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868" r:id="rId4"/>
  </p:sldMasterIdLst>
  <p:notesMasterIdLst>
    <p:notesMasterId r:id="rId39"/>
  </p:notesMasterIdLst>
  <p:handoutMasterIdLst>
    <p:handoutMasterId r:id="rId40"/>
  </p:handoutMasterIdLst>
  <p:sldIdLst>
    <p:sldId id="256" r:id="rId5"/>
    <p:sldId id="312" r:id="rId6"/>
    <p:sldId id="298" r:id="rId7"/>
    <p:sldId id="306" r:id="rId8"/>
    <p:sldId id="314" r:id="rId9"/>
    <p:sldId id="318" r:id="rId10"/>
    <p:sldId id="321" r:id="rId11"/>
    <p:sldId id="315" r:id="rId12"/>
    <p:sldId id="322" r:id="rId13"/>
    <p:sldId id="299" r:id="rId14"/>
    <p:sldId id="309" r:id="rId15"/>
    <p:sldId id="323" r:id="rId16"/>
    <p:sldId id="305" r:id="rId17"/>
    <p:sldId id="324" r:id="rId18"/>
    <p:sldId id="261" r:id="rId19"/>
    <p:sldId id="308" r:id="rId20"/>
    <p:sldId id="325" r:id="rId21"/>
    <p:sldId id="320" r:id="rId22"/>
    <p:sldId id="296" r:id="rId23"/>
    <p:sldId id="326" r:id="rId24"/>
    <p:sldId id="297" r:id="rId25"/>
    <p:sldId id="311" r:id="rId26"/>
    <p:sldId id="310" r:id="rId27"/>
    <p:sldId id="313" r:id="rId28"/>
    <p:sldId id="327" r:id="rId29"/>
    <p:sldId id="329" r:id="rId30"/>
    <p:sldId id="316" r:id="rId31"/>
    <p:sldId id="303" r:id="rId32"/>
    <p:sldId id="317" r:id="rId33"/>
    <p:sldId id="328" r:id="rId34"/>
    <p:sldId id="319" r:id="rId35"/>
    <p:sldId id="331" r:id="rId36"/>
    <p:sldId id="330" r:id="rId37"/>
    <p:sldId id="292"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E50564F-E098-4FAB-A1D5-61B885E684A6}">
          <p14:sldIdLst>
            <p14:sldId id="256"/>
            <p14:sldId id="312"/>
            <p14:sldId id="298"/>
            <p14:sldId id="306"/>
            <p14:sldId id="314"/>
            <p14:sldId id="318"/>
            <p14:sldId id="321"/>
            <p14:sldId id="315"/>
            <p14:sldId id="322"/>
            <p14:sldId id="299"/>
            <p14:sldId id="309"/>
            <p14:sldId id="323"/>
            <p14:sldId id="305"/>
            <p14:sldId id="324"/>
            <p14:sldId id="261"/>
            <p14:sldId id="308"/>
            <p14:sldId id="325"/>
            <p14:sldId id="320"/>
            <p14:sldId id="296"/>
            <p14:sldId id="326"/>
            <p14:sldId id="297"/>
            <p14:sldId id="311"/>
            <p14:sldId id="310"/>
            <p14:sldId id="313"/>
            <p14:sldId id="327"/>
            <p14:sldId id="329"/>
            <p14:sldId id="316"/>
            <p14:sldId id="303"/>
            <p14:sldId id="317"/>
            <p14:sldId id="328"/>
            <p14:sldId id="319"/>
            <p14:sldId id="331"/>
            <p14:sldId id="330"/>
            <p14:sldId id="29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83" autoAdjust="0"/>
    <p:restoredTop sz="94249" autoAdjust="0"/>
  </p:normalViewPr>
  <p:slideViewPr>
    <p:cSldViewPr snapToGrid="0" showGuides="1">
      <p:cViewPr varScale="1">
        <p:scale>
          <a:sx n="72" d="100"/>
          <a:sy n="72" d="100"/>
        </p:scale>
        <p:origin x="480" y="66"/>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0" d="100"/>
          <a:sy n="60" d="100"/>
        </p:scale>
        <p:origin x="3187" y="43"/>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6/10/2020</a:t>
            </a:fld>
            <a:endParaRPr lang="en-US" dirty="0"/>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a:t>
            </a:fld>
            <a:endParaRPr lang="en-US" dirty="0"/>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6/10/2020</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a:t>
            </a:fld>
            <a:endParaRPr lang="en-US" noProof="0" dirty="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smtClean="0"/>
              <a:t>1</a:t>
            </a:fld>
            <a:endParaRPr lang="en-US" dirty="0"/>
          </a:p>
        </p:txBody>
      </p:sp>
    </p:spTree>
    <p:extLst>
      <p:ext uri="{BB962C8B-B14F-4D97-AF65-F5344CB8AC3E}">
        <p14:creationId xmlns:p14="http://schemas.microsoft.com/office/powerpoint/2010/main" val="3812783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smtClean="0"/>
              <a:t>19</a:t>
            </a:fld>
            <a:endParaRPr lang="en-US" dirty="0"/>
          </a:p>
        </p:txBody>
      </p:sp>
    </p:spTree>
    <p:extLst>
      <p:ext uri="{BB962C8B-B14F-4D97-AF65-F5344CB8AC3E}">
        <p14:creationId xmlns:p14="http://schemas.microsoft.com/office/powerpoint/2010/main" val="3405182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smtClean="0"/>
              <a:t>21</a:t>
            </a:fld>
            <a:endParaRPr lang="en-US" dirty="0"/>
          </a:p>
        </p:txBody>
      </p:sp>
    </p:spTree>
    <p:extLst>
      <p:ext uri="{BB962C8B-B14F-4D97-AF65-F5344CB8AC3E}">
        <p14:creationId xmlns:p14="http://schemas.microsoft.com/office/powerpoint/2010/main" val="1977655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smtClean="0"/>
              <a:t>22</a:t>
            </a:fld>
            <a:endParaRPr lang="en-US" dirty="0"/>
          </a:p>
        </p:txBody>
      </p:sp>
    </p:spTree>
    <p:extLst>
      <p:ext uri="{BB962C8B-B14F-4D97-AF65-F5344CB8AC3E}">
        <p14:creationId xmlns:p14="http://schemas.microsoft.com/office/powerpoint/2010/main" val="1977655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smtClean="0"/>
              <a:t>23</a:t>
            </a:fld>
            <a:endParaRPr lang="en-US" dirty="0"/>
          </a:p>
        </p:txBody>
      </p:sp>
    </p:spTree>
    <p:extLst>
      <p:ext uri="{BB962C8B-B14F-4D97-AF65-F5344CB8AC3E}">
        <p14:creationId xmlns:p14="http://schemas.microsoft.com/office/powerpoint/2010/main" val="1977655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smtClean="0"/>
              <a:t>24</a:t>
            </a:fld>
            <a:endParaRPr lang="en-US" dirty="0"/>
          </a:p>
        </p:txBody>
      </p:sp>
    </p:spTree>
    <p:extLst>
      <p:ext uri="{BB962C8B-B14F-4D97-AF65-F5344CB8AC3E}">
        <p14:creationId xmlns:p14="http://schemas.microsoft.com/office/powerpoint/2010/main" val="1977655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smtClean="0"/>
              <a:t>27</a:t>
            </a:fld>
            <a:endParaRPr lang="en-US" dirty="0"/>
          </a:p>
        </p:txBody>
      </p:sp>
    </p:spTree>
    <p:extLst>
      <p:ext uri="{BB962C8B-B14F-4D97-AF65-F5344CB8AC3E}">
        <p14:creationId xmlns:p14="http://schemas.microsoft.com/office/powerpoint/2010/main" val="1261556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smtClean="0"/>
              <a:t>28</a:t>
            </a:fld>
            <a:endParaRPr lang="en-US" dirty="0"/>
          </a:p>
        </p:txBody>
      </p:sp>
    </p:spTree>
    <p:extLst>
      <p:ext uri="{BB962C8B-B14F-4D97-AF65-F5344CB8AC3E}">
        <p14:creationId xmlns:p14="http://schemas.microsoft.com/office/powerpoint/2010/main" val="1636345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smtClean="0"/>
              <a:t>29</a:t>
            </a:fld>
            <a:endParaRPr lang="en-US" dirty="0"/>
          </a:p>
        </p:txBody>
      </p:sp>
    </p:spTree>
    <p:extLst>
      <p:ext uri="{BB962C8B-B14F-4D97-AF65-F5344CB8AC3E}">
        <p14:creationId xmlns:p14="http://schemas.microsoft.com/office/powerpoint/2010/main" val="1636345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smtClean="0"/>
              <a:t>32</a:t>
            </a:fld>
            <a:endParaRPr lang="en-US" dirty="0"/>
          </a:p>
        </p:txBody>
      </p:sp>
    </p:spTree>
    <p:extLst>
      <p:ext uri="{BB962C8B-B14F-4D97-AF65-F5344CB8AC3E}">
        <p14:creationId xmlns:p14="http://schemas.microsoft.com/office/powerpoint/2010/main" val="2892317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smtClean="0"/>
              <a:t>33</a:t>
            </a:fld>
            <a:endParaRPr lang="en-US" dirty="0"/>
          </a:p>
        </p:txBody>
      </p:sp>
    </p:spTree>
    <p:extLst>
      <p:ext uri="{BB962C8B-B14F-4D97-AF65-F5344CB8AC3E}">
        <p14:creationId xmlns:p14="http://schemas.microsoft.com/office/powerpoint/2010/main" val="3871332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smtClean="0"/>
              <a:t>2</a:t>
            </a:fld>
            <a:endParaRPr lang="en-US" dirty="0"/>
          </a:p>
        </p:txBody>
      </p:sp>
    </p:spTree>
    <p:extLst>
      <p:ext uri="{BB962C8B-B14F-4D97-AF65-F5344CB8AC3E}">
        <p14:creationId xmlns:p14="http://schemas.microsoft.com/office/powerpoint/2010/main" val="3735731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smtClean="0"/>
              <a:t>34</a:t>
            </a:fld>
            <a:endParaRPr lang="en-US" dirty="0"/>
          </a:p>
        </p:txBody>
      </p:sp>
    </p:spTree>
    <p:extLst>
      <p:ext uri="{BB962C8B-B14F-4D97-AF65-F5344CB8AC3E}">
        <p14:creationId xmlns:p14="http://schemas.microsoft.com/office/powerpoint/2010/main" val="3871332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smtClean="0"/>
              <a:t>3</a:t>
            </a:fld>
            <a:endParaRPr lang="en-US" dirty="0"/>
          </a:p>
        </p:txBody>
      </p:sp>
    </p:spTree>
    <p:extLst>
      <p:ext uri="{BB962C8B-B14F-4D97-AF65-F5344CB8AC3E}">
        <p14:creationId xmlns:p14="http://schemas.microsoft.com/office/powerpoint/2010/main" val="2406913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smtClean="0"/>
              <a:t>5</a:t>
            </a:fld>
            <a:endParaRPr lang="en-US" dirty="0"/>
          </a:p>
        </p:txBody>
      </p:sp>
    </p:spTree>
    <p:extLst>
      <p:ext uri="{BB962C8B-B14F-4D97-AF65-F5344CB8AC3E}">
        <p14:creationId xmlns:p14="http://schemas.microsoft.com/office/powerpoint/2010/main" val="3600039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smtClean="0"/>
              <a:t>10</a:t>
            </a:fld>
            <a:endParaRPr lang="en-US" dirty="0"/>
          </a:p>
        </p:txBody>
      </p:sp>
    </p:spTree>
    <p:extLst>
      <p:ext uri="{BB962C8B-B14F-4D97-AF65-F5344CB8AC3E}">
        <p14:creationId xmlns:p14="http://schemas.microsoft.com/office/powerpoint/2010/main" val="2747526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smtClean="0"/>
              <a:t>11</a:t>
            </a:fld>
            <a:endParaRPr lang="en-US" dirty="0"/>
          </a:p>
        </p:txBody>
      </p:sp>
    </p:spTree>
    <p:extLst>
      <p:ext uri="{BB962C8B-B14F-4D97-AF65-F5344CB8AC3E}">
        <p14:creationId xmlns:p14="http://schemas.microsoft.com/office/powerpoint/2010/main" val="2723351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smtClean="0"/>
              <a:t>13</a:t>
            </a:fld>
            <a:endParaRPr lang="en-US" dirty="0"/>
          </a:p>
        </p:txBody>
      </p:sp>
    </p:spTree>
    <p:extLst>
      <p:ext uri="{BB962C8B-B14F-4D97-AF65-F5344CB8AC3E}">
        <p14:creationId xmlns:p14="http://schemas.microsoft.com/office/powerpoint/2010/main" val="3904633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smtClean="0"/>
              <a:t>15</a:t>
            </a:fld>
            <a:endParaRPr lang="en-US" dirty="0"/>
          </a:p>
        </p:txBody>
      </p:sp>
    </p:spTree>
    <p:extLst>
      <p:ext uri="{BB962C8B-B14F-4D97-AF65-F5344CB8AC3E}">
        <p14:creationId xmlns:p14="http://schemas.microsoft.com/office/powerpoint/2010/main" val="365742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smtClean="0"/>
              <a:t>16</a:t>
            </a:fld>
            <a:endParaRPr lang="en-US" dirty="0"/>
          </a:p>
        </p:txBody>
      </p:sp>
    </p:spTree>
    <p:extLst>
      <p:ext uri="{BB962C8B-B14F-4D97-AF65-F5344CB8AC3E}">
        <p14:creationId xmlns:p14="http://schemas.microsoft.com/office/powerpoint/2010/main" val="365742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6A7EE9-F079-4AED-9858-DCD74447B2DE}" type="datetime1">
              <a:rPr lang="en-US" smtClean="0"/>
              <a:t>6/10/2020</a:t>
            </a:fld>
            <a:endParaRPr lang="en-US" dirty="0"/>
          </a:p>
        </p:txBody>
      </p:sp>
      <p:sp>
        <p:nvSpPr>
          <p:cNvPr id="5" name="Footer Placeholder 4"/>
          <p:cNvSpPr>
            <a:spLocks noGrp="1"/>
          </p:cNvSpPr>
          <p:nvPr>
            <p:ph type="ftr" sz="quarter" idx="11"/>
          </p:nvPr>
        </p:nvSpPr>
        <p:spPr/>
        <p:txBody>
          <a:bodyPr/>
          <a:lstStyle/>
          <a:p>
            <a:r>
              <a:rPr lang="en-US"/>
              <a:t>TEACH A COURSE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12654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E8B62D-7B77-49C5-A369-DA7962108BC9}" type="datetime1">
              <a:rPr lang="en-US" smtClean="0"/>
              <a:t>6/10/2020</a:t>
            </a:fld>
            <a:endParaRPr lang="en-US" dirty="0"/>
          </a:p>
        </p:txBody>
      </p:sp>
      <p:sp>
        <p:nvSpPr>
          <p:cNvPr id="5" name="Footer Placeholder 4"/>
          <p:cNvSpPr>
            <a:spLocks noGrp="1"/>
          </p:cNvSpPr>
          <p:nvPr>
            <p:ph type="ftr" sz="quarter" idx="11"/>
          </p:nvPr>
        </p:nvSpPr>
        <p:spPr/>
        <p:txBody>
          <a:bodyPr/>
          <a:lstStyle/>
          <a:p>
            <a:r>
              <a:rPr lang="en-US"/>
              <a:t>TEACH A COURSE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54016623"/>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E8B62D-7B77-49C5-A369-DA7962108BC9}" type="datetime1">
              <a:rPr lang="en-US" smtClean="0"/>
              <a:t>6/10/2020</a:t>
            </a:fld>
            <a:endParaRPr lang="en-US" dirty="0"/>
          </a:p>
        </p:txBody>
      </p:sp>
      <p:sp>
        <p:nvSpPr>
          <p:cNvPr id="5" name="Footer Placeholder 4"/>
          <p:cNvSpPr>
            <a:spLocks noGrp="1"/>
          </p:cNvSpPr>
          <p:nvPr>
            <p:ph type="ftr" sz="quarter" idx="11"/>
          </p:nvPr>
        </p:nvSpPr>
        <p:spPr/>
        <p:txBody>
          <a:bodyPr/>
          <a:lstStyle/>
          <a:p>
            <a:r>
              <a:rPr lang="en-US"/>
              <a:t>TEACH A COURSE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84657076"/>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E8B62D-7B77-49C5-A369-DA7962108BC9}" type="datetime1">
              <a:rPr lang="en-US" smtClean="0"/>
              <a:t>6/10/2020</a:t>
            </a:fld>
            <a:endParaRPr lang="en-US" dirty="0"/>
          </a:p>
        </p:txBody>
      </p:sp>
      <p:sp>
        <p:nvSpPr>
          <p:cNvPr id="5" name="Footer Placeholder 4"/>
          <p:cNvSpPr>
            <a:spLocks noGrp="1"/>
          </p:cNvSpPr>
          <p:nvPr>
            <p:ph type="ftr" sz="quarter" idx="11"/>
          </p:nvPr>
        </p:nvSpPr>
        <p:spPr/>
        <p:txBody>
          <a:bodyPr/>
          <a:lstStyle/>
          <a:p>
            <a:r>
              <a:rPr lang="en-US"/>
              <a:t>TEACH A COURSE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213652811"/>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E8B62D-7B77-49C5-A369-DA7962108BC9}" type="datetime1">
              <a:rPr lang="en-US" smtClean="0"/>
              <a:t>6/10/2020</a:t>
            </a:fld>
            <a:endParaRPr lang="en-US" dirty="0"/>
          </a:p>
        </p:txBody>
      </p:sp>
      <p:sp>
        <p:nvSpPr>
          <p:cNvPr id="5" name="Footer Placeholder 4"/>
          <p:cNvSpPr>
            <a:spLocks noGrp="1"/>
          </p:cNvSpPr>
          <p:nvPr>
            <p:ph type="ftr" sz="quarter" idx="11"/>
          </p:nvPr>
        </p:nvSpPr>
        <p:spPr/>
        <p:txBody>
          <a:bodyPr/>
          <a:lstStyle/>
          <a:p>
            <a:r>
              <a:rPr lang="en-US"/>
              <a:t>TEACH A COURSE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0066884"/>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E8B62D-7B77-49C5-A369-DA7962108BC9}" type="datetime1">
              <a:rPr lang="en-US" smtClean="0"/>
              <a:t>6/10/2020</a:t>
            </a:fld>
            <a:endParaRPr lang="en-US" dirty="0"/>
          </a:p>
        </p:txBody>
      </p:sp>
      <p:sp>
        <p:nvSpPr>
          <p:cNvPr id="5" name="Footer Placeholder 4"/>
          <p:cNvSpPr>
            <a:spLocks noGrp="1"/>
          </p:cNvSpPr>
          <p:nvPr>
            <p:ph type="ftr" sz="quarter" idx="11"/>
          </p:nvPr>
        </p:nvSpPr>
        <p:spPr/>
        <p:txBody>
          <a:bodyPr/>
          <a:lstStyle/>
          <a:p>
            <a:r>
              <a:rPr lang="en-US"/>
              <a:t>TEACH A COURSE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88097930"/>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E8B62D-7B77-49C5-A369-DA7962108BC9}" type="datetime1">
              <a:rPr lang="en-US" smtClean="0"/>
              <a:t>6/10/2020</a:t>
            </a:fld>
            <a:endParaRPr lang="en-US" dirty="0"/>
          </a:p>
        </p:txBody>
      </p:sp>
      <p:sp>
        <p:nvSpPr>
          <p:cNvPr id="5" name="Footer Placeholder 4"/>
          <p:cNvSpPr>
            <a:spLocks noGrp="1"/>
          </p:cNvSpPr>
          <p:nvPr>
            <p:ph type="ftr" sz="quarter" idx="11"/>
          </p:nvPr>
        </p:nvSpPr>
        <p:spPr/>
        <p:txBody>
          <a:bodyPr/>
          <a:lstStyle/>
          <a:p>
            <a:r>
              <a:rPr lang="en-US"/>
              <a:t>TEACH A COURSE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22864975"/>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E8B62D-7B77-49C5-A369-DA7962108BC9}" type="datetime1">
              <a:rPr lang="en-US" smtClean="0"/>
              <a:t>6/10/2020</a:t>
            </a:fld>
            <a:endParaRPr lang="en-US" dirty="0"/>
          </a:p>
        </p:txBody>
      </p:sp>
      <p:sp>
        <p:nvSpPr>
          <p:cNvPr id="5" name="Footer Placeholder 4"/>
          <p:cNvSpPr>
            <a:spLocks noGrp="1"/>
          </p:cNvSpPr>
          <p:nvPr>
            <p:ph type="ftr" sz="quarter" idx="11"/>
          </p:nvPr>
        </p:nvSpPr>
        <p:spPr/>
        <p:txBody>
          <a:bodyPr/>
          <a:lstStyle/>
          <a:p>
            <a:r>
              <a:rPr lang="en-US"/>
              <a:t>TEACH A COURSE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827455538"/>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hree Conten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6055A408-237F-4430-903D-49994B8E1677}" type="datetime1">
              <a:rPr lang="en-US" smtClean="0"/>
              <a:t>6/10/2020</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r>
              <a:rPr lang="en-US" dirty="0"/>
              <a:t>TEACH A COURSE</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12" name="Picture Placeholder 5">
            <a:extLst>
              <a:ext uri="{FF2B5EF4-FFF2-40B4-BE49-F238E27FC236}">
                <a16:creationId xmlns:a16="http://schemas.microsoft.com/office/drawing/2014/main" id="{7BF857FE-9EDF-40AC-A282-858EC0C2C6A7}"/>
              </a:ext>
            </a:extLst>
          </p:cNvPr>
          <p:cNvSpPr>
            <a:spLocks noGrp="1"/>
          </p:cNvSpPr>
          <p:nvPr>
            <p:ph type="pic" sz="quarter" idx="13"/>
          </p:nvPr>
        </p:nvSpPr>
        <p:spPr>
          <a:xfrm>
            <a:off x="0" y="0"/>
            <a:ext cx="12192000" cy="6408000"/>
          </a:xfrm>
        </p:spPr>
        <p:txBody>
          <a:bodyPr anchor="ctr" anchorCtr="0">
            <a:normAutofit/>
          </a:bodyPr>
          <a:lstStyle>
            <a:lvl1pPr algn="ctr">
              <a:defRPr sz="1600"/>
            </a:lvl1pPr>
          </a:lstStyle>
          <a:p>
            <a:r>
              <a:rPr lang="en-US"/>
              <a:t>Click icon to add picture</a:t>
            </a:r>
            <a:endParaRPr lang="ru-RU" dirty="0"/>
          </a:p>
        </p:txBody>
      </p:sp>
      <p:sp>
        <p:nvSpPr>
          <p:cNvPr id="13" name="Title 7">
            <a:extLst>
              <a:ext uri="{FF2B5EF4-FFF2-40B4-BE49-F238E27FC236}">
                <a16:creationId xmlns:a16="http://schemas.microsoft.com/office/drawing/2014/main" id="{8BBD3378-DD0B-4070-88AA-07DEEA1B7A80}"/>
              </a:ext>
            </a:extLst>
          </p:cNvPr>
          <p:cNvSpPr>
            <a:spLocks noGrp="1"/>
          </p:cNvSpPr>
          <p:nvPr>
            <p:ph type="title"/>
          </p:nvPr>
        </p:nvSpPr>
        <p:spPr>
          <a:xfrm>
            <a:off x="0" y="0"/>
            <a:ext cx="12192000" cy="1296537"/>
          </a:xfrm>
          <a:solidFill>
            <a:schemeClr val="accent1">
              <a:lumMod val="40000"/>
              <a:lumOff val="60000"/>
              <a:alpha val="50000"/>
            </a:schemeClr>
          </a:solidFill>
        </p:spPr>
        <p:txBody>
          <a:bodyPr lIns="720000" tIns="108000" anchor="ctr" anchorCtr="0">
            <a:normAutofit/>
          </a:bodyPr>
          <a:lstStyle>
            <a:lvl1pPr>
              <a:defRPr sz="3600"/>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B8349DBD-05C9-497A-BAB7-08CE307FB98A}"/>
              </a:ext>
            </a:extLst>
          </p:cNvPr>
          <p:cNvSpPr>
            <a:spLocks noGrp="1"/>
          </p:cNvSpPr>
          <p:nvPr>
            <p:ph sz="half" idx="1"/>
          </p:nvPr>
        </p:nvSpPr>
        <p:spPr>
          <a:xfrm>
            <a:off x="744355" y="1812759"/>
            <a:ext cx="4954159"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2F227ADD-898B-46CB-92A8-AC4962D20811}"/>
              </a:ext>
            </a:extLst>
          </p:cNvPr>
          <p:cNvSpPr>
            <a:spLocks noGrp="1"/>
          </p:cNvSpPr>
          <p:nvPr>
            <p:ph sz="half" idx="2"/>
          </p:nvPr>
        </p:nvSpPr>
        <p:spPr>
          <a:xfrm>
            <a:off x="6499901" y="1812759"/>
            <a:ext cx="4954159"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8B0AF26B-41C3-4BBB-A8E9-8EAB965C6D7A}"/>
              </a:ext>
            </a:extLst>
          </p:cNvPr>
          <p:cNvCxnSpPr/>
          <p:nvPr userDrawn="1"/>
        </p:nvCxnSpPr>
        <p:spPr>
          <a:xfrm>
            <a:off x="-600" y="1283417"/>
            <a:ext cx="121932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284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Picture with Conten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274C8CE4-6594-4434-AA7B-C5DDAFBE02A0}" type="datetime1">
              <a:rPr lang="en-US" smtClean="0"/>
              <a:t>6/10/2020</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r>
              <a:rPr lang="en-US" dirty="0"/>
              <a:t>TEACH A COURSE</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12" name="Picture Placeholder 5">
            <a:extLst>
              <a:ext uri="{FF2B5EF4-FFF2-40B4-BE49-F238E27FC236}">
                <a16:creationId xmlns:a16="http://schemas.microsoft.com/office/drawing/2014/main" id="{7BF857FE-9EDF-40AC-A282-858EC0C2C6A7}"/>
              </a:ext>
            </a:extLst>
          </p:cNvPr>
          <p:cNvSpPr>
            <a:spLocks noGrp="1"/>
          </p:cNvSpPr>
          <p:nvPr>
            <p:ph type="pic" sz="quarter" idx="13"/>
          </p:nvPr>
        </p:nvSpPr>
        <p:spPr>
          <a:xfrm>
            <a:off x="0" y="0"/>
            <a:ext cx="12192000" cy="6408000"/>
          </a:xfrm>
        </p:spPr>
        <p:txBody>
          <a:bodyPr anchor="ctr" anchorCtr="0">
            <a:normAutofit/>
          </a:bodyPr>
          <a:lstStyle>
            <a:lvl1pPr algn="ctr">
              <a:defRPr sz="1600"/>
            </a:lvl1pPr>
          </a:lstStyle>
          <a:p>
            <a:r>
              <a:rPr lang="en-US"/>
              <a:t>Click icon to add picture</a:t>
            </a:r>
            <a:endParaRPr lang="ru-RU" dirty="0"/>
          </a:p>
        </p:txBody>
      </p:sp>
      <p:sp>
        <p:nvSpPr>
          <p:cNvPr id="13" name="Title 7">
            <a:extLst>
              <a:ext uri="{FF2B5EF4-FFF2-40B4-BE49-F238E27FC236}">
                <a16:creationId xmlns:a16="http://schemas.microsoft.com/office/drawing/2014/main" id="{8BBD3378-DD0B-4070-88AA-07DEEA1B7A80}"/>
              </a:ext>
            </a:extLst>
          </p:cNvPr>
          <p:cNvSpPr>
            <a:spLocks noGrp="1"/>
          </p:cNvSpPr>
          <p:nvPr>
            <p:ph type="title"/>
          </p:nvPr>
        </p:nvSpPr>
        <p:spPr>
          <a:xfrm>
            <a:off x="0" y="0"/>
            <a:ext cx="12192000" cy="1296537"/>
          </a:xfrm>
          <a:solidFill>
            <a:schemeClr val="accent1">
              <a:lumMod val="40000"/>
              <a:lumOff val="60000"/>
              <a:alpha val="50000"/>
            </a:schemeClr>
          </a:solidFill>
        </p:spPr>
        <p:txBody>
          <a:bodyPr lIns="684000" tIns="108000" anchor="ctr" anchorCtr="0">
            <a:normAutofit/>
          </a:bodyPr>
          <a:lstStyle>
            <a:lvl1pPr>
              <a:defRPr sz="3600"/>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B8349DBD-05C9-497A-BAB7-08CE307FB98A}"/>
              </a:ext>
            </a:extLst>
          </p:cNvPr>
          <p:cNvSpPr>
            <a:spLocks noGrp="1"/>
          </p:cNvSpPr>
          <p:nvPr>
            <p:ph sz="half" idx="1"/>
          </p:nvPr>
        </p:nvSpPr>
        <p:spPr>
          <a:xfrm>
            <a:off x="747981" y="1812759"/>
            <a:ext cx="10905457" cy="4088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8B0AF26B-41C3-4BBB-A8E9-8EAB965C6D7A}"/>
              </a:ext>
            </a:extLst>
          </p:cNvPr>
          <p:cNvCxnSpPr/>
          <p:nvPr userDrawn="1"/>
        </p:nvCxnSpPr>
        <p:spPr>
          <a:xfrm>
            <a:off x="-600" y="1283417"/>
            <a:ext cx="121932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0044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Content with Caption">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92C4CF0-BD34-45B4-94FF-59AD3A70A72E}"/>
              </a:ext>
            </a:extLst>
          </p:cNvPr>
          <p:cNvSpPr>
            <a:spLocks noGrp="1"/>
          </p:cNvSpPr>
          <p:nvPr>
            <p:ph type="pic" sz="quarter" idx="13"/>
          </p:nvPr>
        </p:nvSpPr>
        <p:spPr>
          <a:xfrm>
            <a:off x="0" y="0"/>
            <a:ext cx="12192000" cy="6400165"/>
          </a:xfrm>
          <a:noFill/>
        </p:spPr>
        <p:txBody>
          <a:bodyPr lIns="0" tIns="792000" anchor="ctr" anchorCtr="0"/>
          <a:lstStyle>
            <a:lvl1pPr algn="ctr">
              <a:defRPr/>
            </a:lvl1pPr>
          </a:lstStyle>
          <a:p>
            <a:r>
              <a:rPr lang="en-US"/>
              <a:t>Click icon to add picture</a:t>
            </a:r>
            <a:endParaRPr lang="en-US" dirty="0"/>
          </a:p>
        </p:txBody>
      </p:sp>
      <p:sp>
        <p:nvSpPr>
          <p:cNvPr id="8" name="Rectangle 7">
            <a:extLst>
              <a:ext uri="{FF2B5EF4-FFF2-40B4-BE49-F238E27FC236}">
                <a16:creationId xmlns:a16="http://schemas.microsoft.com/office/drawing/2014/main" id="{16D90D66-BCB9-4229-A829-628874352AC0}"/>
              </a:ext>
            </a:extLst>
          </p:cNvPr>
          <p:cNvSpPr/>
          <p:nvPr/>
        </p:nvSpPr>
        <p:spPr>
          <a:xfrm>
            <a:off x="4804496" y="0"/>
            <a:ext cx="7387504" cy="6446520"/>
          </a:xfrm>
          <a:prstGeom prst="rect">
            <a:avLst/>
          </a:prstGeom>
          <a:solidFill>
            <a:schemeClr val="accent1">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D7110AB5-E047-427B-9192-3F2FCCB479A8}"/>
              </a:ext>
            </a:extLst>
          </p:cNvPr>
          <p:cNvSpPr/>
          <p:nvPr userDrawn="1"/>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488254"/>
            <a:ext cx="3517567" cy="1087974"/>
          </a:xfrm>
        </p:spPr>
        <p:txBody>
          <a:bodyPr anchor="b">
            <a:normAutofit/>
          </a:bodyPr>
          <a:lstStyle>
            <a:lvl1pPr>
              <a:lnSpc>
                <a:spcPct val="90000"/>
              </a:lnSpc>
              <a:defRPr sz="3600" b="0">
                <a:solidFill>
                  <a:schemeClr val="accent1">
                    <a:lumMod val="50000"/>
                  </a:schemeClr>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03625" y="2038720"/>
            <a:ext cx="3517567" cy="3311706"/>
          </a:xfrm>
        </p:spPr>
        <p:txBody>
          <a:bodyPr lIns="91440" rIns="91440">
            <a:normAutofit/>
          </a:bodyPr>
          <a:lstStyle>
            <a:lvl1pPr marL="216000" indent="-216000">
              <a:spcAft>
                <a:spcPts val="0"/>
              </a:spcAft>
              <a:buFont typeface="Wingdings" panose="05000000000000000000" pitchFamily="2" charset="2"/>
              <a:buChar char="§"/>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5">
            <a:extLst>
              <a:ext uri="{FF2B5EF4-FFF2-40B4-BE49-F238E27FC236}">
                <a16:creationId xmlns:a16="http://schemas.microsoft.com/office/drawing/2014/main" id="{00A2BA60-500D-4BD0-8C7F-2936FDDD1586}"/>
              </a:ext>
            </a:extLst>
          </p:cNvPr>
          <p:cNvSpPr>
            <a:spLocks noGrp="1"/>
          </p:cNvSpPr>
          <p:nvPr>
            <p:ph type="dt" sz="half" idx="10"/>
          </p:nvPr>
        </p:nvSpPr>
        <p:spPr>
          <a:xfrm>
            <a:off x="8218426" y="6446838"/>
            <a:ext cx="2584850" cy="365125"/>
          </a:xfrm>
        </p:spPr>
        <p:txBody>
          <a:bodyPr/>
          <a:lstStyle/>
          <a:p>
            <a:fld id="{397F0DEF-140C-43BE-9FE2-8C6F0F16B2BD}" type="datetime1">
              <a:rPr lang="en-US" smtClean="0"/>
              <a:t>6/10/2020</a:t>
            </a:fld>
            <a:endParaRPr lang="en-US" dirty="0"/>
          </a:p>
        </p:txBody>
      </p:sp>
      <p:sp>
        <p:nvSpPr>
          <p:cNvPr id="13" name="Footer Placeholder 6">
            <a:extLst>
              <a:ext uri="{FF2B5EF4-FFF2-40B4-BE49-F238E27FC236}">
                <a16:creationId xmlns:a16="http://schemas.microsoft.com/office/drawing/2014/main" id="{371A0A82-5458-43A1-AD4C-A4FF7CD09F10}"/>
              </a:ext>
            </a:extLst>
          </p:cNvPr>
          <p:cNvSpPr>
            <a:spLocks noGrp="1"/>
          </p:cNvSpPr>
          <p:nvPr>
            <p:ph type="ftr" sz="quarter" idx="11"/>
          </p:nvPr>
        </p:nvSpPr>
        <p:spPr>
          <a:xfrm>
            <a:off x="643051" y="6446838"/>
            <a:ext cx="6818262" cy="365125"/>
          </a:xfrm>
        </p:spPr>
        <p:txBody>
          <a:bodyPr/>
          <a:lstStyle/>
          <a:p>
            <a:r>
              <a:rPr lang="en-US" dirty="0"/>
              <a:t>TEACH A COURSE</a:t>
            </a:r>
          </a:p>
        </p:txBody>
      </p:sp>
      <p:sp>
        <p:nvSpPr>
          <p:cNvPr id="14" name="Slide Number Placeholder 7">
            <a:extLst>
              <a:ext uri="{FF2B5EF4-FFF2-40B4-BE49-F238E27FC236}">
                <a16:creationId xmlns:a16="http://schemas.microsoft.com/office/drawing/2014/main" id="{2ABD9582-0263-41AF-B003-2E748948571F}"/>
              </a:ext>
            </a:extLst>
          </p:cNvPr>
          <p:cNvSpPr>
            <a:spLocks noGrp="1"/>
          </p:cNvSpPr>
          <p:nvPr>
            <p:ph type="sldNum" sz="quarter" idx="12"/>
          </p:nvPr>
        </p:nvSpPr>
        <p:spPr>
          <a:xfrm>
            <a:off x="10930596" y="6446838"/>
            <a:ext cx="617912" cy="365125"/>
          </a:xfrm>
        </p:spPr>
        <p:txBody>
          <a:bodyPr/>
          <a:lstStyle/>
          <a:p>
            <a:fld id="{3A98EE3D-8CD1-4C3F-BD1C-C98C9596463C}" type="slidenum">
              <a:rPr lang="en-US" smtClean="0"/>
              <a:t>‹#›</a:t>
            </a:fld>
            <a:endParaRPr lang="en-US" dirty="0"/>
          </a:p>
        </p:txBody>
      </p:sp>
      <p:sp>
        <p:nvSpPr>
          <p:cNvPr id="5" name="Picture Placeholder 4">
            <a:extLst>
              <a:ext uri="{FF2B5EF4-FFF2-40B4-BE49-F238E27FC236}">
                <a16:creationId xmlns:a16="http://schemas.microsoft.com/office/drawing/2014/main" id="{FF66DD5E-2E55-4BFB-8214-2B5C5051F287}"/>
              </a:ext>
            </a:extLst>
          </p:cNvPr>
          <p:cNvSpPr>
            <a:spLocks noGrp="1"/>
          </p:cNvSpPr>
          <p:nvPr>
            <p:ph type="pic" sz="quarter" idx="14"/>
          </p:nvPr>
        </p:nvSpPr>
        <p:spPr>
          <a:xfrm>
            <a:off x="5599113" y="1692275"/>
            <a:ext cx="6592887" cy="3190875"/>
          </a:xfrm>
          <a:solidFill>
            <a:schemeClr val="bg1">
              <a:lumMod val="85000"/>
              <a:alpha val="50000"/>
            </a:schemeClr>
          </a:solidFill>
        </p:spPr>
        <p:txBody>
          <a:bodyPr anchor="ctr" anchorCtr="0"/>
          <a:lstStyle>
            <a:lvl1pPr algn="ctr">
              <a:defRPr/>
            </a:lvl1pPr>
          </a:lstStyle>
          <a:p>
            <a:r>
              <a:rPr lang="en-US"/>
              <a:t>Click icon to add picture</a:t>
            </a:r>
            <a:endParaRPr lang="ru-RU" dirty="0"/>
          </a:p>
        </p:txBody>
      </p:sp>
      <p:cxnSp>
        <p:nvCxnSpPr>
          <p:cNvPr id="16" name="Straight Connector 15">
            <a:extLst>
              <a:ext uri="{FF2B5EF4-FFF2-40B4-BE49-F238E27FC236}">
                <a16:creationId xmlns:a16="http://schemas.microsoft.com/office/drawing/2014/main" id="{76A38BEF-96DA-4CBE-8464-985906D9F5F1}"/>
              </a:ext>
            </a:extLst>
          </p:cNvPr>
          <p:cNvCxnSpPr>
            <a:cxnSpLocks/>
          </p:cNvCxnSpPr>
          <p:nvPr userDrawn="1"/>
        </p:nvCxnSpPr>
        <p:spPr>
          <a:xfrm>
            <a:off x="723686" y="1767848"/>
            <a:ext cx="3291840" cy="0"/>
          </a:xfrm>
          <a:prstGeom prst="line">
            <a:avLst/>
          </a:prstGeom>
          <a:ln w="15875">
            <a:solidFill>
              <a:srgbClr val="2626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965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E8B62D-7B77-49C5-A369-DA7962108BC9}" type="datetime1">
              <a:rPr lang="en-US" smtClean="0"/>
              <a:t>6/10/2020</a:t>
            </a:fld>
            <a:endParaRPr lang="en-US" dirty="0"/>
          </a:p>
        </p:txBody>
      </p:sp>
      <p:sp>
        <p:nvSpPr>
          <p:cNvPr id="5" name="Footer Placeholder 4"/>
          <p:cNvSpPr>
            <a:spLocks noGrp="1"/>
          </p:cNvSpPr>
          <p:nvPr>
            <p:ph type="ftr" sz="quarter" idx="11"/>
          </p:nvPr>
        </p:nvSpPr>
        <p:spPr/>
        <p:txBody>
          <a:bodyPr/>
          <a:lstStyle/>
          <a:p>
            <a:r>
              <a:rPr lang="en-US"/>
              <a:t>TEACH A COURSE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798139912"/>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2_Content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F262E62-E8FA-42DE-BC7E-BA73A13FCBFF}"/>
              </a:ext>
            </a:extLst>
          </p:cNvPr>
          <p:cNvSpPr>
            <a:spLocks noGrp="1"/>
          </p:cNvSpPr>
          <p:nvPr>
            <p:ph type="pic" sz="quarter" idx="15"/>
          </p:nvPr>
        </p:nvSpPr>
        <p:spPr>
          <a:xfrm>
            <a:off x="0" y="0"/>
            <a:ext cx="12193200" cy="6400800"/>
          </a:xfrm>
        </p:spPr>
        <p:txBody>
          <a:bodyPr anchor="ctr" anchorCtr="0"/>
          <a:lstStyle>
            <a:lvl1pPr algn="ctr">
              <a:defRPr/>
            </a:lvl1pPr>
          </a:lstStyle>
          <a:p>
            <a:r>
              <a:rPr lang="en-US"/>
              <a:t>Click icon to add picture</a:t>
            </a:r>
            <a:endParaRPr lang="en-US" dirty="0"/>
          </a:p>
        </p:txBody>
      </p:sp>
      <p:sp>
        <p:nvSpPr>
          <p:cNvPr id="5" name="Text Placeholder 4">
            <a:extLst>
              <a:ext uri="{FF2B5EF4-FFF2-40B4-BE49-F238E27FC236}">
                <a16:creationId xmlns:a16="http://schemas.microsoft.com/office/drawing/2014/main" id="{3B957EED-32E8-4384-BFBB-06742F30AA87}"/>
              </a:ext>
            </a:extLst>
          </p:cNvPr>
          <p:cNvSpPr>
            <a:spLocks noGrp="1"/>
          </p:cNvSpPr>
          <p:nvPr>
            <p:ph type="body" sz="quarter" idx="14" hasCustomPrompt="1"/>
          </p:nvPr>
        </p:nvSpPr>
        <p:spPr>
          <a:xfrm>
            <a:off x="5356422" y="5034909"/>
            <a:ext cx="6835291" cy="817251"/>
          </a:xfrm>
          <a:solidFill>
            <a:srgbClr val="262626"/>
          </a:solidFill>
        </p:spPr>
        <p:txBody>
          <a:bodyPr lIns="396000" tIns="0" anchor="ctr" anchorCtr="0">
            <a:normAutofit/>
          </a:bodyPr>
          <a:lstStyle>
            <a:lvl1pPr>
              <a:defRPr sz="2400">
                <a:solidFill>
                  <a:schemeClr val="accent1">
                    <a:lumMod val="40000"/>
                    <a:lumOff val="60000"/>
                  </a:schemeClr>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Subtitle</a:t>
            </a:r>
            <a:endParaRPr lang="ru-RU" dirty="0"/>
          </a:p>
        </p:txBody>
      </p:sp>
      <p:sp>
        <p:nvSpPr>
          <p:cNvPr id="15" name="Title 14">
            <a:extLst>
              <a:ext uri="{FF2B5EF4-FFF2-40B4-BE49-F238E27FC236}">
                <a16:creationId xmlns:a16="http://schemas.microsoft.com/office/drawing/2014/main" id="{23EC876B-6AD7-452A-94C9-45B89DA7D7D0}"/>
              </a:ext>
            </a:extLst>
          </p:cNvPr>
          <p:cNvSpPr>
            <a:spLocks noGrp="1"/>
          </p:cNvSpPr>
          <p:nvPr>
            <p:ph type="title" hasCustomPrompt="1"/>
          </p:nvPr>
        </p:nvSpPr>
        <p:spPr>
          <a:xfrm>
            <a:off x="5356143" y="3975295"/>
            <a:ext cx="6835858" cy="1089350"/>
          </a:xfrm>
          <a:custGeom>
            <a:avLst/>
            <a:gdLst>
              <a:gd name="connsiteX0" fmla="*/ 0 w 6906198"/>
              <a:gd name="connsiteY0" fmla="*/ 0 h 1089350"/>
              <a:gd name="connsiteX1" fmla="*/ 6906198 w 6906198"/>
              <a:gd name="connsiteY1" fmla="*/ 0 h 1089350"/>
              <a:gd name="connsiteX2" fmla="*/ 6906198 w 6906198"/>
              <a:gd name="connsiteY2" fmla="*/ 1089350 h 1089350"/>
              <a:gd name="connsiteX3" fmla="*/ 3805731 w 6906198"/>
              <a:gd name="connsiteY3" fmla="*/ 1089350 h 1089350"/>
              <a:gd name="connsiteX4" fmla="*/ 218470 w 6906198"/>
              <a:gd name="connsiteY4" fmla="*/ 1089350 h 1089350"/>
              <a:gd name="connsiteX5" fmla="*/ 0 w 6906198"/>
              <a:gd name="connsiteY5" fmla="*/ 1089350 h 10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6198" h="1089350">
                <a:moveTo>
                  <a:pt x="0" y="0"/>
                </a:moveTo>
                <a:lnTo>
                  <a:pt x="6906198" y="0"/>
                </a:lnTo>
                <a:lnTo>
                  <a:pt x="6906198" y="1089350"/>
                </a:lnTo>
                <a:lnTo>
                  <a:pt x="3805731" y="1089350"/>
                </a:lnTo>
                <a:lnTo>
                  <a:pt x="218470" y="1089350"/>
                </a:lnTo>
                <a:lnTo>
                  <a:pt x="0" y="1089350"/>
                </a:lnTo>
                <a:close/>
              </a:path>
            </a:pathLst>
          </a:custGeom>
          <a:solidFill>
            <a:srgbClr val="262626"/>
          </a:solidFill>
        </p:spPr>
        <p:txBody>
          <a:bodyPr wrap="square" lIns="396000" tIns="252000" anchor="t" anchorCtr="0">
            <a:noAutofit/>
          </a:bodyPr>
          <a:lstStyle>
            <a:lvl1pPr>
              <a:lnSpc>
                <a:spcPct val="90000"/>
              </a:lnSpc>
              <a:defRPr sz="3600" b="0">
                <a:solidFill>
                  <a:schemeClr val="bg1"/>
                </a:solidFill>
              </a:defRPr>
            </a:lvl1pPr>
          </a:lstStyle>
          <a:p>
            <a:r>
              <a:rPr lang="en-US" dirty="0"/>
              <a:t>First Lesson Summary</a:t>
            </a:r>
          </a:p>
        </p:txBody>
      </p:sp>
      <p:sp>
        <p:nvSpPr>
          <p:cNvPr id="11" name="Rectangle 10">
            <a:extLst>
              <a:ext uri="{FF2B5EF4-FFF2-40B4-BE49-F238E27FC236}">
                <a16:creationId xmlns:a16="http://schemas.microsoft.com/office/drawing/2014/main" id="{D7110AB5-E047-427B-9192-3F2FCCB479A8}"/>
              </a:ext>
            </a:extLst>
          </p:cNvPr>
          <p:cNvSpPr/>
          <p:nvPr userDrawn="1"/>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 Placeholder 3"/>
          <p:cNvSpPr>
            <a:spLocks noGrp="1"/>
          </p:cNvSpPr>
          <p:nvPr>
            <p:ph type="body" sz="half" idx="2"/>
          </p:nvPr>
        </p:nvSpPr>
        <p:spPr>
          <a:xfrm>
            <a:off x="678635" y="0"/>
            <a:ext cx="3998873" cy="5852160"/>
          </a:xfrm>
          <a:solidFill>
            <a:srgbClr val="262626"/>
          </a:solidFill>
        </p:spPr>
        <p:txBody>
          <a:bodyPr lIns="360000" tIns="46800" rIns="360000" anchor="ctr" anchorCtr="0">
            <a:normAutofit/>
          </a:bodyPr>
          <a:lstStyle>
            <a:lvl1pPr marL="0" indent="0">
              <a:buNone/>
              <a:defRPr lang="en-US" dirty="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5">
            <a:extLst>
              <a:ext uri="{FF2B5EF4-FFF2-40B4-BE49-F238E27FC236}">
                <a16:creationId xmlns:a16="http://schemas.microsoft.com/office/drawing/2014/main" id="{00A2BA60-500D-4BD0-8C7F-2936FDDD1586}"/>
              </a:ext>
            </a:extLst>
          </p:cNvPr>
          <p:cNvSpPr>
            <a:spLocks noGrp="1"/>
          </p:cNvSpPr>
          <p:nvPr>
            <p:ph type="dt" sz="half" idx="10"/>
          </p:nvPr>
        </p:nvSpPr>
        <p:spPr>
          <a:xfrm>
            <a:off x="8218426" y="6446838"/>
            <a:ext cx="2584850" cy="365125"/>
          </a:xfrm>
        </p:spPr>
        <p:txBody>
          <a:bodyPr/>
          <a:lstStyle/>
          <a:p>
            <a:fld id="{9071F196-4D99-4CA1-AF3D-D9270AA86530}" type="datetime1">
              <a:rPr lang="en-US" smtClean="0"/>
              <a:t>6/10/2020</a:t>
            </a:fld>
            <a:endParaRPr lang="en-US" dirty="0"/>
          </a:p>
        </p:txBody>
      </p:sp>
      <p:sp>
        <p:nvSpPr>
          <p:cNvPr id="13" name="Footer Placeholder 6">
            <a:extLst>
              <a:ext uri="{FF2B5EF4-FFF2-40B4-BE49-F238E27FC236}">
                <a16:creationId xmlns:a16="http://schemas.microsoft.com/office/drawing/2014/main" id="{371A0A82-5458-43A1-AD4C-A4FF7CD09F10}"/>
              </a:ext>
            </a:extLst>
          </p:cNvPr>
          <p:cNvSpPr>
            <a:spLocks noGrp="1"/>
          </p:cNvSpPr>
          <p:nvPr>
            <p:ph type="ftr" sz="quarter" idx="11"/>
          </p:nvPr>
        </p:nvSpPr>
        <p:spPr>
          <a:xfrm>
            <a:off x="643051" y="6446838"/>
            <a:ext cx="6818262" cy="365125"/>
          </a:xfrm>
        </p:spPr>
        <p:txBody>
          <a:bodyPr/>
          <a:lstStyle/>
          <a:p>
            <a:r>
              <a:rPr lang="en-US" dirty="0"/>
              <a:t>TEACH A COURSE</a:t>
            </a:r>
          </a:p>
        </p:txBody>
      </p:sp>
      <p:sp>
        <p:nvSpPr>
          <p:cNvPr id="14" name="Slide Number Placeholder 7">
            <a:extLst>
              <a:ext uri="{FF2B5EF4-FFF2-40B4-BE49-F238E27FC236}">
                <a16:creationId xmlns:a16="http://schemas.microsoft.com/office/drawing/2014/main" id="{2ABD9582-0263-41AF-B003-2E748948571F}"/>
              </a:ext>
            </a:extLst>
          </p:cNvPr>
          <p:cNvSpPr>
            <a:spLocks noGrp="1"/>
          </p:cNvSpPr>
          <p:nvPr>
            <p:ph type="sldNum" sz="quarter" idx="12"/>
          </p:nvPr>
        </p:nvSpPr>
        <p:spPr>
          <a:xfrm>
            <a:off x="10930596" y="6446838"/>
            <a:ext cx="617912"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15450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_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C21F8EC-6CCD-434E-925E-0A9FF574DA19}"/>
              </a:ext>
            </a:extLst>
          </p:cNvPr>
          <p:cNvSpPr>
            <a:spLocks noGrp="1"/>
          </p:cNvSpPr>
          <p:nvPr>
            <p:ph type="pic" sz="quarter" idx="13"/>
          </p:nvPr>
        </p:nvSpPr>
        <p:spPr>
          <a:xfrm>
            <a:off x="0" y="1907362"/>
            <a:ext cx="12192000" cy="4493433"/>
          </a:xfrm>
        </p:spPr>
        <p:txBody>
          <a:bodyPr anchor="ctr" anchorCtr="0"/>
          <a:lstStyle>
            <a:lvl1pPr algn="ctr">
              <a:defRPr/>
            </a:lvl1pPr>
          </a:lstStyle>
          <a:p>
            <a:r>
              <a:rPr lang="en-US"/>
              <a:t>Click icon to add picture</a:t>
            </a:r>
            <a:endParaRPr lang="en-US" dirty="0"/>
          </a:p>
        </p:txBody>
      </p:sp>
      <p:sp>
        <p:nvSpPr>
          <p:cNvPr id="8" name="Title 7"/>
          <p:cNvSpPr>
            <a:spLocks noGrp="1"/>
          </p:cNvSpPr>
          <p:nvPr>
            <p:ph type="title"/>
          </p:nvPr>
        </p:nvSpPr>
        <p:spPr>
          <a:xfrm>
            <a:off x="1097280" y="230332"/>
            <a:ext cx="10058400" cy="1450757"/>
          </a:xfrm>
        </p:spPr>
        <p:txBody>
          <a:bodyPr/>
          <a:lstStyle/>
          <a:p>
            <a:r>
              <a:rPr lang="en-US"/>
              <a:t>Click to edit Master title style</a:t>
            </a:r>
            <a:endParaRPr lang="en-US" dirty="0"/>
          </a:p>
        </p:txBody>
      </p:sp>
      <p:sp>
        <p:nvSpPr>
          <p:cNvPr id="4" name="Content Placeholder 3"/>
          <p:cNvSpPr>
            <a:spLocks noGrp="1"/>
          </p:cNvSpPr>
          <p:nvPr>
            <p:ph sz="half" idx="2"/>
          </p:nvPr>
        </p:nvSpPr>
        <p:spPr>
          <a:xfrm>
            <a:off x="1097280" y="2464540"/>
            <a:ext cx="10058400"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903176FD-E365-4307-A1BF-FBA56929E02D}" type="datetime1">
              <a:rPr lang="en-US" smtClean="0"/>
              <a:t>6/10/2020</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dirty="0"/>
              <a:t>TEACH A COURSE</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cxnSp>
        <p:nvCxnSpPr>
          <p:cNvPr id="5" name="Straight Connector 4">
            <a:extLst>
              <a:ext uri="{FF2B5EF4-FFF2-40B4-BE49-F238E27FC236}">
                <a16:creationId xmlns:a16="http://schemas.microsoft.com/office/drawing/2014/main" id="{18DEBF4F-95EE-485E-BCD1-56682C51B641}"/>
              </a:ext>
            </a:extLst>
          </p:cNvPr>
          <p:cNvCxnSpPr/>
          <p:nvPr userDrawn="1"/>
        </p:nvCxnSpPr>
        <p:spPr>
          <a:xfrm>
            <a:off x="0" y="1900553"/>
            <a:ext cx="12192000" cy="0"/>
          </a:xfrm>
          <a:prstGeom prst="line">
            <a:avLst/>
          </a:prstGeom>
          <a:ln>
            <a:solidFill>
              <a:srgbClr val="2626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1316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F1064CC3-3A25-40C5-8F52-C7B371775282}" type="datetime1">
              <a:rPr lang="en-US" smtClean="0"/>
              <a:t>6/10/2020</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TEACH A COURSE</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6" name="Picture Placeholder 5">
            <a:extLst>
              <a:ext uri="{FF2B5EF4-FFF2-40B4-BE49-F238E27FC236}">
                <a16:creationId xmlns:a16="http://schemas.microsoft.com/office/drawing/2014/main" id="{C85C68E9-6B5E-46D9-AAB7-BE93B1378B84}"/>
              </a:ext>
            </a:extLst>
          </p:cNvPr>
          <p:cNvSpPr>
            <a:spLocks noGrp="1"/>
          </p:cNvSpPr>
          <p:nvPr>
            <p:ph type="pic" sz="quarter" idx="13"/>
          </p:nvPr>
        </p:nvSpPr>
        <p:spPr>
          <a:xfrm>
            <a:off x="0" y="1907362"/>
            <a:ext cx="12192000" cy="4493433"/>
          </a:xfrm>
        </p:spPr>
        <p:txBody>
          <a:bodyPr anchor="ctr" anchorCtr="0"/>
          <a:lstStyle>
            <a:lvl1pPr algn="ctr">
              <a:defRPr/>
            </a:lvl1pPr>
          </a:lstStyle>
          <a:p>
            <a:r>
              <a:rPr lang="en-US"/>
              <a:t>Click icon to add picture</a:t>
            </a:r>
            <a:endParaRPr lang="en-US" dirty="0"/>
          </a:p>
        </p:txBody>
      </p:sp>
      <p:sp>
        <p:nvSpPr>
          <p:cNvPr id="7" name="Title 7">
            <a:extLst>
              <a:ext uri="{FF2B5EF4-FFF2-40B4-BE49-F238E27FC236}">
                <a16:creationId xmlns:a16="http://schemas.microsoft.com/office/drawing/2014/main" id="{7DEE74D2-9B60-4DE8-9A31-91D3CBA8DC64}"/>
              </a:ext>
            </a:extLst>
          </p:cNvPr>
          <p:cNvSpPr>
            <a:spLocks noGrp="1"/>
          </p:cNvSpPr>
          <p:nvPr>
            <p:ph type="title"/>
          </p:nvPr>
        </p:nvSpPr>
        <p:spPr>
          <a:xfrm>
            <a:off x="1097280" y="230332"/>
            <a:ext cx="10058400" cy="1450757"/>
          </a:xfrm>
        </p:spPr>
        <p:txBody>
          <a:bodyPr/>
          <a:lstStyle/>
          <a:p>
            <a:r>
              <a:rPr lang="en-US"/>
              <a:t>Click to edit Master title style</a:t>
            </a:r>
            <a:endParaRPr lang="en-US" dirty="0"/>
          </a:p>
        </p:txBody>
      </p:sp>
      <p:sp>
        <p:nvSpPr>
          <p:cNvPr id="8" name="Content Placeholder 3">
            <a:extLst>
              <a:ext uri="{FF2B5EF4-FFF2-40B4-BE49-F238E27FC236}">
                <a16:creationId xmlns:a16="http://schemas.microsoft.com/office/drawing/2014/main" id="{390A09A4-2667-45F1-9F4E-37A50F1F58BA}"/>
              </a:ext>
            </a:extLst>
          </p:cNvPr>
          <p:cNvSpPr>
            <a:spLocks noGrp="1"/>
          </p:cNvSpPr>
          <p:nvPr>
            <p:ph sz="half" idx="2"/>
          </p:nvPr>
        </p:nvSpPr>
        <p:spPr>
          <a:xfrm>
            <a:off x="1080347" y="2346008"/>
            <a:ext cx="10058400" cy="3748194"/>
          </a:xfrm>
        </p:spPr>
        <p:txBody>
          <a:bodyPr numCol="2" spcCol="54000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CA14E254-0C82-4865-9922-29444D17B571}"/>
              </a:ext>
            </a:extLst>
          </p:cNvPr>
          <p:cNvCxnSpPr/>
          <p:nvPr userDrawn="1"/>
        </p:nvCxnSpPr>
        <p:spPr>
          <a:xfrm>
            <a:off x="0" y="1900553"/>
            <a:ext cx="12192000" cy="0"/>
          </a:xfrm>
          <a:prstGeom prst="line">
            <a:avLst/>
          </a:prstGeom>
          <a:ln>
            <a:solidFill>
              <a:srgbClr val="2626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1068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0C3818-5B7F-4F38-B42C-7D48EDABA17E}" type="datetime1">
              <a:rPr lang="en-US" smtClean="0"/>
              <a:t>6/10/2020</a:t>
            </a:fld>
            <a:endParaRPr lang="en-US" dirty="0"/>
          </a:p>
        </p:txBody>
      </p:sp>
      <p:sp>
        <p:nvSpPr>
          <p:cNvPr id="5" name="Footer Placeholder 4"/>
          <p:cNvSpPr>
            <a:spLocks noGrp="1"/>
          </p:cNvSpPr>
          <p:nvPr>
            <p:ph type="ftr" sz="quarter" idx="11"/>
          </p:nvPr>
        </p:nvSpPr>
        <p:spPr/>
        <p:txBody>
          <a:bodyPr/>
          <a:lstStyle/>
          <a:p>
            <a:r>
              <a:rPr lang="en-US"/>
              <a:t>TEACH A COURSE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7" name="Straight Connector 6">
            <a:extLst>
              <a:ext uri="{FF2B5EF4-FFF2-40B4-BE49-F238E27FC236}">
                <a16:creationId xmlns:a16="http://schemas.microsoft.com/office/drawing/2014/main" id="{68542053-D36C-40C2-815D-3F99A319C300}"/>
              </a:ext>
            </a:extLst>
          </p:cNvPr>
          <p:cNvCxnSpPr/>
          <p:nvPr userDrawn="1"/>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8436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209D8F-547E-4C36-AE3A-50B051D9F239}" type="datetime1">
              <a:rPr lang="en-US" smtClean="0"/>
              <a:t>6/10/2020</a:t>
            </a:fld>
            <a:endParaRPr lang="en-US" dirty="0"/>
          </a:p>
        </p:txBody>
      </p:sp>
      <p:sp>
        <p:nvSpPr>
          <p:cNvPr id="6" name="Footer Placeholder 5"/>
          <p:cNvSpPr>
            <a:spLocks noGrp="1"/>
          </p:cNvSpPr>
          <p:nvPr>
            <p:ph type="ftr" sz="quarter" idx="11"/>
          </p:nvPr>
        </p:nvSpPr>
        <p:spPr/>
        <p:txBody>
          <a:bodyPr/>
          <a:lstStyle/>
          <a:p>
            <a:r>
              <a:rPr lang="en-US"/>
              <a:t>TEACH A COURSE</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60269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553904-8E92-4E81-A5F1-2FE23324A701}" type="datetime1">
              <a:rPr lang="en-US" smtClean="0"/>
              <a:t>6/10/2020</a:t>
            </a:fld>
            <a:endParaRPr lang="en-US" dirty="0"/>
          </a:p>
        </p:txBody>
      </p:sp>
      <p:sp>
        <p:nvSpPr>
          <p:cNvPr id="8" name="Footer Placeholder 7"/>
          <p:cNvSpPr>
            <a:spLocks noGrp="1"/>
          </p:cNvSpPr>
          <p:nvPr>
            <p:ph type="ftr" sz="quarter" idx="11"/>
          </p:nvPr>
        </p:nvSpPr>
        <p:spPr/>
        <p:txBody>
          <a:bodyPr/>
          <a:lstStyle/>
          <a:p>
            <a:r>
              <a:rPr lang="en-US"/>
              <a:t>TEACH A COURSE</a:t>
            </a:r>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27787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F61582-894B-4548-8F6A-77DD222024CA}" type="datetime1">
              <a:rPr lang="en-US" smtClean="0"/>
              <a:t>6/10/2020</a:t>
            </a:fld>
            <a:endParaRPr lang="en-US" dirty="0"/>
          </a:p>
        </p:txBody>
      </p:sp>
      <p:sp>
        <p:nvSpPr>
          <p:cNvPr id="4" name="Footer Placeholder 3"/>
          <p:cNvSpPr>
            <a:spLocks noGrp="1"/>
          </p:cNvSpPr>
          <p:nvPr>
            <p:ph type="ftr" sz="quarter" idx="11"/>
          </p:nvPr>
        </p:nvSpPr>
        <p:spPr/>
        <p:txBody>
          <a:bodyPr/>
          <a:lstStyle/>
          <a:p>
            <a:r>
              <a:rPr lang="en-US"/>
              <a:t>TEACH A COURSE</a:t>
            </a:r>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09623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21FD72-49BE-4A27-B81D-6695ECD46A0C}" type="datetime1">
              <a:rPr lang="en-US" smtClean="0"/>
              <a:t>6/10/2020</a:t>
            </a:fld>
            <a:endParaRPr lang="en-US" dirty="0"/>
          </a:p>
        </p:txBody>
      </p:sp>
      <p:sp>
        <p:nvSpPr>
          <p:cNvPr id="3" name="Footer Placeholder 2"/>
          <p:cNvSpPr>
            <a:spLocks noGrp="1"/>
          </p:cNvSpPr>
          <p:nvPr>
            <p:ph type="ftr" sz="quarter" idx="11"/>
          </p:nvPr>
        </p:nvSpPr>
        <p:spPr/>
        <p:txBody>
          <a:bodyPr/>
          <a:lstStyle/>
          <a:p>
            <a:r>
              <a:rPr lang="en-US"/>
              <a:t>TEACH A COURSE</a:t>
            </a:r>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56553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E8B62D-7B77-49C5-A369-DA7962108BC9}" type="datetime1">
              <a:rPr lang="en-US" smtClean="0"/>
              <a:t>6/10/2020</a:t>
            </a:fld>
            <a:endParaRPr lang="en-US" dirty="0"/>
          </a:p>
        </p:txBody>
      </p:sp>
      <p:sp>
        <p:nvSpPr>
          <p:cNvPr id="6" name="Footer Placeholder 5"/>
          <p:cNvSpPr>
            <a:spLocks noGrp="1"/>
          </p:cNvSpPr>
          <p:nvPr>
            <p:ph type="ftr" sz="quarter" idx="11"/>
          </p:nvPr>
        </p:nvSpPr>
        <p:spPr/>
        <p:txBody>
          <a:bodyPr/>
          <a:lstStyle/>
          <a:p>
            <a:r>
              <a:rPr lang="en-US"/>
              <a:t>TEACH A COURSE</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464743984"/>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lgn="l"/>
            <a:r>
              <a:rPr lang="en-US"/>
              <a:t>TEACH A COURSE</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5" name="Date Placeholder 4"/>
          <p:cNvSpPr>
            <a:spLocks noGrp="1"/>
          </p:cNvSpPr>
          <p:nvPr>
            <p:ph type="dt" sz="half" idx="10"/>
          </p:nvPr>
        </p:nvSpPr>
        <p:spPr/>
        <p:txBody>
          <a:bodyPr/>
          <a:lstStyle/>
          <a:p>
            <a:fld id="{CB475C95-6709-4448-8164-8B465DDBFDB6}" type="datetime1">
              <a:rPr lang="en-US" smtClean="0"/>
              <a:t>6/10/2020</a:t>
            </a:fld>
            <a:endParaRPr lang="en-US" dirty="0"/>
          </a:p>
        </p:txBody>
      </p:sp>
    </p:spTree>
    <p:extLst>
      <p:ext uri="{BB962C8B-B14F-4D97-AF65-F5344CB8AC3E}">
        <p14:creationId xmlns:p14="http://schemas.microsoft.com/office/powerpoint/2010/main" val="1302915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E8B62D-7B77-49C5-A369-DA7962108BC9}" type="datetime1">
              <a:rPr lang="en-US" smtClean="0"/>
              <a:t>6/10/2020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TEACH A COURSE</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988298707"/>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 id="2147483735" r:id="rId21"/>
    <p:sldLayoutId id="2147483738" r:id="rId22"/>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aseoswart.org/"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jp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texasescapes.com/Forts/Fort-Clark-Texas.htm" TargetMode="External"/><Relationship Id="rId5" Type="http://schemas.openxmlformats.org/officeDocument/2006/relationships/image" Target="../media/image17.jp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en.wikipedia.org/wiki/Prussia" TargetMode="External"/><Relationship Id="rId13" Type="http://schemas.openxmlformats.org/officeDocument/2006/relationships/hyperlink" Target="https://en.wikipedia.org/wiki/Special_election" TargetMode="External"/><Relationship Id="rId3" Type="http://schemas.openxmlformats.org/officeDocument/2006/relationships/image" Target="../media/image20.png"/><Relationship Id="rId7" Type="http://schemas.openxmlformats.org/officeDocument/2006/relationships/hyperlink" Target="https://en.wikipedia.org/wiki/Silesia" TargetMode="External"/><Relationship Id="rId12" Type="http://schemas.openxmlformats.org/officeDocument/2006/relationships/hyperlink" Target="https://en.wikipedia.org/wiki/Cotulla,_Texas#cite_note-lmt-7"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jpg"/><Relationship Id="rId11" Type="http://schemas.openxmlformats.org/officeDocument/2006/relationships/hyperlink" Target="https://en.wikipedia.org/wiki/Atascosa_County,_Texas" TargetMode="External"/><Relationship Id="rId5" Type="http://schemas.openxmlformats.org/officeDocument/2006/relationships/image" Target="../media/image22.jpg"/><Relationship Id="rId10" Type="http://schemas.openxmlformats.org/officeDocument/2006/relationships/hyperlink" Target="https://en.wikipedia.org/wiki/Brownsville,_Texas" TargetMode="External"/><Relationship Id="rId4" Type="http://schemas.openxmlformats.org/officeDocument/2006/relationships/image" Target="../media/image21.jpg"/><Relationship Id="rId9" Type="http://schemas.openxmlformats.org/officeDocument/2006/relationships/hyperlink" Target="https://en.wikipedia.org/wiki/Union_Army" TargetMode="External"/><Relationship Id="rId14" Type="http://schemas.openxmlformats.org/officeDocument/2006/relationships/hyperlink" Target="https://en.wikipedia.org/wiki/Cotulla,_Texas#cite_note-leffler-8"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cid:66c19b3a-cf5f-4de6-a928-16c27a56a6ce" TargetMode="External"/><Relationship Id="rId7" Type="http://schemas.openxmlformats.org/officeDocument/2006/relationships/image" Target="../media/image25.jp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cid:2fe20a8b-4b1c-47e6-9ac9-dd4a85264e75" TargetMode="Externa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38.jpg"/><Relationship Id="rId7" Type="http://schemas.openxmlformats.org/officeDocument/2006/relationships/image" Target="../media/image45.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cid:f04a3adb-b4f1-44e9-a88e-b76ff67d1db6" TargetMode="External"/><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9.png"/><Relationship Id="rId4" Type="http://schemas.openxmlformats.org/officeDocument/2006/relationships/image" Target="../media/image50.jpg"/></Relationships>
</file>

<file path=ppt/slides/_rels/slide27.xml.rels><?xml version="1.0" encoding="UTF-8" standalone="yes"?>
<Relationships xmlns="http://schemas.openxmlformats.org/package/2006/relationships"><Relationship Id="rId8" Type="http://schemas.openxmlformats.org/officeDocument/2006/relationships/hyperlink" Target="http://www.texasescapes.com/SouthTexasTowns/Batesville-Texas.htm#-1,-1,FIRST" TargetMode="External"/><Relationship Id="rId3" Type="http://schemas.openxmlformats.org/officeDocument/2006/relationships/image" Target="../media/image51.jpg"/><Relationship Id="rId7" Type="http://schemas.openxmlformats.org/officeDocument/2006/relationships/hyperlink" Target="http://www.texasescapes.com/TexasPhotography/Terry-Jeanson-Photography.htm" TargetMode="External"/><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hyperlink" Target="http://www.texasescapes.com/SouthTexasTowns/Crystal-City-Texas-Zavala-County-Courthouse.htm" TargetMode="External"/><Relationship Id="rId5" Type="http://schemas.openxmlformats.org/officeDocument/2006/relationships/image" Target="../media/image53.jpg"/><Relationship Id="rId4" Type="http://schemas.openxmlformats.org/officeDocument/2006/relationships/image" Target="../media/image52.jpg"/></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54.jpeg"/><Relationship Id="rId4" Type="http://schemas.openxmlformats.org/officeDocument/2006/relationships/image" Target="../media/image52.jpg"/></Relationships>
</file>

<file path=ppt/slides/_rels/slide2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5.jpg"/><Relationship Id="rId4" Type="http://schemas.openxmlformats.org/officeDocument/2006/relationships/image" Target="../media/image52.jpg"/></Relationships>
</file>

<file path=ppt/slides/_rels/slide3.xml.rels><?xml version="1.0" encoding="UTF-8" standalone="yes"?>
<Relationships xmlns="http://schemas.openxmlformats.org/package/2006/relationships"><Relationship Id="rId8" Type="http://schemas.openxmlformats.org/officeDocument/2006/relationships/hyperlink" Target="http://www.texasescapes.com/SouthTexasTowns/Catarina-Texas.htm" TargetMode="External"/><Relationship Id="rId13" Type="http://schemas.openxmlformats.org/officeDocument/2006/relationships/hyperlink" Target="https://tshaonline.org/handbook/online/articles/fen13" TargetMode="External"/><Relationship Id="rId3" Type="http://schemas.openxmlformats.org/officeDocument/2006/relationships/image" Target="../media/image3.jpg"/><Relationship Id="rId7" Type="http://schemas.openxmlformats.org/officeDocument/2006/relationships/hyperlink" Target="http://www.texasescapes.com/SouthTexasTowns/BrundageTexas/BrundageTexas.htm" TargetMode="External"/><Relationship Id="rId12"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www.texasescapes.com/SouthTexasTowns/Big-Wells-Texas.htm" TargetMode="External"/><Relationship Id="rId11" Type="http://schemas.openxmlformats.org/officeDocument/2006/relationships/hyperlink" Target="http://www.texasescapes.com/SouthTexasTowns/WinterHavenTexas/WinterHavenTexas.htm" TargetMode="External"/><Relationship Id="rId5" Type="http://schemas.openxmlformats.org/officeDocument/2006/relationships/hyperlink" Target="http://www.texasescapes.com/SouthTexasTowns/AshertonTexas/AshertonTexas.htm" TargetMode="External"/><Relationship Id="rId10" Type="http://schemas.openxmlformats.org/officeDocument/2006/relationships/hyperlink" Target="http://www.texasescapes.com/TexasGhostTowns/ValleyWellsTexas/ValleyWellsTexas.htm" TargetMode="External"/><Relationship Id="rId4" Type="http://schemas.openxmlformats.org/officeDocument/2006/relationships/image" Target="../media/image4.png"/><Relationship Id="rId9" Type="http://schemas.openxmlformats.org/officeDocument/2006/relationships/hyperlink" Target="http://www.texasescapes.com/SouthTexasTowns/Union-Valley-Texas.ht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cid:234c4fb1-9d69-48dc-91c9-22c2bbfe18c1" TargetMode="External"/><Relationship Id="rId7" Type="http://schemas.openxmlformats.org/officeDocument/2006/relationships/image" Target="../media/image52.jp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cid:0818d3f0-2d8d-4094-be12-5d8b3b5c19e1" TargetMode="External"/><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g"/><Relationship Id="rId7" Type="http://schemas.openxmlformats.org/officeDocument/2006/relationships/image" Target="../media/image62.jp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61.png"/><Relationship Id="rId11" Type="http://schemas.openxmlformats.org/officeDocument/2006/relationships/image" Target="../media/image66.jpg"/><Relationship Id="rId5" Type="http://schemas.openxmlformats.org/officeDocument/2006/relationships/image" Target="../media/image60.png"/><Relationship Id="rId10" Type="http://schemas.openxmlformats.org/officeDocument/2006/relationships/image" Target="../media/image65.jpg"/><Relationship Id="rId4" Type="http://schemas.openxmlformats.org/officeDocument/2006/relationships/image" Target="../media/image59.png"/><Relationship Id="rId9" Type="http://schemas.openxmlformats.org/officeDocument/2006/relationships/image" Target="../media/image64.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video" Target="https://www.youtube.com/embed/yQCJSzl9L_M?feature=oembed" TargetMode="External"/><Relationship Id="rId5" Type="http://schemas.openxmlformats.org/officeDocument/2006/relationships/image" Target="../media/image8.jpe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cid:3c4cd94f-58ef-4404-8b94-9ac578fc7c5d" TargetMode="External"/><Relationship Id="rId2" Type="http://schemas.openxmlformats.org/officeDocument/2006/relationships/image" Target="../media/image11.jpeg"/><Relationship Id="rId1" Type="http://schemas.openxmlformats.org/officeDocument/2006/relationships/slideLayout" Target="../slideLayouts/slideLayout6.xml"/><Relationship Id="rId5" Type="http://schemas.openxmlformats.org/officeDocument/2006/relationships/image" Target="../media/image3.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12D56-3115-4658-A559-1918ADBF37B8}"/>
              </a:ext>
            </a:extLst>
          </p:cNvPr>
          <p:cNvSpPr>
            <a:spLocks noGrp="1"/>
          </p:cNvSpPr>
          <p:nvPr>
            <p:ph type="title"/>
          </p:nvPr>
        </p:nvSpPr>
        <p:spPr>
          <a:xfrm>
            <a:off x="1759959" y="16522"/>
            <a:ext cx="8672081" cy="1320800"/>
          </a:xfrm>
        </p:spPr>
        <p:txBody>
          <a:bodyPr anchor="ctr">
            <a:normAutofit/>
          </a:bodyPr>
          <a:lstStyle/>
          <a:p>
            <a:pPr algn="ctr"/>
            <a:r>
              <a:rPr lang="en-US" sz="5400" dirty="0">
                <a:solidFill>
                  <a:schemeClr val="bg1"/>
                </a:solidFill>
                <a:highlight>
                  <a:srgbClr val="0000FF"/>
                </a:highlight>
                <a:latin typeface="AR BLANCA" panose="02000000000000000000" pitchFamily="2" charset="0"/>
              </a:rPr>
              <a:t> 2020 Census Road Trip </a:t>
            </a:r>
          </a:p>
        </p:txBody>
      </p:sp>
      <p:sp>
        <p:nvSpPr>
          <p:cNvPr id="3" name="Subtitle 2">
            <a:extLst>
              <a:ext uri="{FF2B5EF4-FFF2-40B4-BE49-F238E27FC236}">
                <a16:creationId xmlns:a16="http://schemas.microsoft.com/office/drawing/2014/main" id="{9548BE92-E817-4C9A-B197-64FAE3ED7D63}"/>
              </a:ext>
            </a:extLst>
          </p:cNvPr>
          <p:cNvSpPr>
            <a:spLocks noGrp="1"/>
          </p:cNvSpPr>
          <p:nvPr>
            <p:ph sz="half" idx="1"/>
          </p:nvPr>
        </p:nvSpPr>
        <p:spPr>
          <a:xfrm>
            <a:off x="1099068" y="1278292"/>
            <a:ext cx="9397257" cy="5112514"/>
          </a:xfrm>
        </p:spPr>
        <p:txBody>
          <a:bodyPr>
            <a:normAutofit/>
          </a:bodyPr>
          <a:lstStyle/>
          <a:p>
            <a:pPr algn="ctr"/>
            <a:endParaRPr lang="en-US" sz="2400" b="1" dirty="0">
              <a:solidFill>
                <a:schemeClr val="tx1"/>
              </a:solidFill>
              <a:latin typeface="Baskerville Old Face" panose="02020602080505020303" pitchFamily="18" charset="0"/>
            </a:endParaRPr>
          </a:p>
          <a:p>
            <a:pPr algn="ctr"/>
            <a:r>
              <a:rPr lang="en-US" sz="2400" b="1" dirty="0">
                <a:solidFill>
                  <a:schemeClr val="tx1"/>
                </a:solidFill>
                <a:latin typeface="Baskerville Old Face" panose="02020602080505020303" pitchFamily="18" charset="0"/>
              </a:rPr>
              <a:t>Get Ready to travel with us.</a:t>
            </a:r>
          </a:p>
          <a:p>
            <a:pPr algn="ctr"/>
            <a:r>
              <a:rPr lang="en-US" sz="2400" b="1" dirty="0">
                <a:solidFill>
                  <a:schemeClr val="tx1"/>
                </a:solidFill>
                <a:latin typeface="Baskerville Old Face" panose="02020602080505020303" pitchFamily="18" charset="0"/>
              </a:rPr>
              <a:t>To our outstanding and marvelous counties:</a:t>
            </a:r>
          </a:p>
          <a:p>
            <a:pPr algn="ctr"/>
            <a:r>
              <a:rPr lang="en-US" sz="2400" b="1" dirty="0">
                <a:latin typeface="Baskerville Old Face" panose="02020602080505020303" pitchFamily="18" charset="0"/>
              </a:rPr>
              <a:t>Dimmit 	Maverick</a:t>
            </a:r>
          </a:p>
          <a:p>
            <a:pPr algn="ctr"/>
            <a:r>
              <a:rPr lang="en-US" sz="2400" b="1" dirty="0">
                <a:latin typeface="Baskerville Old Face" panose="02020602080505020303" pitchFamily="18" charset="0"/>
              </a:rPr>
              <a:t>	Edwards 	Real</a:t>
            </a:r>
          </a:p>
          <a:p>
            <a:pPr algn="ctr"/>
            <a:r>
              <a:rPr lang="en-US" sz="2400" b="1" dirty="0">
                <a:latin typeface="Baskerville Old Face" panose="02020602080505020303" pitchFamily="18" charset="0"/>
              </a:rPr>
              <a:t>Kinney		Uvalde</a:t>
            </a:r>
          </a:p>
          <a:p>
            <a:pPr algn="ctr"/>
            <a:r>
              <a:rPr lang="en-US" sz="2400" b="1" dirty="0">
                <a:latin typeface="Baskerville Old Face" panose="02020602080505020303" pitchFamily="18" charset="0"/>
              </a:rPr>
              <a:t>	La Salle		Zavala	</a:t>
            </a:r>
          </a:p>
          <a:p>
            <a:pPr algn="ctr"/>
            <a:endParaRPr lang="en-US" sz="2400" b="1" dirty="0">
              <a:latin typeface="Baskerville Old Face" panose="02020602080505020303" pitchFamily="18" charset="0"/>
            </a:endParaRPr>
          </a:p>
          <a:p>
            <a:pPr algn="ctr"/>
            <a:endParaRPr lang="en-US" sz="2400" b="1" dirty="0">
              <a:latin typeface="Baskerville Old Face" panose="02020602080505020303" pitchFamily="18" charset="0"/>
            </a:endParaRPr>
          </a:p>
          <a:p>
            <a:pPr marL="201168" lvl="1" indent="0">
              <a:buNone/>
            </a:pPr>
            <a:r>
              <a:rPr lang="en-US" sz="1700" dirty="0">
                <a:latin typeface="Baskerville Old Face" panose="02020602080505020303" pitchFamily="18" charset="0"/>
              </a:rPr>
              <a:t>              	                </a:t>
            </a:r>
            <a:r>
              <a:rPr lang="en-US" sz="1100" dirty="0">
                <a:latin typeface="Baskerville Old Face" panose="02020602080505020303" pitchFamily="18" charset="0"/>
              </a:rPr>
              <a:t>All material used is credited only to its rightful owner and have copy rights</a:t>
            </a:r>
            <a:r>
              <a:rPr lang="en-US" sz="1800" dirty="0">
                <a:latin typeface="Baskerville Old Face" panose="02020602080505020303" pitchFamily="18" charset="0"/>
              </a:rPr>
              <a:t>.</a:t>
            </a:r>
            <a:endParaRPr lang="en-US" sz="1800" dirty="0">
              <a:latin typeface="AR DELANEY" panose="02000000000000000000" pitchFamily="2" charset="0"/>
            </a:endParaRPr>
          </a:p>
          <a:p>
            <a:pPr marL="0" indent="0">
              <a:buNone/>
            </a:pPr>
            <a:endParaRPr lang="en-US" dirty="0"/>
          </a:p>
        </p:txBody>
      </p:sp>
      <p:pic>
        <p:nvPicPr>
          <p:cNvPr id="12" name="Picture 11" descr="swartlogo">
            <a:hlinkClick r:id="rId3" tgtFrame="&quot;_self&quot;"/>
            <a:extLst>
              <a:ext uri="{FF2B5EF4-FFF2-40B4-BE49-F238E27FC236}">
                <a16:creationId xmlns:a16="http://schemas.microsoft.com/office/drawing/2014/main" id="{0EA48D52-7C4B-4ADB-9421-83120D1C574F}"/>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10432040" y="4841823"/>
            <a:ext cx="1759959" cy="1887828"/>
          </a:xfrm>
          <a:prstGeom prst="rect">
            <a:avLst/>
          </a:prstGeom>
          <a:noFill/>
        </p:spPr>
      </p:pic>
      <p:pic>
        <p:nvPicPr>
          <p:cNvPr id="6" name="Picture 5" descr="A picture containing drawing&#10;&#10;Description automatically generated">
            <a:extLst>
              <a:ext uri="{FF2B5EF4-FFF2-40B4-BE49-F238E27FC236}">
                <a16:creationId xmlns:a16="http://schemas.microsoft.com/office/drawing/2014/main" id="{521739F7-12A2-41E3-B635-BE5E347E9845}"/>
              </a:ext>
            </a:extLst>
          </p:cNvPr>
          <p:cNvPicPr>
            <a:picLocks noChangeAspect="1"/>
          </p:cNvPicPr>
          <p:nvPr/>
        </p:nvPicPr>
        <p:blipFill>
          <a:blip r:embed="rId5"/>
          <a:stretch>
            <a:fillRect/>
          </a:stretch>
        </p:blipFill>
        <p:spPr>
          <a:xfrm>
            <a:off x="301942" y="363993"/>
            <a:ext cx="1830206" cy="1621979"/>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3DFAF351-B257-4E08-A1A4-B8C8A90BBB2E}"/>
              </a:ext>
            </a:extLst>
          </p:cNvPr>
          <p:cNvPicPr>
            <a:picLocks noChangeAspect="1"/>
          </p:cNvPicPr>
          <p:nvPr/>
        </p:nvPicPr>
        <p:blipFill>
          <a:blip r:embed="rId5"/>
          <a:stretch>
            <a:fillRect/>
          </a:stretch>
        </p:blipFill>
        <p:spPr>
          <a:xfrm>
            <a:off x="10299382" y="128348"/>
            <a:ext cx="1856572" cy="1645345"/>
          </a:xfrm>
          <a:prstGeom prst="rect">
            <a:avLst/>
          </a:prstGeom>
        </p:spPr>
      </p:pic>
      <p:sp>
        <p:nvSpPr>
          <p:cNvPr id="19" name="TextBox 18">
            <a:extLst>
              <a:ext uri="{FF2B5EF4-FFF2-40B4-BE49-F238E27FC236}">
                <a16:creationId xmlns:a16="http://schemas.microsoft.com/office/drawing/2014/main" id="{C7DCFDEF-0D32-40DF-86B7-5506F08392EB}"/>
              </a:ext>
            </a:extLst>
          </p:cNvPr>
          <p:cNvSpPr txBox="1"/>
          <p:nvPr/>
        </p:nvSpPr>
        <p:spPr>
          <a:xfrm>
            <a:off x="2545669" y="5737818"/>
            <a:ext cx="259069" cy="400110"/>
          </a:xfrm>
          <a:prstGeom prst="rect">
            <a:avLst/>
          </a:prstGeom>
          <a:noFill/>
        </p:spPr>
        <p:txBody>
          <a:bodyPr wrap="square">
            <a:spAutoFit/>
          </a:bodyPr>
          <a:lstStyle/>
          <a:p>
            <a:pPr algn="ctr"/>
            <a:r>
              <a:rPr lang="en-US" sz="2000" dirty="0"/>
              <a:t>©</a:t>
            </a:r>
          </a:p>
        </p:txBody>
      </p:sp>
      <p:sp>
        <p:nvSpPr>
          <p:cNvPr id="21" name="TextBox 20">
            <a:extLst>
              <a:ext uri="{FF2B5EF4-FFF2-40B4-BE49-F238E27FC236}">
                <a16:creationId xmlns:a16="http://schemas.microsoft.com/office/drawing/2014/main" id="{7F6EC2F7-DB27-4FEC-B628-9A27D51E4AF5}"/>
              </a:ext>
            </a:extLst>
          </p:cNvPr>
          <p:cNvSpPr txBox="1"/>
          <p:nvPr/>
        </p:nvSpPr>
        <p:spPr>
          <a:xfrm>
            <a:off x="2783505" y="5726951"/>
            <a:ext cx="475672" cy="400110"/>
          </a:xfrm>
          <a:prstGeom prst="rect">
            <a:avLst/>
          </a:prstGeom>
          <a:noFill/>
        </p:spPr>
        <p:txBody>
          <a:bodyPr wrap="square">
            <a:spAutoFit/>
          </a:bodyPr>
          <a:lstStyle/>
          <a:p>
            <a:r>
              <a:rPr lang="en-US" sz="2000" dirty="0"/>
              <a:t>®</a:t>
            </a:r>
          </a:p>
        </p:txBody>
      </p:sp>
      <p:sp>
        <p:nvSpPr>
          <p:cNvPr id="23" name="TextBox 22">
            <a:extLst>
              <a:ext uri="{FF2B5EF4-FFF2-40B4-BE49-F238E27FC236}">
                <a16:creationId xmlns:a16="http://schemas.microsoft.com/office/drawing/2014/main" id="{ACF5AF08-48F8-4E31-80CB-F3B697B2EC39}"/>
              </a:ext>
            </a:extLst>
          </p:cNvPr>
          <p:cNvSpPr txBox="1"/>
          <p:nvPr/>
        </p:nvSpPr>
        <p:spPr>
          <a:xfrm>
            <a:off x="3021341" y="5767957"/>
            <a:ext cx="259069" cy="369332"/>
          </a:xfrm>
          <a:prstGeom prst="rect">
            <a:avLst/>
          </a:prstGeom>
          <a:noFill/>
        </p:spPr>
        <p:txBody>
          <a:bodyPr wrap="square">
            <a:spAutoFit/>
          </a:bodyPr>
          <a:lstStyle/>
          <a:p>
            <a:r>
              <a:rPr lang="en-US" b="0" i="0" u="none" strike="noStrike" dirty="0">
                <a:effectLst/>
                <a:latin typeface="AppleColorEmoji"/>
              </a:rPr>
              <a:t>℗</a:t>
            </a:r>
            <a:endParaRPr lang="en-US" dirty="0"/>
          </a:p>
        </p:txBody>
      </p:sp>
      <p:pic>
        <p:nvPicPr>
          <p:cNvPr id="14" name="Picture 13" descr="swartlogo">
            <a:hlinkClick r:id="rId3" tgtFrame="&quot;_self&quot;"/>
            <a:extLst>
              <a:ext uri="{FF2B5EF4-FFF2-40B4-BE49-F238E27FC236}">
                <a16:creationId xmlns:a16="http://schemas.microsoft.com/office/drawing/2014/main" id="{DEEEDCE6-6D53-49F4-9DC1-5B8E92C57162}"/>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45777" y="4900588"/>
            <a:ext cx="1911125" cy="1887828"/>
          </a:xfrm>
          <a:prstGeom prst="rect">
            <a:avLst/>
          </a:prstGeom>
          <a:noFill/>
        </p:spPr>
      </p:pic>
    </p:spTree>
    <p:extLst>
      <p:ext uri="{BB962C8B-B14F-4D97-AF65-F5344CB8AC3E}">
        <p14:creationId xmlns:p14="http://schemas.microsoft.com/office/powerpoint/2010/main" val="33406858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D2E63C-40F7-4CF4-BE57-F002221AABF4}"/>
              </a:ext>
            </a:extLst>
          </p:cNvPr>
          <p:cNvSpPr>
            <a:spLocks noGrp="1"/>
          </p:cNvSpPr>
          <p:nvPr>
            <p:ph type="title"/>
          </p:nvPr>
        </p:nvSpPr>
        <p:spPr>
          <a:xfrm>
            <a:off x="3235569" y="-110790"/>
            <a:ext cx="5050302" cy="1549267"/>
          </a:xfrm>
        </p:spPr>
        <p:txBody>
          <a:bodyPr vert="horz" lIns="91440" tIns="45720" rIns="91440" bIns="45720" rtlCol="0" anchor="t">
            <a:normAutofit/>
          </a:bodyPr>
          <a:lstStyle/>
          <a:p>
            <a:pPr algn="ctr"/>
            <a:r>
              <a:rPr lang="en-US" dirty="0">
                <a:solidFill>
                  <a:schemeClr val="accent2"/>
                </a:solidFill>
              </a:rPr>
              <a:t>Kinney County</a:t>
            </a:r>
            <a:br>
              <a:rPr lang="en-US" dirty="0">
                <a:solidFill>
                  <a:schemeClr val="accent2"/>
                </a:solidFill>
              </a:rPr>
            </a:br>
            <a:r>
              <a:rPr lang="en-US" sz="2000" dirty="0">
                <a:solidFill>
                  <a:schemeClr val="accent2"/>
                </a:solidFill>
              </a:rPr>
              <a:t>(Brackettville, Fort Clark Spring &amp; Spofford)</a:t>
            </a:r>
          </a:p>
        </p:txBody>
      </p:sp>
      <p:sp>
        <p:nvSpPr>
          <p:cNvPr id="43" name="Isosceles Triangle 8">
            <a:extLst>
              <a:ext uri="{FF2B5EF4-FFF2-40B4-BE49-F238E27FC236}">
                <a16:creationId xmlns:a16="http://schemas.microsoft.com/office/drawing/2014/main" id="{06A51FAE-5E00-4216-9881-05169938DE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Slide Number Placeholder 16">
            <a:extLst>
              <a:ext uri="{FF2B5EF4-FFF2-40B4-BE49-F238E27FC236}">
                <a16:creationId xmlns:a16="http://schemas.microsoft.com/office/drawing/2014/main" id="{19D203D7-52C0-41AB-9238-F69D51235EC0}"/>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defTabSz="914400">
              <a:spcAft>
                <a:spcPts val="600"/>
              </a:spcAft>
            </a:pPr>
            <a:fld id="{3A98EE3D-8CD1-4C3F-BD1C-C98C9596463C}" type="slidenum">
              <a:rPr lang="en-US" smtClean="0"/>
              <a:pPr defTabSz="914400">
                <a:spcAft>
                  <a:spcPts val="600"/>
                </a:spcAft>
              </a:pPr>
              <a:t>10</a:t>
            </a:fld>
            <a:endParaRPr lang="en-US"/>
          </a:p>
        </p:txBody>
      </p:sp>
      <p:pic>
        <p:nvPicPr>
          <p:cNvPr id="6" name="Picture 5" descr="A picture containing text, map&#10;&#10;Description automatically generated">
            <a:extLst>
              <a:ext uri="{FF2B5EF4-FFF2-40B4-BE49-F238E27FC236}">
                <a16:creationId xmlns:a16="http://schemas.microsoft.com/office/drawing/2014/main" id="{94FB399D-1F45-48FD-8881-B783CA1E7600}"/>
              </a:ext>
            </a:extLst>
          </p:cNvPr>
          <p:cNvPicPr>
            <a:picLocks noChangeAspect="1"/>
          </p:cNvPicPr>
          <p:nvPr/>
        </p:nvPicPr>
        <p:blipFill>
          <a:blip r:embed="rId3"/>
          <a:stretch>
            <a:fillRect/>
          </a:stretch>
        </p:blipFill>
        <p:spPr>
          <a:xfrm>
            <a:off x="9274002" y="205419"/>
            <a:ext cx="2655252" cy="2661094"/>
          </a:xfrm>
          <a:prstGeom prst="rect">
            <a:avLst/>
          </a:prstGeom>
        </p:spPr>
      </p:pic>
      <p:pic>
        <p:nvPicPr>
          <p:cNvPr id="8" name="Picture 7" descr="A close up of a map&#10;&#10;Description automatically generated">
            <a:extLst>
              <a:ext uri="{FF2B5EF4-FFF2-40B4-BE49-F238E27FC236}">
                <a16:creationId xmlns:a16="http://schemas.microsoft.com/office/drawing/2014/main" id="{7F921274-21E0-4016-A6FD-86137D790EC2}"/>
              </a:ext>
            </a:extLst>
          </p:cNvPr>
          <p:cNvPicPr>
            <a:picLocks noChangeAspect="1"/>
          </p:cNvPicPr>
          <p:nvPr/>
        </p:nvPicPr>
        <p:blipFill>
          <a:blip r:embed="rId4"/>
          <a:stretch>
            <a:fillRect/>
          </a:stretch>
        </p:blipFill>
        <p:spPr>
          <a:xfrm>
            <a:off x="57259" y="77896"/>
            <a:ext cx="2298955" cy="2184807"/>
          </a:xfrm>
          <a:prstGeom prst="rect">
            <a:avLst/>
          </a:prstGeom>
        </p:spPr>
      </p:pic>
      <p:pic>
        <p:nvPicPr>
          <p:cNvPr id="12" name="Picture 11" descr="A vintage photo of a horse drawn carriage in front of a building&#10;&#10;Description automatically generated">
            <a:extLst>
              <a:ext uri="{FF2B5EF4-FFF2-40B4-BE49-F238E27FC236}">
                <a16:creationId xmlns:a16="http://schemas.microsoft.com/office/drawing/2014/main" id="{1BD29A9C-1087-4F89-ACD7-4F3A1E014FCF}"/>
              </a:ext>
            </a:extLst>
          </p:cNvPr>
          <p:cNvPicPr>
            <a:picLocks noChangeAspect="1"/>
          </p:cNvPicPr>
          <p:nvPr/>
        </p:nvPicPr>
        <p:blipFill>
          <a:blip r:embed="rId5"/>
          <a:stretch>
            <a:fillRect/>
          </a:stretch>
        </p:blipFill>
        <p:spPr>
          <a:xfrm>
            <a:off x="289499" y="4412009"/>
            <a:ext cx="3310672" cy="1994478"/>
          </a:xfrm>
          <a:prstGeom prst="rect">
            <a:avLst/>
          </a:prstGeom>
        </p:spPr>
      </p:pic>
      <p:sp>
        <p:nvSpPr>
          <p:cNvPr id="20" name="TextBox 19">
            <a:extLst>
              <a:ext uri="{FF2B5EF4-FFF2-40B4-BE49-F238E27FC236}">
                <a16:creationId xmlns:a16="http://schemas.microsoft.com/office/drawing/2014/main" id="{80679406-055C-4305-8957-3A9514B3E720}"/>
              </a:ext>
            </a:extLst>
          </p:cNvPr>
          <p:cNvSpPr txBox="1"/>
          <p:nvPr/>
        </p:nvSpPr>
        <p:spPr>
          <a:xfrm>
            <a:off x="289499" y="2307591"/>
            <a:ext cx="3310672" cy="2031325"/>
          </a:xfrm>
          <a:prstGeom prst="rect">
            <a:avLst/>
          </a:prstGeom>
          <a:noFill/>
        </p:spPr>
        <p:txBody>
          <a:bodyPr wrap="square">
            <a:spAutoFit/>
          </a:bodyPr>
          <a:lstStyle/>
          <a:p>
            <a:r>
              <a:rPr lang="en-US" b="0" i="0" u="none" strike="noStrike" dirty="0">
                <a:solidFill>
                  <a:srgbClr val="000000"/>
                </a:solidFill>
                <a:effectLst/>
                <a:latin typeface="Arial" panose="020B0604020202020204" pitchFamily="34" charset="0"/>
              </a:rPr>
              <a:t>In 1852, the town was named after </a:t>
            </a:r>
            <a:r>
              <a:rPr lang="en-US" b="0" i="1" u="none" strike="noStrike" dirty="0">
                <a:solidFill>
                  <a:srgbClr val="000000"/>
                </a:solidFill>
                <a:effectLst/>
                <a:latin typeface="Arial" panose="020B0604020202020204" pitchFamily="34" charset="0"/>
              </a:rPr>
              <a:t>Oscar Brackett</a:t>
            </a:r>
            <a:r>
              <a:rPr lang="en-US" b="0" i="0" u="none" strike="noStrike" dirty="0">
                <a:solidFill>
                  <a:srgbClr val="000000"/>
                </a:solidFill>
                <a:effectLst/>
                <a:latin typeface="Arial" panose="020B0604020202020204" pitchFamily="34" charset="0"/>
              </a:rPr>
              <a:t> who was a sutler to </a:t>
            </a:r>
            <a:r>
              <a:rPr lang="en-US" b="1" i="0" u="sng" dirty="0">
                <a:effectLst/>
                <a:latin typeface="Arial" panose="020B0604020202020204" pitchFamily="34" charset="0"/>
                <a:hlinkClick r:id="rId6">
                  <a:extLst>
                    <a:ext uri="{A12FA001-AC4F-418D-AE19-62706E023703}">
                      <ahyp:hlinkClr xmlns:ahyp="http://schemas.microsoft.com/office/drawing/2018/hyperlinkcolor" val="tx"/>
                    </a:ext>
                  </a:extLst>
                </a:hlinkClick>
              </a:rPr>
              <a:t>Fort Clark</a:t>
            </a:r>
            <a:r>
              <a:rPr lang="en-US" b="1" i="0" u="none" strike="noStrike" dirty="0">
                <a:solidFill>
                  <a:schemeClr val="accent2"/>
                </a:solidFill>
                <a:effectLst/>
                <a:latin typeface="Arial" panose="020B0604020202020204" pitchFamily="34" charset="0"/>
              </a:rPr>
              <a:t>. </a:t>
            </a:r>
            <a:r>
              <a:rPr lang="en-US" b="0" i="0" u="none" strike="noStrike" dirty="0">
                <a:solidFill>
                  <a:srgbClr val="000000"/>
                </a:solidFill>
                <a:effectLst/>
                <a:latin typeface="Arial" panose="020B0604020202020204" pitchFamily="34" charset="0"/>
              </a:rPr>
              <a:t>The town started around his store around 1852 and was first called </a:t>
            </a:r>
            <a:r>
              <a:rPr lang="en-US" b="1" i="0" u="none" strike="noStrike" dirty="0">
                <a:solidFill>
                  <a:srgbClr val="000000"/>
                </a:solidFill>
                <a:effectLst/>
                <a:latin typeface="Arial" panose="020B0604020202020204" pitchFamily="34" charset="0"/>
              </a:rPr>
              <a:t>Brackett</a:t>
            </a:r>
            <a:r>
              <a:rPr lang="en-US" b="0" i="0" u="none" strike="noStrike" dirty="0">
                <a:solidFill>
                  <a:srgbClr val="000000"/>
                </a:solidFill>
                <a:effectLst/>
                <a:latin typeface="Arial" panose="020B0604020202020204" pitchFamily="34" charset="0"/>
              </a:rPr>
              <a:t> (as it is today by residents).</a:t>
            </a:r>
            <a:endParaRPr lang="en-US" dirty="0"/>
          </a:p>
        </p:txBody>
      </p:sp>
      <p:pic>
        <p:nvPicPr>
          <p:cNvPr id="19" name="Picture 18" descr="A large brick building&#10;&#10;Description automatically generated">
            <a:extLst>
              <a:ext uri="{FF2B5EF4-FFF2-40B4-BE49-F238E27FC236}">
                <a16:creationId xmlns:a16="http://schemas.microsoft.com/office/drawing/2014/main" id="{FEA51536-1041-4100-8030-7900C2C07287}"/>
              </a:ext>
            </a:extLst>
          </p:cNvPr>
          <p:cNvPicPr>
            <a:picLocks noChangeAspect="1"/>
          </p:cNvPicPr>
          <p:nvPr/>
        </p:nvPicPr>
        <p:blipFill>
          <a:blip r:embed="rId7"/>
          <a:stretch>
            <a:fillRect/>
          </a:stretch>
        </p:blipFill>
        <p:spPr>
          <a:xfrm>
            <a:off x="8032652" y="3779955"/>
            <a:ext cx="3869849" cy="2844800"/>
          </a:xfrm>
          <a:prstGeom prst="rect">
            <a:avLst/>
          </a:prstGeom>
        </p:spPr>
      </p:pic>
      <p:sp>
        <p:nvSpPr>
          <p:cNvPr id="24" name="TextBox 23">
            <a:extLst>
              <a:ext uri="{FF2B5EF4-FFF2-40B4-BE49-F238E27FC236}">
                <a16:creationId xmlns:a16="http://schemas.microsoft.com/office/drawing/2014/main" id="{396A4FD1-450F-40E5-9BEF-5F9423693B11}"/>
              </a:ext>
            </a:extLst>
          </p:cNvPr>
          <p:cNvSpPr txBox="1"/>
          <p:nvPr/>
        </p:nvSpPr>
        <p:spPr>
          <a:xfrm>
            <a:off x="4618084" y="2307591"/>
            <a:ext cx="3310672" cy="3693319"/>
          </a:xfrm>
          <a:prstGeom prst="rect">
            <a:avLst/>
          </a:prstGeom>
          <a:noFill/>
        </p:spPr>
        <p:txBody>
          <a:bodyPr wrap="square">
            <a:spAutoFit/>
          </a:bodyPr>
          <a:lstStyle/>
          <a:p>
            <a:r>
              <a:rPr lang="en-US" b="0" i="0" u="none" strike="noStrike" dirty="0">
                <a:solidFill>
                  <a:srgbClr val="000000"/>
                </a:solidFill>
                <a:effectLst/>
                <a:latin typeface="Arial" panose="020B0604020202020204" pitchFamily="34" charset="0"/>
              </a:rPr>
              <a:t>A former Cavalry Post. Established in 1852, deactivated in 1947. Today "Fort Clark Springs", a private resort. The spacious spring-fed pool (Las </a:t>
            </a:r>
            <a:r>
              <a:rPr lang="en-US" b="0" i="0" u="none" strike="noStrike" dirty="0" err="1">
                <a:solidFill>
                  <a:srgbClr val="000000"/>
                </a:solidFill>
                <a:effectLst/>
                <a:latin typeface="Arial" panose="020B0604020202020204" pitchFamily="34" charset="0"/>
              </a:rPr>
              <a:t>Moras</a:t>
            </a:r>
            <a:r>
              <a:rPr lang="en-US" b="0" i="0" u="none" strike="noStrike" dirty="0">
                <a:solidFill>
                  <a:srgbClr val="000000"/>
                </a:solidFill>
                <a:effectLst/>
                <a:latin typeface="Arial" panose="020B0604020202020204" pitchFamily="34" charset="0"/>
              </a:rPr>
              <a:t> Springs) a major attraction. The museum and many well-preserved buildings make it easy to imagine life here in the 1860s. The Post Theater remains as it was in 1946, the year the Post was decommissioned. </a:t>
            </a:r>
            <a:endParaRPr lang="en-US" dirty="0"/>
          </a:p>
        </p:txBody>
      </p:sp>
    </p:spTree>
    <p:extLst>
      <p:ext uri="{BB962C8B-B14F-4D97-AF65-F5344CB8AC3E}">
        <p14:creationId xmlns:p14="http://schemas.microsoft.com/office/powerpoint/2010/main" val="30075685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D2E63C-40F7-4CF4-BE57-F002221AABF4}"/>
              </a:ext>
            </a:extLst>
          </p:cNvPr>
          <p:cNvSpPr>
            <a:spLocks noGrp="1"/>
          </p:cNvSpPr>
          <p:nvPr>
            <p:ph type="title"/>
          </p:nvPr>
        </p:nvSpPr>
        <p:spPr>
          <a:xfrm>
            <a:off x="3235569" y="77896"/>
            <a:ext cx="5050302" cy="1549267"/>
          </a:xfrm>
        </p:spPr>
        <p:txBody>
          <a:bodyPr vert="horz" lIns="91440" tIns="45720" rIns="91440" bIns="45720" rtlCol="0" anchor="t">
            <a:normAutofit/>
          </a:bodyPr>
          <a:lstStyle/>
          <a:p>
            <a:pPr algn="ctr"/>
            <a:r>
              <a:rPr lang="en-US" dirty="0">
                <a:solidFill>
                  <a:schemeClr val="accent2"/>
                </a:solidFill>
              </a:rPr>
              <a:t>Kinney County</a:t>
            </a:r>
            <a:br>
              <a:rPr lang="en-US" dirty="0">
                <a:solidFill>
                  <a:schemeClr val="accent2"/>
                </a:solidFill>
              </a:rPr>
            </a:br>
            <a:r>
              <a:rPr lang="en-US" sz="2000" dirty="0">
                <a:solidFill>
                  <a:schemeClr val="accent2"/>
                </a:solidFill>
              </a:rPr>
              <a:t>(Brackettville, Fort Clark Spring &amp; Spofford)</a:t>
            </a:r>
          </a:p>
        </p:txBody>
      </p:sp>
      <p:sp>
        <p:nvSpPr>
          <p:cNvPr id="43" name="Isosceles Triangle 8">
            <a:extLst>
              <a:ext uri="{FF2B5EF4-FFF2-40B4-BE49-F238E27FC236}">
                <a16:creationId xmlns:a16="http://schemas.microsoft.com/office/drawing/2014/main" id="{06A51FAE-5E00-4216-9881-05169938DE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Slide Number Placeholder 16">
            <a:extLst>
              <a:ext uri="{FF2B5EF4-FFF2-40B4-BE49-F238E27FC236}">
                <a16:creationId xmlns:a16="http://schemas.microsoft.com/office/drawing/2014/main" id="{19D203D7-52C0-41AB-9238-F69D51235EC0}"/>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defTabSz="914400">
              <a:spcAft>
                <a:spcPts val="600"/>
              </a:spcAft>
            </a:pPr>
            <a:fld id="{3A98EE3D-8CD1-4C3F-BD1C-C98C9596463C}" type="slidenum">
              <a:rPr lang="en-US" smtClean="0"/>
              <a:pPr defTabSz="914400">
                <a:spcAft>
                  <a:spcPts val="600"/>
                </a:spcAft>
              </a:pPr>
              <a:t>11</a:t>
            </a:fld>
            <a:endParaRPr lang="en-US" dirty="0"/>
          </a:p>
        </p:txBody>
      </p:sp>
      <p:pic>
        <p:nvPicPr>
          <p:cNvPr id="6" name="Picture 5" descr="A picture containing text, map&#10;&#10;Description automatically generated">
            <a:extLst>
              <a:ext uri="{FF2B5EF4-FFF2-40B4-BE49-F238E27FC236}">
                <a16:creationId xmlns:a16="http://schemas.microsoft.com/office/drawing/2014/main" id="{94FB399D-1F45-48FD-8881-B783CA1E7600}"/>
              </a:ext>
            </a:extLst>
          </p:cNvPr>
          <p:cNvPicPr>
            <a:picLocks noChangeAspect="1"/>
          </p:cNvPicPr>
          <p:nvPr/>
        </p:nvPicPr>
        <p:blipFill>
          <a:blip r:embed="rId3"/>
          <a:stretch>
            <a:fillRect/>
          </a:stretch>
        </p:blipFill>
        <p:spPr>
          <a:xfrm>
            <a:off x="9274002" y="58217"/>
            <a:ext cx="2655252" cy="2585323"/>
          </a:xfrm>
          <a:prstGeom prst="rect">
            <a:avLst/>
          </a:prstGeom>
        </p:spPr>
      </p:pic>
      <p:pic>
        <p:nvPicPr>
          <p:cNvPr id="8" name="Picture 7" descr="A close up of a map&#10;&#10;Description automatically generated">
            <a:extLst>
              <a:ext uri="{FF2B5EF4-FFF2-40B4-BE49-F238E27FC236}">
                <a16:creationId xmlns:a16="http://schemas.microsoft.com/office/drawing/2014/main" id="{7F921274-21E0-4016-A6FD-86137D790EC2}"/>
              </a:ext>
            </a:extLst>
          </p:cNvPr>
          <p:cNvPicPr>
            <a:picLocks noChangeAspect="1"/>
          </p:cNvPicPr>
          <p:nvPr/>
        </p:nvPicPr>
        <p:blipFill>
          <a:blip r:embed="rId4"/>
          <a:stretch>
            <a:fillRect/>
          </a:stretch>
        </p:blipFill>
        <p:spPr>
          <a:xfrm>
            <a:off x="57259" y="77896"/>
            <a:ext cx="2298955" cy="2184807"/>
          </a:xfrm>
          <a:prstGeom prst="rect">
            <a:avLst/>
          </a:prstGeom>
        </p:spPr>
      </p:pic>
      <p:sp>
        <p:nvSpPr>
          <p:cNvPr id="14" name="TextBox 13">
            <a:extLst>
              <a:ext uri="{FF2B5EF4-FFF2-40B4-BE49-F238E27FC236}">
                <a16:creationId xmlns:a16="http://schemas.microsoft.com/office/drawing/2014/main" id="{E8D7E958-8B85-4BA5-8F6A-7FA8D209FB6C}"/>
              </a:ext>
            </a:extLst>
          </p:cNvPr>
          <p:cNvSpPr txBox="1"/>
          <p:nvPr/>
        </p:nvSpPr>
        <p:spPr>
          <a:xfrm>
            <a:off x="5555019" y="2698826"/>
            <a:ext cx="4376772" cy="2585323"/>
          </a:xfrm>
          <a:prstGeom prst="rect">
            <a:avLst/>
          </a:prstGeom>
          <a:noFill/>
        </p:spPr>
        <p:txBody>
          <a:bodyPr wrap="square">
            <a:spAutoFit/>
          </a:bodyPr>
          <a:lstStyle/>
          <a:p>
            <a:pPr algn="ctr"/>
            <a:r>
              <a:rPr lang="en-US" b="1" i="1" u="none" strike="noStrike" dirty="0">
                <a:solidFill>
                  <a:srgbClr val="8D2424"/>
                </a:solidFill>
                <a:effectLst/>
                <a:latin typeface="Lato"/>
              </a:rPr>
              <a:t>For more than 40 years, Fort Clark Days has taken place at Fort Clark Springs in Brackettville, Texas. More than 100 living historians demonstrate skills from the past and educate our visitors about the history of southwest Texas. In addition to our living historians, we have arts &amp; crafts and food vendors.  </a:t>
            </a:r>
            <a:endParaRPr lang="en-US" dirty="0"/>
          </a:p>
        </p:txBody>
      </p:sp>
      <p:pic>
        <p:nvPicPr>
          <p:cNvPr id="10" name="Picture 9" descr="A group of people standing on top of a grass covered field&#10;&#10;Description automatically generated">
            <a:extLst>
              <a:ext uri="{FF2B5EF4-FFF2-40B4-BE49-F238E27FC236}">
                <a16:creationId xmlns:a16="http://schemas.microsoft.com/office/drawing/2014/main" id="{FFD74EE9-4D65-4540-B0CD-5C0C88B7A0F2}"/>
              </a:ext>
            </a:extLst>
          </p:cNvPr>
          <p:cNvPicPr>
            <a:picLocks noChangeAspect="1"/>
          </p:cNvPicPr>
          <p:nvPr/>
        </p:nvPicPr>
        <p:blipFill>
          <a:blip r:embed="rId5"/>
          <a:stretch>
            <a:fillRect/>
          </a:stretch>
        </p:blipFill>
        <p:spPr>
          <a:xfrm>
            <a:off x="748860" y="2625954"/>
            <a:ext cx="4553877" cy="3415408"/>
          </a:xfrm>
          <a:prstGeom prst="rect">
            <a:avLst/>
          </a:prstGeom>
        </p:spPr>
      </p:pic>
    </p:spTree>
    <p:extLst>
      <p:ext uri="{BB962C8B-B14F-4D97-AF65-F5344CB8AC3E}">
        <p14:creationId xmlns:p14="http://schemas.microsoft.com/office/powerpoint/2010/main" val="20660370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8903DC7-40A4-4DCD-9FBA-1C99B5D94E27}"/>
              </a:ext>
            </a:extLst>
          </p:cNvPr>
          <p:cNvSpPr>
            <a:spLocks noGrp="1"/>
          </p:cNvSpPr>
          <p:nvPr>
            <p:ph type="sldNum" sz="quarter" idx="12"/>
          </p:nvPr>
        </p:nvSpPr>
        <p:spPr/>
        <p:txBody>
          <a:bodyPr/>
          <a:lstStyle/>
          <a:p>
            <a:fld id="{3A98EE3D-8CD1-4C3F-BD1C-C98C9596463C}" type="slidenum">
              <a:rPr lang="en-US" smtClean="0"/>
              <a:pPr/>
              <a:t>12</a:t>
            </a:fld>
            <a:endParaRPr lang="en-US" dirty="0"/>
          </a:p>
        </p:txBody>
      </p:sp>
      <p:sp>
        <p:nvSpPr>
          <p:cNvPr id="9" name="Title 14">
            <a:extLst>
              <a:ext uri="{FF2B5EF4-FFF2-40B4-BE49-F238E27FC236}">
                <a16:creationId xmlns:a16="http://schemas.microsoft.com/office/drawing/2014/main" id="{B59C0DF8-96D5-4902-80A0-CE0BFB223ADE}"/>
              </a:ext>
            </a:extLst>
          </p:cNvPr>
          <p:cNvSpPr txBox="1">
            <a:spLocks/>
          </p:cNvSpPr>
          <p:nvPr/>
        </p:nvSpPr>
        <p:spPr>
          <a:xfrm>
            <a:off x="2038119" y="2015644"/>
            <a:ext cx="7445202" cy="1325218"/>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tx1"/>
                </a:solidFill>
              </a:rPr>
              <a:t>The following Agencies from Kinney County allowed SWART to distribute or present the 2020 Census  to their clients.</a:t>
            </a:r>
          </a:p>
          <a:p>
            <a:pPr algn="ctr"/>
            <a:endParaRPr lang="en-US" dirty="0">
              <a:solidFill>
                <a:schemeClr val="tx1"/>
              </a:solidFill>
            </a:endParaRPr>
          </a:p>
        </p:txBody>
      </p:sp>
      <p:sp>
        <p:nvSpPr>
          <p:cNvPr id="10" name="TextBox 9">
            <a:extLst>
              <a:ext uri="{FF2B5EF4-FFF2-40B4-BE49-F238E27FC236}">
                <a16:creationId xmlns:a16="http://schemas.microsoft.com/office/drawing/2014/main" id="{01FEB337-5FF8-444D-B335-BBFA446D7791}"/>
              </a:ext>
            </a:extLst>
          </p:cNvPr>
          <p:cNvSpPr txBox="1"/>
          <p:nvPr/>
        </p:nvSpPr>
        <p:spPr>
          <a:xfrm>
            <a:off x="1144638" y="3947634"/>
            <a:ext cx="10400396" cy="1631216"/>
          </a:xfrm>
          <a:prstGeom prst="rect">
            <a:avLst/>
          </a:prstGeom>
          <a:noFill/>
        </p:spPr>
        <p:txBody>
          <a:bodyPr wrap="square" numCol="2" rtlCol="0">
            <a:spAutoFit/>
          </a:bodyPr>
          <a:lstStyle/>
          <a:p>
            <a:pPr marL="285750" indent="-285750">
              <a:buFont typeface="Arial" panose="020B0604020202020204" pitchFamily="34" charset="0"/>
              <a:buChar char="•"/>
            </a:pPr>
            <a:r>
              <a:rPr lang="en-US" sz="2000" dirty="0"/>
              <a:t>Brackettville H.O.P.E. Center</a:t>
            </a:r>
          </a:p>
          <a:p>
            <a:pPr marL="285750" indent="-285750">
              <a:buFont typeface="Arial" panose="020B0604020202020204" pitchFamily="34" charset="0"/>
              <a:buChar char="•"/>
            </a:pPr>
            <a:r>
              <a:rPr lang="en-US" sz="2000" dirty="0"/>
              <a:t>Brackettville Postal Office</a:t>
            </a:r>
          </a:p>
          <a:p>
            <a:pPr marL="285750" indent="-285750">
              <a:buFont typeface="Arial" panose="020B0604020202020204" pitchFamily="34" charset="0"/>
              <a:buChar char="•"/>
            </a:pPr>
            <a:r>
              <a:rPr lang="en-US" sz="2000" dirty="0"/>
              <a:t>Kinney County Court House</a:t>
            </a:r>
          </a:p>
          <a:p>
            <a:pPr marL="285750" indent="-285750">
              <a:buFont typeface="Arial" panose="020B0604020202020204" pitchFamily="34" charset="0"/>
              <a:buChar char="•"/>
            </a:pPr>
            <a:r>
              <a:rPr lang="en-US" sz="2000" dirty="0"/>
              <a:t>Kinney County Chamber of Commerce</a:t>
            </a:r>
          </a:p>
          <a:p>
            <a:pPr marL="285750" indent="-285750">
              <a:buFont typeface="Arial" panose="020B0604020202020204" pitchFamily="34" charset="0"/>
              <a:buChar char="•"/>
            </a:pPr>
            <a:r>
              <a:rPr lang="en-US" sz="2000" dirty="0"/>
              <a:t>Brackettville Library</a:t>
            </a:r>
          </a:p>
          <a:p>
            <a:pPr marL="285750" indent="-285750">
              <a:buFont typeface="Arial" panose="020B0604020202020204" pitchFamily="34" charset="0"/>
              <a:buChar char="•"/>
            </a:pPr>
            <a:r>
              <a:rPr lang="en-US" sz="2000" dirty="0"/>
              <a:t>Brackettville Department of Aging</a:t>
            </a:r>
          </a:p>
          <a:p>
            <a:pPr marL="285750" indent="-285750">
              <a:buFont typeface="Arial" panose="020B0604020202020204" pitchFamily="34" charset="0"/>
              <a:buChar char="•"/>
            </a:pPr>
            <a:r>
              <a:rPr lang="en-US" sz="2000" dirty="0"/>
              <a:t>Fort Clark Springs</a:t>
            </a:r>
          </a:p>
          <a:p>
            <a:pPr marL="285750" indent="-285750">
              <a:buFont typeface="Arial" panose="020B0604020202020204" pitchFamily="34" charset="0"/>
              <a:buChar char="•"/>
            </a:pPr>
            <a:r>
              <a:rPr lang="en-US" sz="2000" dirty="0"/>
              <a:t>Brackettville ISD</a:t>
            </a:r>
          </a:p>
          <a:p>
            <a:pPr marL="285750" indent="-285750">
              <a:buFont typeface="Arial" panose="020B0604020202020204" pitchFamily="34" charset="0"/>
              <a:buChar char="•"/>
            </a:pPr>
            <a:r>
              <a:rPr lang="en-US" sz="2000" dirty="0"/>
              <a:t>Brackettville Nutrition Center</a:t>
            </a:r>
          </a:p>
        </p:txBody>
      </p:sp>
      <p:sp>
        <p:nvSpPr>
          <p:cNvPr id="11" name="Title 4">
            <a:extLst>
              <a:ext uri="{FF2B5EF4-FFF2-40B4-BE49-F238E27FC236}">
                <a16:creationId xmlns:a16="http://schemas.microsoft.com/office/drawing/2014/main" id="{16E639E2-958E-4A27-90D4-BA3848C86B2E}"/>
              </a:ext>
            </a:extLst>
          </p:cNvPr>
          <p:cNvSpPr>
            <a:spLocks noGrp="1"/>
          </p:cNvSpPr>
          <p:nvPr>
            <p:ph type="title"/>
          </p:nvPr>
        </p:nvSpPr>
        <p:spPr>
          <a:xfrm>
            <a:off x="3235569" y="77896"/>
            <a:ext cx="5050302" cy="1549267"/>
          </a:xfrm>
        </p:spPr>
        <p:txBody>
          <a:bodyPr vert="horz" lIns="91440" tIns="45720" rIns="91440" bIns="45720" rtlCol="0" anchor="t">
            <a:normAutofit/>
          </a:bodyPr>
          <a:lstStyle/>
          <a:p>
            <a:pPr algn="ctr"/>
            <a:r>
              <a:rPr lang="en-US" dirty="0">
                <a:solidFill>
                  <a:schemeClr val="accent2"/>
                </a:solidFill>
              </a:rPr>
              <a:t>Kinney County</a:t>
            </a:r>
            <a:br>
              <a:rPr lang="en-US" dirty="0">
                <a:solidFill>
                  <a:schemeClr val="accent2"/>
                </a:solidFill>
              </a:rPr>
            </a:br>
            <a:r>
              <a:rPr lang="en-US" sz="2000" dirty="0">
                <a:solidFill>
                  <a:schemeClr val="accent2"/>
                </a:solidFill>
              </a:rPr>
              <a:t>(Brackettville, Fort Clark Spring &amp; Spofford)</a:t>
            </a:r>
          </a:p>
        </p:txBody>
      </p:sp>
      <p:pic>
        <p:nvPicPr>
          <p:cNvPr id="14" name="Picture 13" descr="A close up of a map&#10;&#10;Description automatically generated">
            <a:extLst>
              <a:ext uri="{FF2B5EF4-FFF2-40B4-BE49-F238E27FC236}">
                <a16:creationId xmlns:a16="http://schemas.microsoft.com/office/drawing/2014/main" id="{25DE26AF-E082-4ECC-9ECD-D15BCF769B0C}"/>
              </a:ext>
            </a:extLst>
          </p:cNvPr>
          <p:cNvPicPr>
            <a:picLocks noChangeAspect="1"/>
          </p:cNvPicPr>
          <p:nvPr/>
        </p:nvPicPr>
        <p:blipFill>
          <a:blip r:embed="rId2"/>
          <a:stretch>
            <a:fillRect/>
          </a:stretch>
        </p:blipFill>
        <p:spPr>
          <a:xfrm>
            <a:off x="125296" y="195777"/>
            <a:ext cx="2298955" cy="2184807"/>
          </a:xfrm>
          <a:prstGeom prst="rect">
            <a:avLst/>
          </a:prstGeom>
        </p:spPr>
      </p:pic>
      <p:pic>
        <p:nvPicPr>
          <p:cNvPr id="15" name="Picture 14" descr="A picture containing text, map&#10;&#10;Description automatically generated">
            <a:extLst>
              <a:ext uri="{FF2B5EF4-FFF2-40B4-BE49-F238E27FC236}">
                <a16:creationId xmlns:a16="http://schemas.microsoft.com/office/drawing/2014/main" id="{B6904BC6-55A8-4404-B96F-F5D5A1554FD5}"/>
              </a:ext>
            </a:extLst>
          </p:cNvPr>
          <p:cNvPicPr>
            <a:picLocks noChangeAspect="1"/>
          </p:cNvPicPr>
          <p:nvPr/>
        </p:nvPicPr>
        <p:blipFill>
          <a:blip r:embed="rId3"/>
          <a:stretch>
            <a:fillRect/>
          </a:stretch>
        </p:blipFill>
        <p:spPr>
          <a:xfrm>
            <a:off x="9544070" y="58217"/>
            <a:ext cx="2385183" cy="2322367"/>
          </a:xfrm>
          <a:prstGeom prst="rect">
            <a:avLst/>
          </a:prstGeom>
        </p:spPr>
      </p:pic>
    </p:spTree>
    <p:extLst>
      <p:ext uri="{BB962C8B-B14F-4D97-AF65-F5344CB8AC3E}">
        <p14:creationId xmlns:p14="http://schemas.microsoft.com/office/powerpoint/2010/main" val="13491336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Title 4">
            <a:extLst>
              <a:ext uri="{FF2B5EF4-FFF2-40B4-BE49-F238E27FC236}">
                <a16:creationId xmlns:a16="http://schemas.microsoft.com/office/drawing/2014/main" id="{2C9DFBED-0159-4EAC-AAAF-5AA47CA2F8AE}"/>
              </a:ext>
            </a:extLst>
          </p:cNvPr>
          <p:cNvSpPr>
            <a:spLocks noGrp="1"/>
          </p:cNvSpPr>
          <p:nvPr>
            <p:ph type="title"/>
          </p:nvPr>
        </p:nvSpPr>
        <p:spPr>
          <a:xfrm>
            <a:off x="3273614" y="198355"/>
            <a:ext cx="5217540" cy="1320800"/>
          </a:xfrm>
        </p:spPr>
        <p:txBody>
          <a:bodyPr>
            <a:normAutofit/>
          </a:bodyPr>
          <a:lstStyle/>
          <a:p>
            <a:pPr algn="ctr"/>
            <a:r>
              <a:rPr lang="en-US" dirty="0">
                <a:solidFill>
                  <a:schemeClr val="accent2"/>
                </a:solidFill>
              </a:rPr>
              <a:t>La Salle County	</a:t>
            </a:r>
            <a:br>
              <a:rPr lang="en-US" dirty="0">
                <a:solidFill>
                  <a:schemeClr val="accent2"/>
                </a:solidFill>
              </a:rPr>
            </a:br>
            <a:r>
              <a:rPr lang="en-US" sz="2400" dirty="0">
                <a:solidFill>
                  <a:schemeClr val="accent2"/>
                </a:solidFill>
              </a:rPr>
              <a:t>(Cotulla TX – Encinal TX)</a:t>
            </a:r>
          </a:p>
        </p:txBody>
      </p:sp>
      <p:pic>
        <p:nvPicPr>
          <p:cNvPr id="6" name="Content Placeholder 5" descr="A close up of an animal&#10;&#10;Description automatically generated">
            <a:extLst>
              <a:ext uri="{FF2B5EF4-FFF2-40B4-BE49-F238E27FC236}">
                <a16:creationId xmlns:a16="http://schemas.microsoft.com/office/drawing/2014/main" id="{904A04BC-8413-4840-BDF9-4DE4915EBD93}"/>
              </a:ext>
            </a:extLst>
          </p:cNvPr>
          <p:cNvPicPr>
            <a:picLocks noChangeAspect="1"/>
          </p:cNvPicPr>
          <p:nvPr/>
        </p:nvPicPr>
        <p:blipFill>
          <a:blip r:embed="rId3"/>
          <a:stretch>
            <a:fillRect/>
          </a:stretch>
        </p:blipFill>
        <p:spPr>
          <a:xfrm>
            <a:off x="179319" y="198355"/>
            <a:ext cx="2382622" cy="2263491"/>
          </a:xfrm>
          <a:prstGeom prst="rect">
            <a:avLst/>
          </a:prstGeom>
        </p:spPr>
      </p:pic>
      <p:pic>
        <p:nvPicPr>
          <p:cNvPr id="5" name="Content Placeholder 4" descr="A close up of text on a black background&#10;&#10;Description automatically generated">
            <a:extLst>
              <a:ext uri="{FF2B5EF4-FFF2-40B4-BE49-F238E27FC236}">
                <a16:creationId xmlns:a16="http://schemas.microsoft.com/office/drawing/2014/main" id="{354A3F9C-FB22-4F89-9EA7-FA1A929B68F1}"/>
              </a:ext>
            </a:extLst>
          </p:cNvPr>
          <p:cNvPicPr>
            <a:picLocks noGrp="1" noChangeAspect="1"/>
          </p:cNvPicPr>
          <p:nvPr>
            <p:ph idx="1"/>
          </p:nvPr>
        </p:nvPicPr>
        <p:blipFill>
          <a:blip r:embed="rId4"/>
          <a:stretch>
            <a:fillRect/>
          </a:stretch>
        </p:blipFill>
        <p:spPr>
          <a:xfrm flipH="1">
            <a:off x="7781920" y="2386304"/>
            <a:ext cx="3251260" cy="3389440"/>
          </a:xfrm>
        </p:spPr>
      </p:pic>
      <p:pic>
        <p:nvPicPr>
          <p:cNvPr id="8" name="Picture 7" descr="A picture containing text, map&#10;&#10;Description automatically generated">
            <a:extLst>
              <a:ext uri="{FF2B5EF4-FFF2-40B4-BE49-F238E27FC236}">
                <a16:creationId xmlns:a16="http://schemas.microsoft.com/office/drawing/2014/main" id="{FD4E6B7A-6F23-4BFB-A332-E6B35EF098F9}"/>
              </a:ext>
            </a:extLst>
          </p:cNvPr>
          <p:cNvPicPr>
            <a:picLocks noChangeAspect="1"/>
          </p:cNvPicPr>
          <p:nvPr/>
        </p:nvPicPr>
        <p:blipFill>
          <a:blip r:embed="rId5"/>
          <a:stretch>
            <a:fillRect/>
          </a:stretch>
        </p:blipFill>
        <p:spPr>
          <a:xfrm>
            <a:off x="9917769" y="48493"/>
            <a:ext cx="2230822" cy="2418236"/>
          </a:xfrm>
          <a:prstGeom prst="rect">
            <a:avLst/>
          </a:prstGeom>
        </p:spPr>
      </p:pic>
      <p:sp>
        <p:nvSpPr>
          <p:cNvPr id="3" name="Slide Number Placeholder 2">
            <a:extLst>
              <a:ext uri="{FF2B5EF4-FFF2-40B4-BE49-F238E27FC236}">
                <a16:creationId xmlns:a16="http://schemas.microsoft.com/office/drawing/2014/main" id="{937BB364-4E7C-4A74-9C1B-A29DA61C1487}"/>
              </a:ext>
            </a:extLst>
          </p:cNvPr>
          <p:cNvSpPr>
            <a:spLocks noGrp="1"/>
          </p:cNvSpPr>
          <p:nvPr>
            <p:ph type="sldNum" sz="quarter" idx="12"/>
          </p:nvPr>
        </p:nvSpPr>
        <p:spPr>
          <a:xfrm>
            <a:off x="8590663" y="6041362"/>
            <a:ext cx="683339" cy="365125"/>
          </a:xfrm>
          <a:prstGeom prst="rect">
            <a:avLst/>
          </a:prstGeom>
        </p:spPr>
        <p:txBody>
          <a:bodyPr>
            <a:normAutofit/>
          </a:bodyPr>
          <a:lstStyle/>
          <a:p>
            <a:pPr>
              <a:spcAft>
                <a:spcPts val="600"/>
              </a:spcAft>
            </a:pPr>
            <a:fld id="{3A98EE3D-8CD1-4C3F-BD1C-C98C9596463C}" type="slidenum">
              <a:rPr lang="en-US" smtClean="0"/>
              <a:pPr>
                <a:spcAft>
                  <a:spcPts val="600"/>
                </a:spcAft>
              </a:pPr>
              <a:t>13</a:t>
            </a:fld>
            <a:endParaRPr lang="en-US" dirty="0"/>
          </a:p>
        </p:txBody>
      </p:sp>
      <p:sp>
        <p:nvSpPr>
          <p:cNvPr id="11" name="TextBox 10">
            <a:extLst>
              <a:ext uri="{FF2B5EF4-FFF2-40B4-BE49-F238E27FC236}">
                <a16:creationId xmlns:a16="http://schemas.microsoft.com/office/drawing/2014/main" id="{635B0DDC-6CA9-4448-B5E7-B8A9259E5532}"/>
              </a:ext>
            </a:extLst>
          </p:cNvPr>
          <p:cNvSpPr txBox="1"/>
          <p:nvPr/>
        </p:nvSpPr>
        <p:spPr>
          <a:xfrm>
            <a:off x="7956562" y="5834440"/>
            <a:ext cx="3891436" cy="646331"/>
          </a:xfrm>
          <a:prstGeom prst="rect">
            <a:avLst/>
          </a:prstGeom>
          <a:noFill/>
        </p:spPr>
        <p:txBody>
          <a:bodyPr wrap="square">
            <a:spAutoFit/>
          </a:bodyPr>
          <a:lstStyle/>
          <a:p>
            <a:r>
              <a:rPr lang="en-US" b="0" i="0" u="none" strike="noStrike" dirty="0">
                <a:solidFill>
                  <a:srgbClr val="202122"/>
                </a:solidFill>
                <a:effectLst/>
                <a:latin typeface="Arial" panose="020B0604020202020204" pitchFamily="34" charset="0"/>
              </a:rPr>
              <a:t>Cotulla Historic District sign downtown (erected 2013)</a:t>
            </a:r>
            <a:endParaRPr lang="en-US" dirty="0"/>
          </a:p>
        </p:txBody>
      </p:sp>
      <p:pic>
        <p:nvPicPr>
          <p:cNvPr id="10" name="Picture 9" descr="A picture containing grass, outdoor, building, house&#10;&#10;Description automatically generated">
            <a:extLst>
              <a:ext uri="{FF2B5EF4-FFF2-40B4-BE49-F238E27FC236}">
                <a16:creationId xmlns:a16="http://schemas.microsoft.com/office/drawing/2014/main" id="{4CAFA3D7-70BA-446E-8682-4C2749749AC6}"/>
              </a:ext>
            </a:extLst>
          </p:cNvPr>
          <p:cNvPicPr>
            <a:picLocks noChangeAspect="1"/>
          </p:cNvPicPr>
          <p:nvPr/>
        </p:nvPicPr>
        <p:blipFill>
          <a:blip r:embed="rId6"/>
          <a:stretch>
            <a:fillRect/>
          </a:stretch>
        </p:blipFill>
        <p:spPr>
          <a:xfrm>
            <a:off x="231408" y="2461846"/>
            <a:ext cx="3277811" cy="3090815"/>
          </a:xfrm>
          <a:prstGeom prst="rect">
            <a:avLst/>
          </a:prstGeom>
        </p:spPr>
      </p:pic>
      <p:sp>
        <p:nvSpPr>
          <p:cNvPr id="15" name="TextBox 14">
            <a:extLst>
              <a:ext uri="{FF2B5EF4-FFF2-40B4-BE49-F238E27FC236}">
                <a16:creationId xmlns:a16="http://schemas.microsoft.com/office/drawing/2014/main" id="{C22652E3-113B-423D-9731-115E344CB55E}"/>
              </a:ext>
            </a:extLst>
          </p:cNvPr>
          <p:cNvSpPr txBox="1"/>
          <p:nvPr/>
        </p:nvSpPr>
        <p:spPr>
          <a:xfrm>
            <a:off x="344002" y="5695318"/>
            <a:ext cx="3277811" cy="923330"/>
          </a:xfrm>
          <a:prstGeom prst="rect">
            <a:avLst/>
          </a:prstGeom>
          <a:noFill/>
        </p:spPr>
        <p:txBody>
          <a:bodyPr wrap="square">
            <a:spAutoFit/>
          </a:bodyPr>
          <a:lstStyle/>
          <a:p>
            <a:r>
              <a:rPr lang="en-US" b="0" i="0" u="none" strike="noStrike" dirty="0">
                <a:solidFill>
                  <a:srgbClr val="202122"/>
                </a:solidFill>
                <a:effectLst/>
                <a:latin typeface="Arial" panose="020B0604020202020204" pitchFamily="34" charset="0"/>
              </a:rPr>
              <a:t>The Brush Country Museum in Cotulla preserves regional history.</a:t>
            </a:r>
            <a:endParaRPr lang="en-US" dirty="0"/>
          </a:p>
        </p:txBody>
      </p:sp>
      <p:sp>
        <p:nvSpPr>
          <p:cNvPr id="19" name="TextBox 18">
            <a:extLst>
              <a:ext uri="{FF2B5EF4-FFF2-40B4-BE49-F238E27FC236}">
                <a16:creationId xmlns:a16="http://schemas.microsoft.com/office/drawing/2014/main" id="{BE70B292-2FF0-4CB2-B903-1484E0E5594D}"/>
              </a:ext>
            </a:extLst>
          </p:cNvPr>
          <p:cNvSpPr txBox="1"/>
          <p:nvPr/>
        </p:nvSpPr>
        <p:spPr>
          <a:xfrm>
            <a:off x="3916408" y="1382806"/>
            <a:ext cx="3723104" cy="4801314"/>
          </a:xfrm>
          <a:prstGeom prst="rect">
            <a:avLst/>
          </a:prstGeom>
          <a:noFill/>
        </p:spPr>
        <p:txBody>
          <a:bodyPr wrap="square">
            <a:spAutoFit/>
          </a:bodyPr>
          <a:lstStyle/>
          <a:p>
            <a:pPr algn="ctr"/>
            <a:r>
              <a:rPr lang="en-US" b="0" i="0" u="none" strike="noStrike" dirty="0">
                <a:effectLst/>
                <a:latin typeface="Arial" panose="020B0604020202020204" pitchFamily="34" charset="0"/>
              </a:rPr>
              <a:t>The immigrant Joseph Cotulla, who was reared in </a:t>
            </a:r>
            <a:r>
              <a:rPr lang="en-US" b="0" i="0" u="none" strike="noStrike" dirty="0">
                <a:effectLst/>
                <a:latin typeface="Arial" panose="020B0604020202020204" pitchFamily="34" charset="0"/>
                <a:hlinkClick r:id="rId7" tooltip="Silesia">
                  <a:extLst>
                    <a:ext uri="{A12FA001-AC4F-418D-AE19-62706E023703}">
                      <ahyp:hlinkClr xmlns:ahyp="http://schemas.microsoft.com/office/drawing/2018/hyperlinkcolor" val="tx"/>
                    </a:ext>
                  </a:extLst>
                </a:hlinkClick>
              </a:rPr>
              <a:t>Silesia</a:t>
            </a:r>
            <a:r>
              <a:rPr lang="en-US" b="0" i="0" u="none" strike="noStrike" dirty="0">
                <a:effectLst/>
                <a:latin typeface="Arial" panose="020B0604020202020204" pitchFamily="34" charset="0"/>
              </a:rPr>
              <a:t>, then a part of </a:t>
            </a:r>
            <a:r>
              <a:rPr lang="en-US" b="0" i="0" u="none" strike="noStrike" dirty="0">
                <a:effectLst/>
                <a:latin typeface="Arial" panose="020B0604020202020204" pitchFamily="34" charset="0"/>
                <a:hlinkClick r:id="rId8" tooltip="Prussia">
                  <a:extLst>
                    <a:ext uri="{A12FA001-AC4F-418D-AE19-62706E023703}">
                      <ahyp:hlinkClr xmlns:ahyp="http://schemas.microsoft.com/office/drawing/2018/hyperlinkcolor" val="tx"/>
                    </a:ext>
                  </a:extLst>
                </a:hlinkClick>
              </a:rPr>
              <a:t>Prussia</a:t>
            </a:r>
            <a:r>
              <a:rPr lang="en-US" b="0" i="0" u="none" strike="noStrike" dirty="0">
                <a:effectLst/>
                <a:latin typeface="Arial" panose="020B0604020202020204" pitchFamily="34" charset="0"/>
              </a:rPr>
              <a:t>, migrated to the United States in the 1850s. He joined the </a:t>
            </a:r>
            <a:r>
              <a:rPr lang="en-US" b="0" i="0" u="none" strike="noStrike" dirty="0">
                <a:effectLst/>
                <a:latin typeface="Arial" panose="020B0604020202020204" pitchFamily="34" charset="0"/>
                <a:hlinkClick r:id="rId9" tooltip="Union Army">
                  <a:extLst>
                    <a:ext uri="{A12FA001-AC4F-418D-AE19-62706E023703}">
                      <ahyp:hlinkClr xmlns:ahyp="http://schemas.microsoft.com/office/drawing/2018/hyperlinkcolor" val="tx"/>
                    </a:ext>
                  </a:extLst>
                </a:hlinkClick>
              </a:rPr>
              <a:t>Union Army</a:t>
            </a:r>
            <a:r>
              <a:rPr lang="en-US" b="0" i="0" u="none" strike="noStrike" dirty="0">
                <a:effectLst/>
                <a:latin typeface="Arial" panose="020B0604020202020204" pitchFamily="34" charset="0"/>
              </a:rPr>
              <a:t> in </a:t>
            </a:r>
            <a:r>
              <a:rPr lang="en-US" b="0" i="0" u="none" strike="noStrike" dirty="0">
                <a:effectLst/>
                <a:latin typeface="Arial" panose="020B0604020202020204" pitchFamily="34" charset="0"/>
                <a:hlinkClick r:id="rId10" tooltip="Brownsville, Texas">
                  <a:extLst>
                    <a:ext uri="{A12FA001-AC4F-418D-AE19-62706E023703}">
                      <ahyp:hlinkClr xmlns:ahyp="http://schemas.microsoft.com/office/drawing/2018/hyperlinkcolor" val="tx"/>
                    </a:ext>
                  </a:extLst>
                </a:hlinkClick>
              </a:rPr>
              <a:t>Brownsville</a:t>
            </a:r>
            <a:r>
              <a:rPr lang="en-US" b="0" i="0" u="none" strike="noStrike" dirty="0">
                <a:effectLst/>
                <a:latin typeface="Arial" panose="020B0604020202020204" pitchFamily="34" charset="0"/>
              </a:rPr>
              <a:t>, Texas. He lived in </a:t>
            </a:r>
            <a:r>
              <a:rPr lang="en-US" b="0" i="0" u="none" strike="noStrike" dirty="0">
                <a:effectLst/>
                <a:latin typeface="Arial" panose="020B0604020202020204" pitchFamily="34" charset="0"/>
                <a:hlinkClick r:id="rId11" tooltip="Atascosa County, Texas">
                  <a:extLst>
                    <a:ext uri="{A12FA001-AC4F-418D-AE19-62706E023703}">
                      <ahyp:hlinkClr xmlns:ahyp="http://schemas.microsoft.com/office/drawing/2018/hyperlinkcolor" val="tx"/>
                    </a:ext>
                  </a:extLst>
                </a:hlinkClick>
              </a:rPr>
              <a:t>Atascosa County</a:t>
            </a:r>
            <a:r>
              <a:rPr lang="en-US" b="0" i="0" u="none" strike="noStrike" dirty="0">
                <a:effectLst/>
                <a:latin typeface="Arial" panose="020B0604020202020204" pitchFamily="34" charset="0"/>
              </a:rPr>
              <a:t> but arrived in La Salle County in 1868</a:t>
            </a:r>
            <a:r>
              <a:rPr lang="en-US" b="0" i="0" u="none" strike="noStrike" baseline="30000" dirty="0">
                <a:effectLst/>
                <a:latin typeface="Arial" panose="020B0604020202020204" pitchFamily="34" charset="0"/>
                <a:hlinkClick r:id="rId12">
                  <a:extLst>
                    <a:ext uri="{A12FA001-AC4F-418D-AE19-62706E023703}">
                      <ahyp:hlinkClr xmlns:ahyp="http://schemas.microsoft.com/office/drawing/2018/hyperlinkcolor" val="tx"/>
                    </a:ext>
                  </a:extLst>
                </a:hlinkClick>
              </a:rPr>
              <a:t>[7]</a:t>
            </a:r>
            <a:r>
              <a:rPr lang="en-US" b="0" i="0" u="none" strike="noStrike" dirty="0">
                <a:effectLst/>
                <a:latin typeface="Arial" panose="020B0604020202020204" pitchFamily="34" charset="0"/>
              </a:rPr>
              <a:t> to establish what became a large ranching area In 1881, Cotulla donated 120 acres of his land to the railroad, and in 1882, a depot was constructed there. In 1883, the town was granted a post office. The same year, Cotulla became the county seat by </a:t>
            </a:r>
            <a:r>
              <a:rPr lang="en-US" b="0" i="0" u="none" strike="noStrike" dirty="0">
                <a:effectLst/>
                <a:latin typeface="Arial" panose="020B0604020202020204" pitchFamily="34" charset="0"/>
                <a:hlinkClick r:id="rId13" tooltip="Special election">
                  <a:extLst>
                    <a:ext uri="{A12FA001-AC4F-418D-AE19-62706E023703}">
                      <ahyp:hlinkClr xmlns:ahyp="http://schemas.microsoft.com/office/drawing/2018/hyperlinkcolor" val="tx"/>
                    </a:ext>
                  </a:extLst>
                </a:hlinkClick>
              </a:rPr>
              <a:t>special election</a:t>
            </a:r>
            <a:r>
              <a:rPr lang="en-US" b="0" i="0" u="none" strike="noStrike" dirty="0">
                <a:effectLst/>
                <a:latin typeface="Arial" panose="020B0604020202020204" pitchFamily="34" charset="0"/>
              </a:rPr>
              <a:t>.</a:t>
            </a:r>
            <a:r>
              <a:rPr lang="en-US" b="0" i="0" u="none" strike="noStrike" baseline="30000" dirty="0">
                <a:effectLst/>
                <a:latin typeface="Arial" panose="020B0604020202020204" pitchFamily="34" charset="0"/>
                <a:hlinkClick r:id="rId14">
                  <a:extLst>
                    <a:ext uri="{A12FA001-AC4F-418D-AE19-62706E023703}">
                      <ahyp:hlinkClr xmlns:ahyp="http://schemas.microsoft.com/office/drawing/2018/hyperlinkcolor" val="tx"/>
                    </a:ext>
                  </a:extLst>
                </a:hlinkClick>
              </a:rPr>
              <a:t>[8]</a:t>
            </a:r>
            <a:r>
              <a:rPr lang="en-US" b="0" i="0" u="none" strike="noStrike" dirty="0">
                <a:effectLst/>
                <a:latin typeface="Arial" panose="020B0604020202020204" pitchFamily="34" charset="0"/>
              </a:rPr>
              <a:t> operation</a:t>
            </a:r>
            <a:endParaRPr lang="en-US" dirty="0"/>
          </a:p>
        </p:txBody>
      </p:sp>
    </p:spTree>
    <p:extLst>
      <p:ext uri="{BB962C8B-B14F-4D97-AF65-F5344CB8AC3E}">
        <p14:creationId xmlns:p14="http://schemas.microsoft.com/office/powerpoint/2010/main" val="11158819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C70D56-19CC-49D1-97F5-5B7D9A3475BF}"/>
              </a:ext>
            </a:extLst>
          </p:cNvPr>
          <p:cNvSpPr>
            <a:spLocks noGrp="1"/>
          </p:cNvSpPr>
          <p:nvPr>
            <p:ph type="sldNum" sz="quarter" idx="12"/>
          </p:nvPr>
        </p:nvSpPr>
        <p:spPr/>
        <p:txBody>
          <a:bodyPr/>
          <a:lstStyle/>
          <a:p>
            <a:fld id="{3A98EE3D-8CD1-4C3F-BD1C-C98C9596463C}" type="slidenum">
              <a:rPr lang="en-US" smtClean="0"/>
              <a:t>14</a:t>
            </a:fld>
            <a:endParaRPr lang="en-US" dirty="0"/>
          </a:p>
        </p:txBody>
      </p:sp>
      <p:sp>
        <p:nvSpPr>
          <p:cNvPr id="8" name="Title 14">
            <a:extLst>
              <a:ext uri="{FF2B5EF4-FFF2-40B4-BE49-F238E27FC236}">
                <a16:creationId xmlns:a16="http://schemas.microsoft.com/office/drawing/2014/main" id="{7E58617B-5A31-4279-9EFF-C3613DEB5679}"/>
              </a:ext>
            </a:extLst>
          </p:cNvPr>
          <p:cNvSpPr txBox="1">
            <a:spLocks/>
          </p:cNvSpPr>
          <p:nvPr/>
        </p:nvSpPr>
        <p:spPr>
          <a:xfrm>
            <a:off x="2373398" y="1751377"/>
            <a:ext cx="7445202" cy="1325218"/>
          </a:xfrm>
          <a:prstGeom prst="rect">
            <a:avLst/>
          </a:prstGeom>
        </p:spPr>
        <p:txBody>
          <a:bodyPr vert="horz" lIns="91440" tIns="45720" rIns="91440" bIns="45720" rtlCol="0" anchor="t">
            <a:normAutofit fontScale="85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tx1"/>
                </a:solidFill>
              </a:rPr>
              <a:t>The following Agencies from La Salle allowed SWART to distribute or present the 2020 Census  to their clients.</a:t>
            </a:r>
          </a:p>
          <a:p>
            <a:pPr algn="ctr"/>
            <a:endParaRPr lang="en-US" dirty="0">
              <a:solidFill>
                <a:schemeClr val="tx1"/>
              </a:solidFill>
            </a:endParaRPr>
          </a:p>
        </p:txBody>
      </p:sp>
      <p:sp>
        <p:nvSpPr>
          <p:cNvPr id="12" name="TextBox 11">
            <a:extLst>
              <a:ext uri="{FF2B5EF4-FFF2-40B4-BE49-F238E27FC236}">
                <a16:creationId xmlns:a16="http://schemas.microsoft.com/office/drawing/2014/main" id="{3299E9D7-23BD-4805-BFBB-9C217298286D}"/>
              </a:ext>
            </a:extLst>
          </p:cNvPr>
          <p:cNvSpPr txBox="1"/>
          <p:nvPr/>
        </p:nvSpPr>
        <p:spPr>
          <a:xfrm>
            <a:off x="222180" y="3740057"/>
            <a:ext cx="11747637" cy="1631216"/>
          </a:xfrm>
          <a:prstGeom prst="rect">
            <a:avLst/>
          </a:prstGeom>
          <a:noFill/>
        </p:spPr>
        <p:txBody>
          <a:bodyPr wrap="square" numCol="2" rtlCol="0">
            <a:spAutoFit/>
          </a:bodyPr>
          <a:lstStyle/>
          <a:p>
            <a:pPr marL="285750" indent="-285750">
              <a:buFont typeface="Arial" panose="020B0604020202020204" pitchFamily="34" charset="0"/>
              <a:buChar char="•"/>
            </a:pPr>
            <a:r>
              <a:rPr lang="en-US" sz="2000" dirty="0"/>
              <a:t>Cotulla </a:t>
            </a:r>
            <a:r>
              <a:rPr lang="en-US" sz="2000" dirty="0">
                <a:solidFill>
                  <a:schemeClr val="tx1"/>
                </a:solidFill>
              </a:rPr>
              <a:t>Kids Are First Children Day Care</a:t>
            </a:r>
          </a:p>
          <a:p>
            <a:pPr marL="285750" indent="-285750">
              <a:buFont typeface="Arial" panose="020B0604020202020204" pitchFamily="34" charset="0"/>
              <a:buChar char="•"/>
            </a:pPr>
            <a:r>
              <a:rPr lang="en-US" sz="2000" dirty="0"/>
              <a:t>Cotulla Postal Office</a:t>
            </a:r>
          </a:p>
          <a:p>
            <a:pPr marL="285750" indent="-285750">
              <a:buFont typeface="Arial" panose="020B0604020202020204" pitchFamily="34" charset="0"/>
              <a:buChar char="•"/>
            </a:pPr>
            <a:r>
              <a:rPr lang="en-US" sz="2000" dirty="0"/>
              <a:t>La Salle County Chamber of Commerce</a:t>
            </a:r>
          </a:p>
          <a:p>
            <a:pPr marL="285750" indent="-285750">
              <a:buFont typeface="Arial" panose="020B0604020202020204" pitchFamily="34" charset="0"/>
              <a:buChar char="•"/>
            </a:pPr>
            <a:r>
              <a:rPr lang="en-US" sz="2000" dirty="0"/>
              <a:t>South Texas Rural Health Services</a:t>
            </a:r>
          </a:p>
          <a:p>
            <a:endParaRPr lang="en-US" sz="2000" dirty="0"/>
          </a:p>
          <a:p>
            <a:pPr marL="285750" indent="-285750">
              <a:buFont typeface="Arial" panose="020B0604020202020204" pitchFamily="34" charset="0"/>
              <a:buChar char="•"/>
            </a:pPr>
            <a:r>
              <a:rPr lang="en-US" sz="2000" dirty="0"/>
              <a:t>Cotulla Workforce Center</a:t>
            </a:r>
          </a:p>
          <a:p>
            <a:pPr marL="342900" indent="-342900">
              <a:buFont typeface="Arial" panose="020B0604020202020204" pitchFamily="34" charset="0"/>
              <a:buChar char="•"/>
            </a:pPr>
            <a:r>
              <a:rPr lang="en-US" sz="2000" dirty="0"/>
              <a:t>Cotulla Texas ISD </a:t>
            </a:r>
          </a:p>
          <a:p>
            <a:pPr marL="342900" indent="-342900">
              <a:buFont typeface="Arial" panose="020B0604020202020204" pitchFamily="34" charset="0"/>
              <a:buChar char="•"/>
            </a:pPr>
            <a:r>
              <a:rPr lang="en-US" sz="2000" dirty="0"/>
              <a:t>La Salle County Department</a:t>
            </a:r>
          </a:p>
          <a:p>
            <a:pPr marL="342900" indent="-342900">
              <a:buFont typeface="Arial" panose="020B0604020202020204" pitchFamily="34" charset="0"/>
              <a:buChar char="•"/>
            </a:pPr>
            <a:r>
              <a:rPr lang="en-US" sz="2000" dirty="0"/>
              <a:t>City of Cotulla Texas </a:t>
            </a:r>
          </a:p>
        </p:txBody>
      </p:sp>
      <p:sp>
        <p:nvSpPr>
          <p:cNvPr id="10" name="Title 4">
            <a:extLst>
              <a:ext uri="{FF2B5EF4-FFF2-40B4-BE49-F238E27FC236}">
                <a16:creationId xmlns:a16="http://schemas.microsoft.com/office/drawing/2014/main" id="{AF2D4CDB-A829-4EA9-8DB2-32482300B34F}"/>
              </a:ext>
            </a:extLst>
          </p:cNvPr>
          <p:cNvSpPr>
            <a:spLocks noGrp="1"/>
          </p:cNvSpPr>
          <p:nvPr>
            <p:ph type="title"/>
          </p:nvPr>
        </p:nvSpPr>
        <p:spPr>
          <a:xfrm>
            <a:off x="3273614" y="198355"/>
            <a:ext cx="5217540" cy="1320800"/>
          </a:xfrm>
        </p:spPr>
        <p:txBody>
          <a:bodyPr>
            <a:normAutofit/>
          </a:bodyPr>
          <a:lstStyle/>
          <a:p>
            <a:pPr algn="ctr"/>
            <a:r>
              <a:rPr lang="en-US" dirty="0">
                <a:solidFill>
                  <a:schemeClr val="accent2"/>
                </a:solidFill>
              </a:rPr>
              <a:t>La Salle County	</a:t>
            </a:r>
            <a:br>
              <a:rPr lang="en-US" dirty="0">
                <a:solidFill>
                  <a:schemeClr val="accent2"/>
                </a:solidFill>
              </a:rPr>
            </a:br>
            <a:r>
              <a:rPr lang="en-US" sz="2400" dirty="0">
                <a:solidFill>
                  <a:schemeClr val="accent2"/>
                </a:solidFill>
              </a:rPr>
              <a:t>(Cotulla TX – Encinal TX)</a:t>
            </a:r>
          </a:p>
        </p:txBody>
      </p:sp>
      <p:pic>
        <p:nvPicPr>
          <p:cNvPr id="11" name="Content Placeholder 5" descr="A close up of an animal&#10;&#10;Description automatically generated">
            <a:extLst>
              <a:ext uri="{FF2B5EF4-FFF2-40B4-BE49-F238E27FC236}">
                <a16:creationId xmlns:a16="http://schemas.microsoft.com/office/drawing/2014/main" id="{3F443470-A1EF-4D41-AE03-A012AF549B25}"/>
              </a:ext>
            </a:extLst>
          </p:cNvPr>
          <p:cNvPicPr>
            <a:picLocks noChangeAspect="1"/>
          </p:cNvPicPr>
          <p:nvPr/>
        </p:nvPicPr>
        <p:blipFill>
          <a:blip r:embed="rId2"/>
          <a:stretch>
            <a:fillRect/>
          </a:stretch>
        </p:blipFill>
        <p:spPr>
          <a:xfrm>
            <a:off x="179319" y="198355"/>
            <a:ext cx="2382622" cy="2263491"/>
          </a:xfrm>
          <a:prstGeom prst="rect">
            <a:avLst/>
          </a:prstGeom>
        </p:spPr>
      </p:pic>
      <p:pic>
        <p:nvPicPr>
          <p:cNvPr id="14" name="Picture 13" descr="A picture containing text, map&#10;&#10;Description automatically generated">
            <a:extLst>
              <a:ext uri="{FF2B5EF4-FFF2-40B4-BE49-F238E27FC236}">
                <a16:creationId xmlns:a16="http://schemas.microsoft.com/office/drawing/2014/main" id="{E43D8BF7-FC4B-4563-A409-46A8E06BB985}"/>
              </a:ext>
            </a:extLst>
          </p:cNvPr>
          <p:cNvPicPr>
            <a:picLocks noChangeAspect="1"/>
          </p:cNvPicPr>
          <p:nvPr/>
        </p:nvPicPr>
        <p:blipFill>
          <a:blip r:embed="rId3"/>
          <a:stretch>
            <a:fillRect/>
          </a:stretch>
        </p:blipFill>
        <p:spPr>
          <a:xfrm>
            <a:off x="9917769" y="48493"/>
            <a:ext cx="2230822" cy="2418236"/>
          </a:xfrm>
          <a:prstGeom prst="rect">
            <a:avLst/>
          </a:prstGeom>
        </p:spPr>
      </p:pic>
    </p:spTree>
    <p:extLst>
      <p:ext uri="{BB962C8B-B14F-4D97-AF65-F5344CB8AC3E}">
        <p14:creationId xmlns:p14="http://schemas.microsoft.com/office/powerpoint/2010/main" val="42839632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71E00-ABE1-44FD-92BD-2769C2C9C727}"/>
              </a:ext>
            </a:extLst>
          </p:cNvPr>
          <p:cNvSpPr>
            <a:spLocks noGrp="1"/>
          </p:cNvSpPr>
          <p:nvPr>
            <p:ph type="title"/>
          </p:nvPr>
        </p:nvSpPr>
        <p:spPr>
          <a:xfrm>
            <a:off x="3009413" y="270574"/>
            <a:ext cx="6120519" cy="1320800"/>
          </a:xfrm>
        </p:spPr>
        <p:txBody>
          <a:bodyPr vert="horz" lIns="91440" tIns="45720" rIns="91440" bIns="45720" rtlCol="0">
            <a:normAutofit/>
          </a:bodyPr>
          <a:lstStyle/>
          <a:p>
            <a:pPr algn="ctr"/>
            <a:r>
              <a:rPr lang="en-US" dirty="0"/>
              <a:t>Maverick County</a:t>
            </a:r>
            <a:br>
              <a:rPr lang="en-US" dirty="0"/>
            </a:br>
            <a:r>
              <a:rPr lang="en-US" sz="2200" dirty="0">
                <a:solidFill>
                  <a:schemeClr val="accent2"/>
                </a:solidFill>
              </a:rPr>
              <a:t>Eagle Pass, Quemado, Normandy &amp; El Indio</a:t>
            </a:r>
          </a:p>
        </p:txBody>
      </p:sp>
      <p:sp>
        <p:nvSpPr>
          <p:cNvPr id="11" name="Isosceles Triangle 1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Slide Number Placeholder 4">
            <a:extLst>
              <a:ext uri="{FF2B5EF4-FFF2-40B4-BE49-F238E27FC236}">
                <a16:creationId xmlns:a16="http://schemas.microsoft.com/office/drawing/2014/main" id="{486B821F-B541-46B1-BC2A-76D9C1FC48EB}"/>
              </a:ext>
            </a:extLst>
          </p:cNvPr>
          <p:cNvSpPr>
            <a:spLocks noGrp="1"/>
          </p:cNvSpPr>
          <p:nvPr>
            <p:ph type="sldNum" sz="quarter" idx="12"/>
          </p:nvPr>
        </p:nvSpPr>
        <p:spPr>
          <a:xfrm>
            <a:off x="8841996" y="6041362"/>
            <a:ext cx="432006" cy="365125"/>
          </a:xfrm>
        </p:spPr>
        <p:txBody>
          <a:bodyPr>
            <a:normAutofit/>
          </a:bodyPr>
          <a:lstStyle/>
          <a:p>
            <a:pPr>
              <a:spcAft>
                <a:spcPts val="600"/>
              </a:spcAft>
            </a:pPr>
            <a:fld id="{3A98EE3D-8CD1-4C3F-BD1C-C98C9596463C}" type="slidenum">
              <a:rPr lang="en-US" smtClean="0"/>
              <a:pPr>
                <a:spcAft>
                  <a:spcPts val="600"/>
                </a:spcAft>
              </a:pPr>
              <a:t>15</a:t>
            </a:fld>
            <a:endParaRPr lang="en-US" dirty="0"/>
          </a:p>
        </p:txBody>
      </p:sp>
      <p:pic>
        <p:nvPicPr>
          <p:cNvPr id="7" name="Content Placeholder 6" descr="A picture containing text, map&#10;&#10;Description automatically generated">
            <a:extLst>
              <a:ext uri="{FF2B5EF4-FFF2-40B4-BE49-F238E27FC236}">
                <a16:creationId xmlns:a16="http://schemas.microsoft.com/office/drawing/2014/main" id="{E7CA826C-A9CE-42F7-BF74-F7E8E3099AA6}"/>
              </a:ext>
            </a:extLst>
          </p:cNvPr>
          <p:cNvPicPr>
            <a:picLocks noGrp="1" noChangeAspect="1"/>
          </p:cNvPicPr>
          <p:nvPr>
            <p:ph idx="1"/>
          </p:nvPr>
        </p:nvPicPr>
        <p:blipFill>
          <a:blip r:embed="rId3"/>
          <a:stretch>
            <a:fillRect/>
          </a:stretch>
        </p:blipFill>
        <p:spPr>
          <a:xfrm>
            <a:off x="140676" y="56904"/>
            <a:ext cx="2378714" cy="2269883"/>
          </a:xfrm>
        </p:spPr>
      </p:pic>
      <p:pic>
        <p:nvPicPr>
          <p:cNvPr id="10" name="Picture 9" descr="A picture containing text, map&#10;&#10;Description automatically generated">
            <a:extLst>
              <a:ext uri="{FF2B5EF4-FFF2-40B4-BE49-F238E27FC236}">
                <a16:creationId xmlns:a16="http://schemas.microsoft.com/office/drawing/2014/main" id="{593B90AD-4E65-465B-9B4F-5CEACFD88BBC}"/>
              </a:ext>
            </a:extLst>
          </p:cNvPr>
          <p:cNvPicPr>
            <a:picLocks noChangeAspect="1"/>
          </p:cNvPicPr>
          <p:nvPr/>
        </p:nvPicPr>
        <p:blipFill>
          <a:blip r:embed="rId4"/>
          <a:stretch>
            <a:fillRect/>
          </a:stretch>
        </p:blipFill>
        <p:spPr>
          <a:xfrm>
            <a:off x="10340378" y="151304"/>
            <a:ext cx="1524000" cy="2438400"/>
          </a:xfrm>
          <a:prstGeom prst="rect">
            <a:avLst/>
          </a:prstGeom>
        </p:spPr>
      </p:pic>
      <p:pic>
        <p:nvPicPr>
          <p:cNvPr id="8" name="Picture 7" descr="A large green field with trees in the background&#10;&#10;Description automatically generated">
            <a:extLst>
              <a:ext uri="{FF2B5EF4-FFF2-40B4-BE49-F238E27FC236}">
                <a16:creationId xmlns:a16="http://schemas.microsoft.com/office/drawing/2014/main" id="{4EDFCD52-C3FB-492E-BD04-74CB5A30FB23}"/>
              </a:ext>
            </a:extLst>
          </p:cNvPr>
          <p:cNvPicPr>
            <a:picLocks noChangeAspect="1"/>
          </p:cNvPicPr>
          <p:nvPr/>
        </p:nvPicPr>
        <p:blipFill>
          <a:blip r:embed="rId5"/>
          <a:stretch>
            <a:fillRect/>
          </a:stretch>
        </p:blipFill>
        <p:spPr>
          <a:xfrm>
            <a:off x="232265" y="2493197"/>
            <a:ext cx="3445262" cy="4094229"/>
          </a:xfrm>
          <a:prstGeom prst="rect">
            <a:avLst/>
          </a:prstGeom>
        </p:spPr>
      </p:pic>
      <p:sp>
        <p:nvSpPr>
          <p:cNvPr id="3" name="Rectangle 2">
            <a:extLst>
              <a:ext uri="{FF2B5EF4-FFF2-40B4-BE49-F238E27FC236}">
                <a16:creationId xmlns:a16="http://schemas.microsoft.com/office/drawing/2014/main" id="{E5EE5E27-C11D-4097-BC76-92BFA5A5A0DB}"/>
              </a:ext>
            </a:extLst>
          </p:cNvPr>
          <p:cNvSpPr/>
          <p:nvPr/>
        </p:nvSpPr>
        <p:spPr>
          <a:xfrm>
            <a:off x="327622" y="2582279"/>
            <a:ext cx="3067196" cy="646331"/>
          </a:xfrm>
          <a:prstGeom prst="rect">
            <a:avLst/>
          </a:prstGeom>
          <a:noFill/>
        </p:spPr>
        <p:txBody>
          <a:bodyPr wrap="square" lIns="91440" tIns="45720" rIns="91440" bIns="45720">
            <a:spAutoFit/>
          </a:bodyPr>
          <a:lstStyle/>
          <a:p>
            <a:pPr algn="ctr"/>
            <a:r>
              <a:rPr lang="en-US" dirty="0">
                <a:ln w="0"/>
                <a:effectLst>
                  <a:outerShdw blurRad="38100" dist="19050" dir="2700000" algn="tl" rotWithShape="0">
                    <a:schemeClr val="dk1">
                      <a:alpha val="40000"/>
                    </a:schemeClr>
                  </a:outerShdw>
                </a:effectLst>
              </a:rPr>
              <a:t>Eagle Pass boarder crossing to Piedras Negras Mexico</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72A163B8-AD5F-4B63-804D-F1ECCE4D7916}"/>
              </a:ext>
            </a:extLst>
          </p:cNvPr>
          <p:cNvSpPr/>
          <p:nvPr/>
        </p:nvSpPr>
        <p:spPr>
          <a:xfrm>
            <a:off x="3729836" y="1925136"/>
            <a:ext cx="4944007" cy="3477875"/>
          </a:xfrm>
          <a:prstGeom prst="rect">
            <a:avLst/>
          </a:prstGeom>
          <a:noFill/>
        </p:spPr>
        <p:txBody>
          <a:bodyPr wrap="square" lIns="91440" tIns="45720" rIns="91440" bIns="45720">
            <a:spAutoFit/>
          </a:bodyPr>
          <a:lstStyle/>
          <a:p>
            <a:pPr algn="ctr"/>
            <a:r>
              <a:rPr lang="en-US" sz="2000" b="1" i="0" u="none" strike="noStrike" dirty="0">
                <a:solidFill>
                  <a:srgbClr val="666666"/>
                </a:solidFill>
                <a:effectLst/>
                <a:latin typeface="Arial" panose="020B0604020202020204" pitchFamily="34" charset="0"/>
              </a:rPr>
              <a:t>Eagle Pass is a city in and the county seat of Maverick County in the U.S. state of Texas. The population was 26,255 as of the 2010 census. Eagle Pass borders the city of Piedras Negras, Coahuila, Mexico, which is to the southwest and across the Rio Grande. The Eagle Pass-Piedras Negras Metropolitan Area is one of six binational metropolitan areas along the United States-Mexican border.</a:t>
            </a:r>
            <a:endParaRPr lang="en-US" sz="2000" b="1" cap="none" spc="0" dirty="0">
              <a:ln w="0"/>
              <a:solidFill>
                <a:schemeClr val="tx1"/>
              </a:solidFill>
              <a:effectLst>
                <a:outerShdw blurRad="38100" dist="19050" dir="2700000" algn="tl" rotWithShape="0">
                  <a:schemeClr val="dk1">
                    <a:alpha val="40000"/>
                  </a:schemeClr>
                </a:outerShdw>
              </a:effectLst>
            </a:endParaRPr>
          </a:p>
        </p:txBody>
      </p:sp>
      <p:pic>
        <p:nvPicPr>
          <p:cNvPr id="19" name="Picture 18" descr="A sign in front of a building&#10;&#10;Description automatically generated">
            <a:extLst>
              <a:ext uri="{FF2B5EF4-FFF2-40B4-BE49-F238E27FC236}">
                <a16:creationId xmlns:a16="http://schemas.microsoft.com/office/drawing/2014/main" id="{1F7C7039-0FD0-435D-8E5A-6E2FB0B13470}"/>
              </a:ext>
            </a:extLst>
          </p:cNvPr>
          <p:cNvPicPr>
            <a:picLocks noChangeAspect="1"/>
          </p:cNvPicPr>
          <p:nvPr/>
        </p:nvPicPr>
        <p:blipFill>
          <a:blip r:embed="rId6"/>
          <a:stretch>
            <a:fillRect/>
          </a:stretch>
        </p:blipFill>
        <p:spPr>
          <a:xfrm>
            <a:off x="8915185" y="2589705"/>
            <a:ext cx="2949193" cy="3816784"/>
          </a:xfrm>
          <a:prstGeom prst="rect">
            <a:avLst/>
          </a:prstGeom>
        </p:spPr>
      </p:pic>
    </p:spTree>
    <p:extLst>
      <p:ext uri="{BB962C8B-B14F-4D97-AF65-F5344CB8AC3E}">
        <p14:creationId xmlns:p14="http://schemas.microsoft.com/office/powerpoint/2010/main" val="33097191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71E00-ABE1-44FD-92BD-2769C2C9C727}"/>
              </a:ext>
            </a:extLst>
          </p:cNvPr>
          <p:cNvSpPr>
            <a:spLocks noGrp="1"/>
          </p:cNvSpPr>
          <p:nvPr>
            <p:ph type="title"/>
          </p:nvPr>
        </p:nvSpPr>
        <p:spPr>
          <a:xfrm>
            <a:off x="3009413" y="270574"/>
            <a:ext cx="6120519" cy="1320800"/>
          </a:xfrm>
        </p:spPr>
        <p:txBody>
          <a:bodyPr vert="horz" lIns="91440" tIns="45720" rIns="91440" bIns="45720" rtlCol="0">
            <a:normAutofit/>
          </a:bodyPr>
          <a:lstStyle/>
          <a:p>
            <a:pPr algn="ctr"/>
            <a:r>
              <a:rPr lang="en-US" dirty="0"/>
              <a:t>Maverick County</a:t>
            </a:r>
            <a:br>
              <a:rPr lang="en-US" dirty="0"/>
            </a:br>
            <a:endParaRPr lang="en-US" sz="2200" dirty="0">
              <a:solidFill>
                <a:schemeClr val="accent2"/>
              </a:solidFill>
            </a:endParaRPr>
          </a:p>
        </p:txBody>
      </p:sp>
      <p:sp>
        <p:nvSpPr>
          <p:cNvPr id="5" name="Slide Number Placeholder 4">
            <a:extLst>
              <a:ext uri="{FF2B5EF4-FFF2-40B4-BE49-F238E27FC236}">
                <a16:creationId xmlns:a16="http://schemas.microsoft.com/office/drawing/2014/main" id="{486B821F-B541-46B1-BC2A-76D9C1FC48EB}"/>
              </a:ext>
            </a:extLst>
          </p:cNvPr>
          <p:cNvSpPr>
            <a:spLocks noGrp="1"/>
          </p:cNvSpPr>
          <p:nvPr>
            <p:ph type="sldNum" sz="quarter" idx="12"/>
          </p:nvPr>
        </p:nvSpPr>
        <p:spPr>
          <a:xfrm>
            <a:off x="8841996" y="6041362"/>
            <a:ext cx="432006" cy="365125"/>
          </a:xfrm>
        </p:spPr>
        <p:txBody>
          <a:bodyPr>
            <a:normAutofit/>
          </a:bodyPr>
          <a:lstStyle/>
          <a:p>
            <a:pPr>
              <a:spcAft>
                <a:spcPts val="600"/>
              </a:spcAft>
            </a:pPr>
            <a:fld id="{3A98EE3D-8CD1-4C3F-BD1C-C98C9596463C}" type="slidenum">
              <a:rPr lang="en-US" smtClean="0"/>
              <a:pPr>
                <a:spcAft>
                  <a:spcPts val="600"/>
                </a:spcAft>
              </a:pPr>
              <a:t>16</a:t>
            </a:fld>
            <a:endParaRPr lang="en-US" dirty="0"/>
          </a:p>
        </p:txBody>
      </p:sp>
      <p:pic>
        <p:nvPicPr>
          <p:cNvPr id="7" name="Content Placeholder 6" descr="A picture containing text, map&#10;&#10;Description automatically generated">
            <a:extLst>
              <a:ext uri="{FF2B5EF4-FFF2-40B4-BE49-F238E27FC236}">
                <a16:creationId xmlns:a16="http://schemas.microsoft.com/office/drawing/2014/main" id="{E7CA826C-A9CE-42F7-BF74-F7E8E3099AA6}"/>
              </a:ext>
            </a:extLst>
          </p:cNvPr>
          <p:cNvPicPr>
            <a:picLocks noGrp="1" noChangeAspect="1"/>
          </p:cNvPicPr>
          <p:nvPr>
            <p:ph idx="1"/>
          </p:nvPr>
        </p:nvPicPr>
        <p:blipFill>
          <a:blip r:embed="rId3"/>
          <a:stretch>
            <a:fillRect/>
          </a:stretch>
        </p:blipFill>
        <p:spPr>
          <a:xfrm>
            <a:off x="140676" y="56904"/>
            <a:ext cx="2378714" cy="2269883"/>
          </a:xfrm>
        </p:spPr>
      </p:pic>
      <p:pic>
        <p:nvPicPr>
          <p:cNvPr id="10" name="Picture 9" descr="A picture containing text, map&#10;&#10;Description automatically generated">
            <a:extLst>
              <a:ext uri="{FF2B5EF4-FFF2-40B4-BE49-F238E27FC236}">
                <a16:creationId xmlns:a16="http://schemas.microsoft.com/office/drawing/2014/main" id="{593B90AD-4E65-465B-9B4F-5CEACFD88BBC}"/>
              </a:ext>
            </a:extLst>
          </p:cNvPr>
          <p:cNvPicPr>
            <a:picLocks noChangeAspect="1"/>
          </p:cNvPicPr>
          <p:nvPr/>
        </p:nvPicPr>
        <p:blipFill>
          <a:blip r:embed="rId4"/>
          <a:stretch>
            <a:fillRect/>
          </a:stretch>
        </p:blipFill>
        <p:spPr>
          <a:xfrm>
            <a:off x="10340378" y="270574"/>
            <a:ext cx="1524000" cy="2438400"/>
          </a:xfrm>
          <a:prstGeom prst="rect">
            <a:avLst/>
          </a:prstGeom>
        </p:spPr>
      </p:pic>
      <p:pic>
        <p:nvPicPr>
          <p:cNvPr id="21" name="Picture 20" descr="A person standing in front of a horse&#10;&#10;Description automatically generated">
            <a:extLst>
              <a:ext uri="{FF2B5EF4-FFF2-40B4-BE49-F238E27FC236}">
                <a16:creationId xmlns:a16="http://schemas.microsoft.com/office/drawing/2014/main" id="{8E2A6B56-CE9E-43D6-88F8-FC21A33311C1}"/>
              </a:ext>
            </a:extLst>
          </p:cNvPr>
          <p:cNvPicPr>
            <a:picLocks noChangeAspect="1"/>
          </p:cNvPicPr>
          <p:nvPr/>
        </p:nvPicPr>
        <p:blipFill>
          <a:blip r:embed="rId5"/>
          <a:stretch>
            <a:fillRect/>
          </a:stretch>
        </p:blipFill>
        <p:spPr>
          <a:xfrm>
            <a:off x="8295776" y="3731741"/>
            <a:ext cx="3568601" cy="2800767"/>
          </a:xfrm>
          <a:prstGeom prst="rect">
            <a:avLst/>
          </a:prstGeom>
        </p:spPr>
      </p:pic>
      <p:sp>
        <p:nvSpPr>
          <p:cNvPr id="14" name="Rectangle 13">
            <a:extLst>
              <a:ext uri="{FF2B5EF4-FFF2-40B4-BE49-F238E27FC236}">
                <a16:creationId xmlns:a16="http://schemas.microsoft.com/office/drawing/2014/main" id="{DB12719A-08A6-4333-AD4A-28FC4ED56DD9}"/>
              </a:ext>
            </a:extLst>
          </p:cNvPr>
          <p:cNvSpPr/>
          <p:nvPr/>
        </p:nvSpPr>
        <p:spPr>
          <a:xfrm>
            <a:off x="3737090" y="930974"/>
            <a:ext cx="5084220" cy="2800767"/>
          </a:xfrm>
          <a:prstGeom prst="rect">
            <a:avLst/>
          </a:prstGeom>
          <a:noFill/>
        </p:spPr>
        <p:txBody>
          <a:bodyPr wrap="square" lIns="91440" tIns="45720" rIns="91440" bIns="45720">
            <a:spAutoFit/>
          </a:bodyPr>
          <a:lstStyle/>
          <a:p>
            <a:pPr algn="ctr"/>
            <a:r>
              <a:rPr lang="en-US" sz="1600" b="1" i="0" u="none" strike="noStrike" dirty="0">
                <a:solidFill>
                  <a:srgbClr val="231F20"/>
                </a:solidFill>
                <a:effectLst/>
                <a:latin typeface="Open Sans"/>
              </a:rPr>
              <a:t>The Kickapoo Traditional Tribe of Texas (KTTT), formerly known as the Texas Band of Traditional Kickapoo, is one of three federally recognized Tribes of Kickapoo people. The KTTT has a current population of 960 enrolled members and was officially recognized by the Texas Indian Commission in 1977. The KTTT Reservation is located by the Rio Grande on the US-Mexico border in western Maverick County. It is just south of Eagle Pass, Texas as part of the Rosita Valley community.</a:t>
            </a:r>
            <a:endParaRPr lang="en-US" sz="1600" b="1" cap="none" spc="0" dirty="0">
              <a:ln w="0"/>
              <a:solidFill>
                <a:schemeClr val="tx1"/>
              </a:solidFill>
              <a:effectLst>
                <a:outerShdw blurRad="38100" dist="19050" dir="2700000" algn="tl" rotWithShape="0">
                  <a:schemeClr val="dk1">
                    <a:alpha val="40000"/>
                  </a:schemeClr>
                </a:outerShdw>
              </a:effectLst>
            </a:endParaRPr>
          </a:p>
        </p:txBody>
      </p:sp>
      <p:pic>
        <p:nvPicPr>
          <p:cNvPr id="23" name="Picture 22" descr="A group of people riding on the back of a horse&#10;&#10;Description automatically generated">
            <a:extLst>
              <a:ext uri="{FF2B5EF4-FFF2-40B4-BE49-F238E27FC236}">
                <a16:creationId xmlns:a16="http://schemas.microsoft.com/office/drawing/2014/main" id="{0A65FC8D-D4C5-4FC0-A47E-3A3C5C10ED6B}"/>
              </a:ext>
            </a:extLst>
          </p:cNvPr>
          <p:cNvPicPr>
            <a:picLocks noChangeAspect="1"/>
          </p:cNvPicPr>
          <p:nvPr/>
        </p:nvPicPr>
        <p:blipFill>
          <a:blip r:embed="rId6"/>
          <a:stretch>
            <a:fillRect/>
          </a:stretch>
        </p:blipFill>
        <p:spPr>
          <a:xfrm>
            <a:off x="59465" y="2731884"/>
            <a:ext cx="3743781" cy="2341466"/>
          </a:xfrm>
          <a:prstGeom prst="rect">
            <a:avLst/>
          </a:prstGeom>
        </p:spPr>
      </p:pic>
      <p:pic>
        <p:nvPicPr>
          <p:cNvPr id="6" name="Picture 5" descr="A group of people on a beach&#10;&#10;Description automatically generated">
            <a:extLst>
              <a:ext uri="{FF2B5EF4-FFF2-40B4-BE49-F238E27FC236}">
                <a16:creationId xmlns:a16="http://schemas.microsoft.com/office/drawing/2014/main" id="{4E2C8CB6-6673-4EF8-AE6E-C215B16B1B2C}"/>
              </a:ext>
            </a:extLst>
          </p:cNvPr>
          <p:cNvPicPr>
            <a:picLocks noChangeAspect="1"/>
          </p:cNvPicPr>
          <p:nvPr/>
        </p:nvPicPr>
        <p:blipFill>
          <a:blip r:embed="rId7"/>
          <a:stretch>
            <a:fillRect/>
          </a:stretch>
        </p:blipFill>
        <p:spPr>
          <a:xfrm>
            <a:off x="3946878" y="3902617"/>
            <a:ext cx="3971732" cy="2800767"/>
          </a:xfrm>
          <a:prstGeom prst="rect">
            <a:avLst/>
          </a:prstGeom>
        </p:spPr>
      </p:pic>
    </p:spTree>
    <p:extLst>
      <p:ext uri="{BB962C8B-B14F-4D97-AF65-F5344CB8AC3E}">
        <p14:creationId xmlns:p14="http://schemas.microsoft.com/office/powerpoint/2010/main" val="35261260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8903DC7-40A4-4DCD-9FBA-1C99B5D94E27}"/>
              </a:ext>
            </a:extLst>
          </p:cNvPr>
          <p:cNvSpPr>
            <a:spLocks noGrp="1"/>
          </p:cNvSpPr>
          <p:nvPr>
            <p:ph type="sldNum" sz="quarter" idx="12"/>
          </p:nvPr>
        </p:nvSpPr>
        <p:spPr/>
        <p:txBody>
          <a:bodyPr/>
          <a:lstStyle/>
          <a:p>
            <a:fld id="{3A98EE3D-8CD1-4C3F-BD1C-C98C9596463C}" type="slidenum">
              <a:rPr lang="en-US" smtClean="0"/>
              <a:pPr/>
              <a:t>17</a:t>
            </a:fld>
            <a:endParaRPr lang="en-US" dirty="0"/>
          </a:p>
        </p:txBody>
      </p:sp>
      <p:sp>
        <p:nvSpPr>
          <p:cNvPr id="9" name="Title 14">
            <a:extLst>
              <a:ext uri="{FF2B5EF4-FFF2-40B4-BE49-F238E27FC236}">
                <a16:creationId xmlns:a16="http://schemas.microsoft.com/office/drawing/2014/main" id="{B59C0DF8-96D5-4902-80A0-CE0BFB223ADE}"/>
              </a:ext>
            </a:extLst>
          </p:cNvPr>
          <p:cNvSpPr txBox="1">
            <a:spLocks/>
          </p:cNvSpPr>
          <p:nvPr/>
        </p:nvSpPr>
        <p:spPr>
          <a:xfrm>
            <a:off x="1828800" y="1578983"/>
            <a:ext cx="7445202" cy="1325218"/>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tx1"/>
                </a:solidFill>
              </a:rPr>
              <a:t>The following Agencies from Maverick County allowed SWART to distribute or present the 2020 Census  to their clients.</a:t>
            </a:r>
          </a:p>
          <a:p>
            <a:pPr algn="ctr"/>
            <a:endParaRPr lang="en-US" dirty="0">
              <a:solidFill>
                <a:schemeClr val="tx1"/>
              </a:solidFill>
            </a:endParaRPr>
          </a:p>
        </p:txBody>
      </p:sp>
      <p:sp>
        <p:nvSpPr>
          <p:cNvPr id="11" name="Title 1">
            <a:extLst>
              <a:ext uri="{FF2B5EF4-FFF2-40B4-BE49-F238E27FC236}">
                <a16:creationId xmlns:a16="http://schemas.microsoft.com/office/drawing/2014/main" id="{E848ED0A-4BBA-443D-B543-2E2D348FC577}"/>
              </a:ext>
            </a:extLst>
          </p:cNvPr>
          <p:cNvSpPr txBox="1">
            <a:spLocks/>
          </p:cNvSpPr>
          <p:nvPr/>
        </p:nvSpPr>
        <p:spPr>
          <a:xfrm>
            <a:off x="3009413" y="270574"/>
            <a:ext cx="6120519"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Maverick County</a:t>
            </a:r>
            <a:br>
              <a:rPr lang="en-US" dirty="0"/>
            </a:br>
            <a:endParaRPr lang="en-US" sz="2200" dirty="0">
              <a:solidFill>
                <a:schemeClr val="accent2"/>
              </a:solidFill>
            </a:endParaRPr>
          </a:p>
        </p:txBody>
      </p:sp>
      <p:pic>
        <p:nvPicPr>
          <p:cNvPr id="12" name="Content Placeholder 6" descr="A picture containing text, map&#10;&#10;Description automatically generated">
            <a:extLst>
              <a:ext uri="{FF2B5EF4-FFF2-40B4-BE49-F238E27FC236}">
                <a16:creationId xmlns:a16="http://schemas.microsoft.com/office/drawing/2014/main" id="{F0B77797-AFA6-4380-8985-A8B1766A4C75}"/>
              </a:ext>
            </a:extLst>
          </p:cNvPr>
          <p:cNvPicPr>
            <a:picLocks noChangeAspect="1"/>
          </p:cNvPicPr>
          <p:nvPr/>
        </p:nvPicPr>
        <p:blipFill>
          <a:blip r:embed="rId2"/>
          <a:stretch>
            <a:fillRect/>
          </a:stretch>
        </p:blipFill>
        <p:spPr>
          <a:xfrm>
            <a:off x="140676" y="56904"/>
            <a:ext cx="2378714" cy="2269883"/>
          </a:xfrm>
          <a:prstGeom prst="rect">
            <a:avLst/>
          </a:prstGeom>
        </p:spPr>
      </p:pic>
      <p:pic>
        <p:nvPicPr>
          <p:cNvPr id="15" name="Picture 14" descr="A picture containing text, map&#10;&#10;Description automatically generated">
            <a:extLst>
              <a:ext uri="{FF2B5EF4-FFF2-40B4-BE49-F238E27FC236}">
                <a16:creationId xmlns:a16="http://schemas.microsoft.com/office/drawing/2014/main" id="{726C1AB0-AFCE-4D30-B12A-E18CD35A6E68}"/>
              </a:ext>
            </a:extLst>
          </p:cNvPr>
          <p:cNvPicPr>
            <a:picLocks noChangeAspect="1"/>
          </p:cNvPicPr>
          <p:nvPr/>
        </p:nvPicPr>
        <p:blipFill>
          <a:blip r:embed="rId3"/>
          <a:stretch>
            <a:fillRect/>
          </a:stretch>
        </p:blipFill>
        <p:spPr>
          <a:xfrm>
            <a:off x="10340378" y="270574"/>
            <a:ext cx="1524000" cy="2438400"/>
          </a:xfrm>
          <a:prstGeom prst="rect">
            <a:avLst/>
          </a:prstGeom>
        </p:spPr>
      </p:pic>
      <p:sp>
        <p:nvSpPr>
          <p:cNvPr id="16" name="TextBox 15">
            <a:extLst>
              <a:ext uri="{FF2B5EF4-FFF2-40B4-BE49-F238E27FC236}">
                <a16:creationId xmlns:a16="http://schemas.microsoft.com/office/drawing/2014/main" id="{D31481D3-00AD-4297-9D95-1AE48958EE9C}"/>
              </a:ext>
            </a:extLst>
          </p:cNvPr>
          <p:cNvSpPr txBox="1"/>
          <p:nvPr/>
        </p:nvSpPr>
        <p:spPr>
          <a:xfrm>
            <a:off x="344557" y="3020770"/>
            <a:ext cx="11519821" cy="2554545"/>
          </a:xfrm>
          <a:prstGeom prst="rect">
            <a:avLst/>
          </a:prstGeom>
          <a:noFill/>
        </p:spPr>
        <p:txBody>
          <a:bodyPr wrap="square" numCol="2" rtlCol="0">
            <a:spAutoFit/>
          </a:bodyPr>
          <a:lstStyle/>
          <a:p>
            <a:pPr marL="285750" indent="-285750">
              <a:buFont typeface="Arial" panose="020B0604020202020204" pitchFamily="34" charset="0"/>
              <a:buChar char="•"/>
            </a:pPr>
            <a:r>
              <a:rPr lang="en-US" sz="2000" dirty="0">
                <a:solidFill>
                  <a:schemeClr val="tx1"/>
                </a:solidFill>
              </a:rPr>
              <a:t>Fresenius Kidney Care Center </a:t>
            </a:r>
            <a:r>
              <a:rPr lang="en-US" sz="2000" dirty="0"/>
              <a:t>Eagle Pass</a:t>
            </a:r>
          </a:p>
          <a:p>
            <a:pPr marL="285750" indent="-285750">
              <a:buFont typeface="Arial" panose="020B0604020202020204" pitchFamily="34" charset="0"/>
              <a:buChar char="•"/>
            </a:pPr>
            <a:r>
              <a:rPr lang="en-US" sz="2000" dirty="0"/>
              <a:t>DaVita </a:t>
            </a:r>
            <a:r>
              <a:rPr lang="en-US" sz="2000" dirty="0">
                <a:solidFill>
                  <a:schemeClr val="tx1"/>
                </a:solidFill>
              </a:rPr>
              <a:t>Kidney Care Center </a:t>
            </a:r>
            <a:r>
              <a:rPr lang="en-US" sz="2000" dirty="0"/>
              <a:t>Eagle Pass</a:t>
            </a:r>
          </a:p>
          <a:p>
            <a:pPr marL="285750" indent="-285750">
              <a:buFont typeface="Arial" panose="020B0604020202020204" pitchFamily="34" charset="0"/>
              <a:buChar char="•"/>
            </a:pPr>
            <a:r>
              <a:rPr lang="en-US" sz="2000" dirty="0">
                <a:solidFill>
                  <a:schemeClr val="tx1"/>
                </a:solidFill>
              </a:rPr>
              <a:t>Eagle Pass School District</a:t>
            </a:r>
          </a:p>
          <a:p>
            <a:pPr marL="285750" indent="-285750">
              <a:buFont typeface="Arial" panose="020B0604020202020204" pitchFamily="34" charset="0"/>
              <a:buChar char="•"/>
            </a:pPr>
            <a:r>
              <a:rPr lang="en-US" sz="2000" dirty="0">
                <a:solidFill>
                  <a:schemeClr val="tx1"/>
                </a:solidFill>
              </a:rPr>
              <a:t>Kids Are First Children Day Care</a:t>
            </a:r>
            <a:endParaRPr lang="en-US" sz="2000" dirty="0"/>
          </a:p>
          <a:p>
            <a:pPr marL="285750" indent="-285750">
              <a:buFont typeface="Arial" panose="020B0604020202020204" pitchFamily="34" charset="0"/>
              <a:buChar char="•"/>
            </a:pPr>
            <a:r>
              <a:rPr lang="en-US" sz="2000" dirty="0"/>
              <a:t>Eagle Pass Postal Office</a:t>
            </a:r>
          </a:p>
          <a:p>
            <a:pPr marL="285750" indent="-285750">
              <a:buFont typeface="Arial" panose="020B0604020202020204" pitchFamily="34" charset="0"/>
              <a:buChar char="•"/>
            </a:pPr>
            <a:r>
              <a:rPr lang="en-US" sz="2000" dirty="0"/>
              <a:t>TLC Adult Day Care Center</a:t>
            </a:r>
          </a:p>
          <a:p>
            <a:pPr marL="285750" indent="-285750">
              <a:buFont typeface="Arial" panose="020B0604020202020204" pitchFamily="34" charset="0"/>
              <a:buChar char="•"/>
            </a:pPr>
            <a:r>
              <a:rPr lang="en-US" sz="2000" dirty="0"/>
              <a:t>Willow Creek Adult Day Care Center</a:t>
            </a:r>
          </a:p>
          <a:p>
            <a:endParaRPr lang="en-US" sz="2000" dirty="0"/>
          </a:p>
          <a:p>
            <a:pPr marL="285750" indent="-285750">
              <a:buFont typeface="Arial" panose="020B0604020202020204" pitchFamily="34" charset="0"/>
              <a:buChar char="•"/>
            </a:pPr>
            <a:r>
              <a:rPr lang="en-US" sz="2000" dirty="0"/>
              <a:t>Fort Duncan Maverick Regional Hospital </a:t>
            </a:r>
          </a:p>
          <a:p>
            <a:pPr marL="285750" indent="-285750">
              <a:buFont typeface="Arial" panose="020B0604020202020204" pitchFamily="34" charset="0"/>
              <a:buChar char="•"/>
            </a:pPr>
            <a:r>
              <a:rPr lang="en-US" sz="2000" dirty="0"/>
              <a:t>Eagle Pass Workforce Center</a:t>
            </a:r>
          </a:p>
          <a:p>
            <a:pPr marL="285750" indent="-285750">
              <a:buFont typeface="Arial" panose="020B0604020202020204" pitchFamily="34" charset="0"/>
              <a:buChar char="•"/>
            </a:pPr>
            <a:r>
              <a:rPr lang="en-US" sz="2000" dirty="0"/>
              <a:t>Eagle Pass ISD</a:t>
            </a:r>
          </a:p>
          <a:p>
            <a:pPr marL="285750" indent="-285750">
              <a:buFont typeface="Arial" panose="020B0604020202020204" pitchFamily="34" charset="0"/>
              <a:buChar char="•"/>
            </a:pPr>
            <a:r>
              <a:rPr lang="en-US" sz="2000" dirty="0"/>
              <a:t>Maverick County Department</a:t>
            </a:r>
          </a:p>
          <a:p>
            <a:pPr marL="285750" indent="-285750">
              <a:buFont typeface="Arial" panose="020B0604020202020204" pitchFamily="34" charset="0"/>
              <a:buChar char="•"/>
            </a:pPr>
            <a:r>
              <a:rPr lang="en-US" sz="2000" dirty="0"/>
              <a:t>City of Eagle Pass </a:t>
            </a:r>
          </a:p>
          <a:p>
            <a:pPr marL="285750" indent="-285750">
              <a:buFont typeface="Arial" panose="020B0604020202020204" pitchFamily="34" charset="0"/>
              <a:buChar char="•"/>
            </a:pPr>
            <a:r>
              <a:rPr lang="en-US" sz="2000" dirty="0"/>
              <a:t>Eagle Pass </a:t>
            </a:r>
            <a:r>
              <a:rPr lang="en-US" sz="2000" dirty="0" err="1"/>
              <a:t>Avance</a:t>
            </a:r>
            <a:r>
              <a:rPr lang="en-US" sz="2000" dirty="0"/>
              <a:t> Day Care Center</a:t>
            </a:r>
          </a:p>
          <a:p>
            <a:pPr marL="285750" indent="-285750">
              <a:buFont typeface="Arial" panose="020B0604020202020204" pitchFamily="34" charset="0"/>
              <a:buChar char="•"/>
            </a:pPr>
            <a:r>
              <a:rPr lang="en-US" sz="2000" dirty="0"/>
              <a:t>Eagle Pass Methodist Health Ministries</a:t>
            </a:r>
          </a:p>
        </p:txBody>
      </p:sp>
    </p:spTree>
    <p:extLst>
      <p:ext uri="{BB962C8B-B14F-4D97-AF65-F5344CB8AC3E}">
        <p14:creationId xmlns:p14="http://schemas.microsoft.com/office/powerpoint/2010/main" val="42021019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6619165-6B36-4E39-AECB-BD085857BA1E}"/>
              </a:ext>
            </a:extLst>
          </p:cNvPr>
          <p:cNvSpPr>
            <a:spLocks noGrp="1"/>
          </p:cNvSpPr>
          <p:nvPr>
            <p:ph type="sldNum" sz="quarter" idx="12"/>
          </p:nvPr>
        </p:nvSpPr>
        <p:spPr/>
        <p:txBody>
          <a:bodyPr/>
          <a:lstStyle/>
          <a:p>
            <a:fld id="{3A98EE3D-8CD1-4C3F-BD1C-C98C9596463C}" type="slidenum">
              <a:rPr lang="en-US" smtClean="0"/>
              <a:pPr/>
              <a:t>18</a:t>
            </a:fld>
            <a:endParaRPr lang="en-US" dirty="0"/>
          </a:p>
        </p:txBody>
      </p:sp>
      <p:pic>
        <p:nvPicPr>
          <p:cNvPr id="6" name="Content Placeholder 5">
            <a:extLst>
              <a:ext uri="{FF2B5EF4-FFF2-40B4-BE49-F238E27FC236}">
                <a16:creationId xmlns:a16="http://schemas.microsoft.com/office/drawing/2014/main" id="{47A87CE4-655A-419D-AE5B-0A5D33DCAA02}"/>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268649" y="3100720"/>
            <a:ext cx="3417757" cy="3380010"/>
          </a:xfrm>
          <a:prstGeom prst="rect">
            <a:avLst/>
          </a:prstGeom>
          <a:noFill/>
          <a:ln>
            <a:noFill/>
          </a:ln>
        </p:spPr>
      </p:pic>
      <p:pic>
        <p:nvPicPr>
          <p:cNvPr id="7" name="Picture 6">
            <a:extLst>
              <a:ext uri="{FF2B5EF4-FFF2-40B4-BE49-F238E27FC236}">
                <a16:creationId xmlns:a16="http://schemas.microsoft.com/office/drawing/2014/main" id="{8E50B2C5-02CC-4B17-A939-A06AE5D42985}"/>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7421053" y="2948125"/>
            <a:ext cx="3417757" cy="3685200"/>
          </a:xfrm>
          <a:prstGeom prst="rect">
            <a:avLst/>
          </a:prstGeom>
          <a:noFill/>
          <a:ln>
            <a:noFill/>
          </a:ln>
        </p:spPr>
      </p:pic>
      <p:sp>
        <p:nvSpPr>
          <p:cNvPr id="8" name="Title 1">
            <a:extLst>
              <a:ext uri="{FF2B5EF4-FFF2-40B4-BE49-F238E27FC236}">
                <a16:creationId xmlns:a16="http://schemas.microsoft.com/office/drawing/2014/main" id="{E1A18455-3BA6-4D74-B02A-62992D447152}"/>
              </a:ext>
            </a:extLst>
          </p:cNvPr>
          <p:cNvSpPr>
            <a:spLocks noGrp="1"/>
          </p:cNvSpPr>
          <p:nvPr>
            <p:ph type="title"/>
          </p:nvPr>
        </p:nvSpPr>
        <p:spPr>
          <a:xfrm>
            <a:off x="3009413" y="270574"/>
            <a:ext cx="6120519" cy="1320800"/>
          </a:xfrm>
        </p:spPr>
        <p:txBody>
          <a:bodyPr vert="horz" lIns="91440" tIns="45720" rIns="91440" bIns="45720" rtlCol="0">
            <a:normAutofit/>
          </a:bodyPr>
          <a:lstStyle/>
          <a:p>
            <a:pPr algn="ctr"/>
            <a:r>
              <a:rPr lang="en-US" dirty="0"/>
              <a:t>Maverick County</a:t>
            </a:r>
            <a:br>
              <a:rPr lang="en-US" dirty="0"/>
            </a:br>
            <a:endParaRPr lang="en-US" sz="2200" dirty="0">
              <a:solidFill>
                <a:schemeClr val="accent2"/>
              </a:solidFill>
            </a:endParaRPr>
          </a:p>
        </p:txBody>
      </p:sp>
      <p:pic>
        <p:nvPicPr>
          <p:cNvPr id="9" name="Content Placeholder 6" descr="A picture containing text, map&#10;&#10;Description automatically generated">
            <a:extLst>
              <a:ext uri="{FF2B5EF4-FFF2-40B4-BE49-F238E27FC236}">
                <a16:creationId xmlns:a16="http://schemas.microsoft.com/office/drawing/2014/main" id="{7B14927B-CFFB-4B84-A10C-BF358B8E12D6}"/>
              </a:ext>
            </a:extLst>
          </p:cNvPr>
          <p:cNvPicPr>
            <a:picLocks noChangeAspect="1"/>
          </p:cNvPicPr>
          <p:nvPr/>
        </p:nvPicPr>
        <p:blipFill>
          <a:blip r:embed="rId6"/>
          <a:stretch>
            <a:fillRect/>
          </a:stretch>
        </p:blipFill>
        <p:spPr>
          <a:xfrm>
            <a:off x="140676" y="56904"/>
            <a:ext cx="2378714" cy="2269883"/>
          </a:xfrm>
          <a:prstGeom prst="rect">
            <a:avLst/>
          </a:prstGeom>
        </p:spPr>
      </p:pic>
      <p:pic>
        <p:nvPicPr>
          <p:cNvPr id="10" name="Picture 9" descr="A picture containing text, map&#10;&#10;Description automatically generated">
            <a:extLst>
              <a:ext uri="{FF2B5EF4-FFF2-40B4-BE49-F238E27FC236}">
                <a16:creationId xmlns:a16="http://schemas.microsoft.com/office/drawing/2014/main" id="{88E23B30-8F40-45BF-AB86-C03F95743FE5}"/>
              </a:ext>
            </a:extLst>
          </p:cNvPr>
          <p:cNvPicPr>
            <a:picLocks noChangeAspect="1"/>
          </p:cNvPicPr>
          <p:nvPr/>
        </p:nvPicPr>
        <p:blipFill>
          <a:blip r:embed="rId7"/>
          <a:stretch>
            <a:fillRect/>
          </a:stretch>
        </p:blipFill>
        <p:spPr>
          <a:xfrm>
            <a:off x="10516809" y="270574"/>
            <a:ext cx="1524000" cy="2438400"/>
          </a:xfrm>
          <a:prstGeom prst="rect">
            <a:avLst/>
          </a:prstGeom>
        </p:spPr>
      </p:pic>
      <p:sp>
        <p:nvSpPr>
          <p:cNvPr id="11" name="Title 14">
            <a:extLst>
              <a:ext uri="{FF2B5EF4-FFF2-40B4-BE49-F238E27FC236}">
                <a16:creationId xmlns:a16="http://schemas.microsoft.com/office/drawing/2014/main" id="{E2074296-CE38-4CF9-AE4A-A7F8C9C8D2CF}"/>
              </a:ext>
            </a:extLst>
          </p:cNvPr>
          <p:cNvSpPr txBox="1">
            <a:spLocks/>
          </p:cNvSpPr>
          <p:nvPr/>
        </p:nvSpPr>
        <p:spPr>
          <a:xfrm>
            <a:off x="2703443" y="1033670"/>
            <a:ext cx="7271504" cy="1657666"/>
          </a:xfrm>
          <a:prstGeom prst="rect">
            <a:avLst/>
          </a:prstGeom>
        </p:spPr>
        <p:txBody>
          <a:bodyPr vert="horz" lIns="91440" tIns="45720" rIns="91440" bIns="45720" rtlCol="0" anchor="t">
            <a:normAutofit fontScale="7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tx1"/>
                </a:solidFill>
              </a:rPr>
              <a:t>One part of SWART Outreach component is to inform and assist our clients with the 2020 Census count. Here we have our Maverick County clients.  Vehicle Operators Blanca Garza, Manuel </a:t>
            </a:r>
            <a:r>
              <a:rPr lang="en-US" dirty="0" err="1">
                <a:solidFill>
                  <a:schemeClr val="tx1"/>
                </a:solidFill>
              </a:rPr>
              <a:t>Cervantez</a:t>
            </a:r>
            <a:r>
              <a:rPr lang="en-US" dirty="0">
                <a:solidFill>
                  <a:schemeClr val="tx1"/>
                </a:solidFill>
              </a:rPr>
              <a:t> and Rolando De Luna</a:t>
            </a:r>
          </a:p>
        </p:txBody>
      </p:sp>
      <p:sp>
        <p:nvSpPr>
          <p:cNvPr id="12" name="Title 14">
            <a:extLst>
              <a:ext uri="{FF2B5EF4-FFF2-40B4-BE49-F238E27FC236}">
                <a16:creationId xmlns:a16="http://schemas.microsoft.com/office/drawing/2014/main" id="{6D07CDDD-8E41-4CBA-8276-B5E37574D005}"/>
              </a:ext>
            </a:extLst>
          </p:cNvPr>
          <p:cNvSpPr txBox="1">
            <a:spLocks/>
          </p:cNvSpPr>
          <p:nvPr/>
        </p:nvSpPr>
        <p:spPr>
          <a:xfrm>
            <a:off x="3804525" y="3572522"/>
            <a:ext cx="3498409" cy="2670797"/>
          </a:xfrm>
          <a:prstGeom prst="rect">
            <a:avLst/>
          </a:prstGeom>
        </p:spPr>
        <p:txBody>
          <a:bodyPr vert="horz" lIns="91440" tIns="45720" rIns="91440" bIns="45720" rtlCol="0" anchor="t">
            <a:normAutofit fontScale="7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tx1"/>
                </a:solidFill>
              </a:rPr>
              <a:t>Special Thanks,</a:t>
            </a:r>
          </a:p>
          <a:p>
            <a:pPr algn="ctr"/>
            <a:r>
              <a:rPr lang="en-US" dirty="0">
                <a:solidFill>
                  <a:schemeClr val="tx1"/>
                </a:solidFill>
              </a:rPr>
              <a:t> You to all our SWART Vehicle Operators for their assistance in distribution of the 2020 Census information to our passengers. </a:t>
            </a:r>
          </a:p>
        </p:txBody>
      </p:sp>
    </p:spTree>
    <p:extLst>
      <p:ext uri="{BB962C8B-B14F-4D97-AF65-F5344CB8AC3E}">
        <p14:creationId xmlns:p14="http://schemas.microsoft.com/office/powerpoint/2010/main" val="8676099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019A2A-640A-4285-BA5E-7A47E95D04EC}"/>
              </a:ext>
            </a:extLst>
          </p:cNvPr>
          <p:cNvSpPr>
            <a:spLocks noGrp="1"/>
          </p:cNvSpPr>
          <p:nvPr>
            <p:ph type="title"/>
          </p:nvPr>
        </p:nvSpPr>
        <p:spPr>
          <a:xfrm>
            <a:off x="3001755" y="134476"/>
            <a:ext cx="5954027" cy="1214370"/>
          </a:xfrm>
        </p:spPr>
        <p:txBody>
          <a:bodyPr/>
          <a:lstStyle/>
          <a:p>
            <a:pPr algn="ctr"/>
            <a:r>
              <a:rPr lang="en-US" dirty="0">
                <a:solidFill>
                  <a:schemeClr val="accent2"/>
                </a:solidFill>
              </a:rPr>
              <a:t>Real County</a:t>
            </a:r>
            <a:br>
              <a:rPr lang="en-US" dirty="0">
                <a:solidFill>
                  <a:schemeClr val="accent2"/>
                </a:solidFill>
              </a:rPr>
            </a:br>
            <a:r>
              <a:rPr lang="en-US" sz="2400" dirty="0">
                <a:solidFill>
                  <a:schemeClr val="accent2"/>
                </a:solidFill>
              </a:rPr>
              <a:t>Camp Wood, Leakey</a:t>
            </a:r>
            <a:endParaRPr lang="ru-RU" sz="2400" dirty="0">
              <a:solidFill>
                <a:schemeClr val="accent2"/>
              </a:solidFill>
            </a:endParaRPr>
          </a:p>
        </p:txBody>
      </p:sp>
      <p:sp>
        <p:nvSpPr>
          <p:cNvPr id="2" name="Slide Number Placeholder 1">
            <a:extLst>
              <a:ext uri="{FF2B5EF4-FFF2-40B4-BE49-F238E27FC236}">
                <a16:creationId xmlns:a16="http://schemas.microsoft.com/office/drawing/2014/main" id="{70E83EE9-686B-49B9-8CF4-6F5F84A0A420}"/>
              </a:ext>
            </a:extLst>
          </p:cNvPr>
          <p:cNvSpPr>
            <a:spLocks noGrp="1"/>
          </p:cNvSpPr>
          <p:nvPr>
            <p:ph type="sldNum" sz="quarter" idx="12"/>
          </p:nvPr>
        </p:nvSpPr>
        <p:spPr/>
        <p:txBody>
          <a:bodyPr/>
          <a:lstStyle/>
          <a:p>
            <a:fld id="{3A98EE3D-8CD1-4C3F-BD1C-C98C9596463C}" type="slidenum">
              <a:rPr lang="en-US" smtClean="0"/>
              <a:t>19</a:t>
            </a:fld>
            <a:endParaRPr lang="en-US" dirty="0"/>
          </a:p>
        </p:txBody>
      </p:sp>
      <p:pic>
        <p:nvPicPr>
          <p:cNvPr id="7" name="Content Placeholder 6" descr="A picture containing text, map&#10;&#10;Description automatically generated">
            <a:extLst>
              <a:ext uri="{FF2B5EF4-FFF2-40B4-BE49-F238E27FC236}">
                <a16:creationId xmlns:a16="http://schemas.microsoft.com/office/drawing/2014/main" id="{A1EA202F-D89A-4AD7-927B-8B0DCA1AAF7F}"/>
              </a:ext>
            </a:extLst>
          </p:cNvPr>
          <p:cNvPicPr>
            <a:picLocks noGrp="1" noChangeAspect="1"/>
          </p:cNvPicPr>
          <p:nvPr>
            <p:ph sz="half" idx="2"/>
          </p:nvPr>
        </p:nvPicPr>
        <p:blipFill>
          <a:blip r:embed="rId3"/>
          <a:stretch>
            <a:fillRect/>
          </a:stretch>
        </p:blipFill>
        <p:spPr>
          <a:xfrm>
            <a:off x="9803536" y="231293"/>
            <a:ext cx="2191022" cy="2638515"/>
          </a:xfrm>
        </p:spPr>
      </p:pic>
      <p:pic>
        <p:nvPicPr>
          <p:cNvPr id="10" name="Picture 9" descr="A close up of an animal&#10;&#10;Description automatically generated">
            <a:extLst>
              <a:ext uri="{FF2B5EF4-FFF2-40B4-BE49-F238E27FC236}">
                <a16:creationId xmlns:a16="http://schemas.microsoft.com/office/drawing/2014/main" id="{246DF6F8-7B0A-447F-B8E5-1A320B9AB8A8}"/>
              </a:ext>
            </a:extLst>
          </p:cNvPr>
          <p:cNvPicPr>
            <a:picLocks noChangeAspect="1"/>
          </p:cNvPicPr>
          <p:nvPr/>
        </p:nvPicPr>
        <p:blipFill>
          <a:blip r:embed="rId4"/>
          <a:stretch>
            <a:fillRect/>
          </a:stretch>
        </p:blipFill>
        <p:spPr>
          <a:xfrm>
            <a:off x="0" y="134476"/>
            <a:ext cx="2433711" cy="2312025"/>
          </a:xfrm>
          <a:prstGeom prst="rect">
            <a:avLst/>
          </a:prstGeom>
        </p:spPr>
      </p:pic>
      <p:sp>
        <p:nvSpPr>
          <p:cNvPr id="11" name="TextBox 10">
            <a:extLst>
              <a:ext uri="{FF2B5EF4-FFF2-40B4-BE49-F238E27FC236}">
                <a16:creationId xmlns:a16="http://schemas.microsoft.com/office/drawing/2014/main" id="{4BA04CB5-CDFB-416A-905E-613E94677549}"/>
              </a:ext>
            </a:extLst>
          </p:cNvPr>
          <p:cNvSpPr txBox="1"/>
          <p:nvPr/>
        </p:nvSpPr>
        <p:spPr>
          <a:xfrm>
            <a:off x="129074" y="4651929"/>
            <a:ext cx="4393096" cy="1631216"/>
          </a:xfrm>
          <a:prstGeom prst="rect">
            <a:avLst/>
          </a:prstGeom>
          <a:noFill/>
        </p:spPr>
        <p:txBody>
          <a:bodyPr wrap="square">
            <a:spAutoFit/>
          </a:bodyPr>
          <a:lstStyle/>
          <a:p>
            <a:r>
              <a:rPr lang="en-US" sz="2000" b="0" i="0" u="none" strike="noStrike" dirty="0">
                <a:effectLst/>
                <a:latin typeface="Centaur" panose="02030504050205020304" pitchFamily="18" charset="0"/>
              </a:rPr>
              <a:t>The area is home to over 200 different bird species. The annual fair holds bow hunting contests. One of the most beautiful scenic drives in Texas Hill Country is the drive from Camp Wood to Medina.</a:t>
            </a:r>
            <a:endParaRPr lang="en-US" sz="2000" dirty="0">
              <a:latin typeface="Centaur" panose="02030504050205020304" pitchFamily="18" charset="0"/>
            </a:endParaRPr>
          </a:p>
        </p:txBody>
      </p:sp>
      <p:sp>
        <p:nvSpPr>
          <p:cNvPr id="14" name="TextBox 13">
            <a:extLst>
              <a:ext uri="{FF2B5EF4-FFF2-40B4-BE49-F238E27FC236}">
                <a16:creationId xmlns:a16="http://schemas.microsoft.com/office/drawing/2014/main" id="{4E9B6186-4F41-44AF-AB56-BE910FDD4CE9}"/>
              </a:ext>
            </a:extLst>
          </p:cNvPr>
          <p:cNvSpPr txBox="1"/>
          <p:nvPr/>
        </p:nvSpPr>
        <p:spPr>
          <a:xfrm>
            <a:off x="115159" y="2274838"/>
            <a:ext cx="4572000" cy="2308324"/>
          </a:xfrm>
          <a:prstGeom prst="rect">
            <a:avLst/>
          </a:prstGeom>
          <a:noFill/>
        </p:spPr>
        <p:txBody>
          <a:bodyPr wrap="square">
            <a:spAutoFit/>
          </a:bodyPr>
          <a:lstStyle/>
          <a:p>
            <a:r>
              <a:rPr lang="en-US" sz="2000" b="0" i="0" u="none" strike="noStrike" dirty="0">
                <a:solidFill>
                  <a:srgbClr val="000000"/>
                </a:solidFill>
                <a:effectLst/>
                <a:latin typeface="Centaur" panose="02030504050205020304" pitchFamily="18" charset="0"/>
              </a:rPr>
              <a:t>Camp Wood is on the Nueces River at the intersection of Farm Road 337 and State Highway 55, just below Camp </a:t>
            </a:r>
            <a:r>
              <a:rPr lang="en-US" sz="2400" b="0" i="0" u="none" strike="noStrike" dirty="0">
                <a:solidFill>
                  <a:srgbClr val="000000"/>
                </a:solidFill>
                <a:effectLst/>
                <a:latin typeface="Centaur" panose="02030504050205020304" pitchFamily="18" charset="0"/>
              </a:rPr>
              <a:t>Wood</a:t>
            </a:r>
            <a:r>
              <a:rPr lang="en-US" sz="2000" b="0" i="0" u="none" strike="noStrike" dirty="0">
                <a:solidFill>
                  <a:srgbClr val="000000"/>
                </a:solidFill>
                <a:effectLst/>
                <a:latin typeface="Centaur" panose="02030504050205020304" pitchFamily="18" charset="0"/>
              </a:rPr>
              <a:t> Creek in far southwestern Real County. The settlement was founded in 1920 by workers of the Uvalde Cedar Company for the purpose of exploiting the abundant cedar in the area.</a:t>
            </a:r>
            <a:endParaRPr lang="en-US" sz="2000" dirty="0">
              <a:latin typeface="Centaur" panose="02030504050205020304" pitchFamily="18" charset="0"/>
            </a:endParaRPr>
          </a:p>
        </p:txBody>
      </p:sp>
      <p:pic>
        <p:nvPicPr>
          <p:cNvPr id="17" name="Picture 16" descr="A painting of a tree&#10;&#10;Description automatically generated">
            <a:extLst>
              <a:ext uri="{FF2B5EF4-FFF2-40B4-BE49-F238E27FC236}">
                <a16:creationId xmlns:a16="http://schemas.microsoft.com/office/drawing/2014/main" id="{B87C979D-699D-4E97-B89B-57F651B5EA48}"/>
              </a:ext>
            </a:extLst>
          </p:cNvPr>
          <p:cNvPicPr>
            <a:picLocks noChangeAspect="1"/>
          </p:cNvPicPr>
          <p:nvPr/>
        </p:nvPicPr>
        <p:blipFill>
          <a:blip r:embed="rId5"/>
          <a:stretch>
            <a:fillRect/>
          </a:stretch>
        </p:blipFill>
        <p:spPr>
          <a:xfrm>
            <a:off x="4621026" y="1194820"/>
            <a:ext cx="4213501" cy="2416567"/>
          </a:xfrm>
          <a:prstGeom prst="rect">
            <a:avLst/>
          </a:prstGeom>
        </p:spPr>
      </p:pic>
      <p:pic>
        <p:nvPicPr>
          <p:cNvPr id="2050" name="Picture 2" descr="4 Fantastic Fall ‘Color Tours’ in the Texas Hill Country">
            <a:extLst>
              <a:ext uri="{FF2B5EF4-FFF2-40B4-BE49-F238E27FC236}">
                <a16:creationId xmlns:a16="http://schemas.microsoft.com/office/drawing/2014/main" id="{1E6C36C5-8C62-4268-BA82-E5E5F1525D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4092" y="4094024"/>
            <a:ext cx="4213503" cy="241656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outdoor, mountain, nature, grass&#10;&#10;Description automatically generated">
            <a:extLst>
              <a:ext uri="{FF2B5EF4-FFF2-40B4-BE49-F238E27FC236}">
                <a16:creationId xmlns:a16="http://schemas.microsoft.com/office/drawing/2014/main" id="{718B4A74-1EA2-4852-BA36-76A71EACA84D}"/>
              </a:ext>
            </a:extLst>
          </p:cNvPr>
          <p:cNvPicPr>
            <a:picLocks noChangeAspect="1"/>
          </p:cNvPicPr>
          <p:nvPr/>
        </p:nvPicPr>
        <p:blipFill>
          <a:blip r:embed="rId7"/>
          <a:stretch>
            <a:fillRect/>
          </a:stretch>
        </p:blipFill>
        <p:spPr>
          <a:xfrm>
            <a:off x="9061104" y="3012635"/>
            <a:ext cx="3048850" cy="3614072"/>
          </a:xfrm>
          <a:prstGeom prst="rect">
            <a:avLst/>
          </a:prstGeom>
        </p:spPr>
      </p:pic>
    </p:spTree>
    <p:extLst>
      <p:ext uri="{BB962C8B-B14F-4D97-AF65-F5344CB8AC3E}">
        <p14:creationId xmlns:p14="http://schemas.microsoft.com/office/powerpoint/2010/main" val="31893166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12D56-3115-4658-A559-1918ADBF37B8}"/>
              </a:ext>
            </a:extLst>
          </p:cNvPr>
          <p:cNvSpPr>
            <a:spLocks noGrp="1"/>
          </p:cNvSpPr>
          <p:nvPr>
            <p:ph type="title"/>
          </p:nvPr>
        </p:nvSpPr>
        <p:spPr>
          <a:xfrm>
            <a:off x="1759959" y="16522"/>
            <a:ext cx="8672081" cy="1320800"/>
          </a:xfrm>
        </p:spPr>
        <p:txBody>
          <a:bodyPr anchor="ctr">
            <a:normAutofit/>
          </a:bodyPr>
          <a:lstStyle/>
          <a:p>
            <a:pPr algn="ctr"/>
            <a:r>
              <a:rPr lang="en-US" sz="5400" dirty="0">
                <a:solidFill>
                  <a:schemeClr val="bg1"/>
                </a:solidFill>
                <a:highlight>
                  <a:srgbClr val="0000FF"/>
                </a:highlight>
                <a:latin typeface="AR BLANCA" panose="02000000000000000000" pitchFamily="2" charset="0"/>
              </a:rPr>
              <a:t> 2020 Census Road Trip </a:t>
            </a:r>
          </a:p>
        </p:txBody>
      </p:sp>
      <p:pic>
        <p:nvPicPr>
          <p:cNvPr id="6" name="Picture 5" descr="A picture containing drawing&#10;&#10;Description automatically generated">
            <a:extLst>
              <a:ext uri="{FF2B5EF4-FFF2-40B4-BE49-F238E27FC236}">
                <a16:creationId xmlns:a16="http://schemas.microsoft.com/office/drawing/2014/main" id="{521739F7-12A2-41E3-B635-BE5E347E9845}"/>
              </a:ext>
            </a:extLst>
          </p:cNvPr>
          <p:cNvPicPr>
            <a:picLocks noChangeAspect="1"/>
          </p:cNvPicPr>
          <p:nvPr/>
        </p:nvPicPr>
        <p:blipFill>
          <a:blip r:embed="rId3"/>
          <a:stretch>
            <a:fillRect/>
          </a:stretch>
        </p:blipFill>
        <p:spPr>
          <a:xfrm>
            <a:off x="131054" y="140030"/>
            <a:ext cx="1830206" cy="1621979"/>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3DFAF351-B257-4E08-A1A4-B8C8A90BBB2E}"/>
              </a:ext>
            </a:extLst>
          </p:cNvPr>
          <p:cNvPicPr>
            <a:picLocks noChangeAspect="1"/>
          </p:cNvPicPr>
          <p:nvPr/>
        </p:nvPicPr>
        <p:blipFill>
          <a:blip r:embed="rId3"/>
          <a:stretch>
            <a:fillRect/>
          </a:stretch>
        </p:blipFill>
        <p:spPr>
          <a:xfrm>
            <a:off x="10299382" y="128348"/>
            <a:ext cx="1856572" cy="1645345"/>
          </a:xfrm>
          <a:prstGeom prst="rect">
            <a:avLst/>
          </a:prstGeom>
        </p:spPr>
      </p:pic>
      <p:sp>
        <p:nvSpPr>
          <p:cNvPr id="13" name="TextBox 12">
            <a:extLst>
              <a:ext uri="{FF2B5EF4-FFF2-40B4-BE49-F238E27FC236}">
                <a16:creationId xmlns:a16="http://schemas.microsoft.com/office/drawing/2014/main" id="{CCA2DF31-7376-48B0-ABA1-51A61A841A6D}"/>
              </a:ext>
            </a:extLst>
          </p:cNvPr>
          <p:cNvSpPr txBox="1"/>
          <p:nvPr/>
        </p:nvSpPr>
        <p:spPr>
          <a:xfrm>
            <a:off x="1910534" y="1172234"/>
            <a:ext cx="8439575" cy="1080296"/>
          </a:xfrm>
          <a:prstGeom prst="rect">
            <a:avLst/>
          </a:prstGeom>
          <a:noFill/>
        </p:spPr>
        <p:txBody>
          <a:bodyPr wrap="square">
            <a:spAutoFit/>
          </a:bodyPr>
          <a:lstStyle/>
          <a:p>
            <a:pPr marL="0" marR="0" algn="ctr" fontAlgn="t">
              <a:lnSpc>
                <a:spcPct val="107000"/>
              </a:lnSpc>
              <a:spcBef>
                <a:spcPts val="0"/>
              </a:spcBef>
              <a:spcAft>
                <a:spcPts val="800"/>
              </a:spcAft>
            </a:pPr>
            <a:r>
              <a:rPr lang="en-US" sz="2000" dirty="0">
                <a:solidFill>
                  <a:srgbClr val="202124"/>
                </a:solidFill>
                <a:effectLst/>
                <a:latin typeface="Helvetica" panose="020B0604020202020204" pitchFamily="34" charset="0"/>
                <a:ea typeface="Times New Roman" panose="02020603050405020304" pitchFamily="18" charset="0"/>
                <a:cs typeface="Times New Roman" panose="02020603050405020304" pitchFamily="18" charset="0"/>
              </a:rPr>
              <a:t>Our area is composed of what is considered rural and very rural counties that boarder Mexico in the south and is part of the Hill Country in the North.  </a:t>
            </a:r>
          </a:p>
        </p:txBody>
      </p:sp>
      <p:sp>
        <p:nvSpPr>
          <p:cNvPr id="15" name="TextBox 14">
            <a:extLst>
              <a:ext uri="{FF2B5EF4-FFF2-40B4-BE49-F238E27FC236}">
                <a16:creationId xmlns:a16="http://schemas.microsoft.com/office/drawing/2014/main" id="{C10B8C4B-BC45-4C29-A4F1-69EEE8B5E26D}"/>
              </a:ext>
            </a:extLst>
          </p:cNvPr>
          <p:cNvSpPr txBox="1"/>
          <p:nvPr/>
        </p:nvSpPr>
        <p:spPr>
          <a:xfrm>
            <a:off x="1285461" y="2252530"/>
            <a:ext cx="9727096" cy="2170851"/>
          </a:xfrm>
          <a:prstGeom prst="rect">
            <a:avLst/>
          </a:prstGeom>
          <a:noFill/>
        </p:spPr>
        <p:txBody>
          <a:bodyPr wrap="square">
            <a:spAutoFit/>
          </a:bodyPr>
          <a:lstStyle/>
          <a:p>
            <a:pPr marL="0" marR="0" algn="ctr" fontAlgn="t">
              <a:lnSpc>
                <a:spcPct val="107000"/>
              </a:lnSpc>
              <a:spcBef>
                <a:spcPts val="0"/>
              </a:spcBef>
              <a:spcAft>
                <a:spcPts val="800"/>
              </a:spcAft>
            </a:pPr>
            <a:r>
              <a:rPr lang="en-US" sz="2000" dirty="0">
                <a:effectLst/>
                <a:latin typeface="Helvetica" panose="020B0604020202020204" pitchFamily="34" charset="0"/>
                <a:ea typeface="Times New Roman" panose="02020603050405020304" pitchFamily="18" charset="0"/>
                <a:cs typeface="Times New Roman" panose="02020603050405020304" pitchFamily="18" charset="0"/>
              </a:rPr>
              <a:t>The region’s primary industry is farm &amp; ranch as well as retail  Four of the southern counties of the region are impacted by the Eagle Ford Shale while the remaining counties are impacted by the Midland Oil Shale. </a:t>
            </a:r>
          </a:p>
          <a:p>
            <a:pPr marL="0" marR="0" algn="ctr" fontAlgn="t">
              <a:lnSpc>
                <a:spcPct val="107000"/>
              </a:lnSpc>
              <a:spcBef>
                <a:spcPts val="0"/>
              </a:spcBef>
              <a:spcAft>
                <a:spcPts val="800"/>
              </a:spcAft>
            </a:pPr>
            <a:r>
              <a:rPr lang="en-US" sz="2000" dirty="0">
                <a:effectLst/>
                <a:latin typeface="Helvetica" panose="020B0604020202020204" pitchFamily="34" charset="0"/>
                <a:ea typeface="Times New Roman" panose="02020603050405020304" pitchFamily="18" charset="0"/>
                <a:cs typeface="Times New Roman" panose="02020603050405020304" pitchFamily="18" charset="0"/>
              </a:rPr>
              <a:t> Although the region was once primarily populated with migrant workers, due to the mechanization of farms, the area now has a large population of oil and gas field workers.</a:t>
            </a:r>
          </a:p>
        </p:txBody>
      </p:sp>
      <p:sp>
        <p:nvSpPr>
          <p:cNvPr id="18" name="TextBox 17">
            <a:extLst>
              <a:ext uri="{FF2B5EF4-FFF2-40B4-BE49-F238E27FC236}">
                <a16:creationId xmlns:a16="http://schemas.microsoft.com/office/drawing/2014/main" id="{B870D816-A2EB-4793-9D64-D23688CD4FE6}"/>
              </a:ext>
            </a:extLst>
          </p:cNvPr>
          <p:cNvSpPr txBox="1"/>
          <p:nvPr/>
        </p:nvSpPr>
        <p:spPr>
          <a:xfrm>
            <a:off x="1417984" y="4469120"/>
            <a:ext cx="9594573" cy="1738938"/>
          </a:xfrm>
          <a:prstGeom prst="rect">
            <a:avLst/>
          </a:prstGeom>
          <a:noFill/>
        </p:spPr>
        <p:txBody>
          <a:bodyPr wrap="square">
            <a:spAutoFit/>
          </a:bodyPr>
          <a:lstStyle/>
          <a:p>
            <a:pPr marL="0" marR="0" algn="ctr" fontAlgn="t">
              <a:lnSpc>
                <a:spcPct val="107000"/>
              </a:lnSpc>
              <a:spcBef>
                <a:spcPts val="0"/>
              </a:spcBef>
              <a:spcAft>
                <a:spcPts val="800"/>
              </a:spcAft>
            </a:pPr>
            <a:r>
              <a:rPr lang="en-US" sz="2000" dirty="0">
                <a:effectLst/>
                <a:latin typeface="Helvetica" panose="020B0604020202020204" pitchFamily="34" charset="0"/>
                <a:ea typeface="Times New Roman" panose="02020603050405020304" pitchFamily="18" charset="0"/>
                <a:cs typeface="Times New Roman" panose="02020603050405020304" pitchFamily="18" charset="0"/>
              </a:rPr>
              <a:t>The region also is unique for a rural area, regarding the provision of higher education due to the vast programs and degrees offered by the Southwest Texas Junior College and the Sul Ross State University Rio Grande College.  SWTJC is one of the top 10 Jr. Colleges in the nation.  This allows for those in the region to set and acquire higher educational goals.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74915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8903DC7-40A4-4DCD-9FBA-1C99B5D94E27}"/>
              </a:ext>
            </a:extLst>
          </p:cNvPr>
          <p:cNvSpPr>
            <a:spLocks noGrp="1"/>
          </p:cNvSpPr>
          <p:nvPr>
            <p:ph type="sldNum" sz="quarter" idx="12"/>
          </p:nvPr>
        </p:nvSpPr>
        <p:spPr/>
        <p:txBody>
          <a:bodyPr/>
          <a:lstStyle/>
          <a:p>
            <a:fld id="{3A98EE3D-8CD1-4C3F-BD1C-C98C9596463C}" type="slidenum">
              <a:rPr lang="en-US" smtClean="0"/>
              <a:pPr/>
              <a:t>20</a:t>
            </a:fld>
            <a:endParaRPr lang="en-US" dirty="0"/>
          </a:p>
        </p:txBody>
      </p:sp>
      <p:sp>
        <p:nvSpPr>
          <p:cNvPr id="9" name="Title 14">
            <a:extLst>
              <a:ext uri="{FF2B5EF4-FFF2-40B4-BE49-F238E27FC236}">
                <a16:creationId xmlns:a16="http://schemas.microsoft.com/office/drawing/2014/main" id="{B59C0DF8-96D5-4902-80A0-CE0BFB223ADE}"/>
              </a:ext>
            </a:extLst>
          </p:cNvPr>
          <p:cNvSpPr txBox="1">
            <a:spLocks/>
          </p:cNvSpPr>
          <p:nvPr/>
        </p:nvSpPr>
        <p:spPr>
          <a:xfrm>
            <a:off x="2093844" y="2005910"/>
            <a:ext cx="7445202" cy="1325218"/>
          </a:xfrm>
          <a:prstGeom prst="rect">
            <a:avLst/>
          </a:prstGeom>
        </p:spPr>
        <p:txBody>
          <a:bodyPr vert="horz" lIns="91440" tIns="45720" rIns="91440" bIns="45720" rtlCol="0" anchor="t">
            <a:normAutofit fontScale="85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tx1"/>
                </a:solidFill>
              </a:rPr>
              <a:t>The following Agencies from Real County allowed SWART to distribute or present the 2020 Census  to their clients.</a:t>
            </a:r>
          </a:p>
          <a:p>
            <a:pPr algn="ctr"/>
            <a:endParaRPr lang="en-US" dirty="0">
              <a:solidFill>
                <a:schemeClr val="tx1"/>
              </a:solidFill>
            </a:endParaRPr>
          </a:p>
        </p:txBody>
      </p:sp>
      <p:sp>
        <p:nvSpPr>
          <p:cNvPr id="10" name="TextBox 9">
            <a:extLst>
              <a:ext uri="{FF2B5EF4-FFF2-40B4-BE49-F238E27FC236}">
                <a16:creationId xmlns:a16="http://schemas.microsoft.com/office/drawing/2014/main" id="{01FEB337-5FF8-444D-B335-BBFA446D7791}"/>
              </a:ext>
            </a:extLst>
          </p:cNvPr>
          <p:cNvSpPr txBox="1"/>
          <p:nvPr/>
        </p:nvSpPr>
        <p:spPr>
          <a:xfrm>
            <a:off x="675861" y="4317223"/>
            <a:ext cx="11224591" cy="1569660"/>
          </a:xfrm>
          <a:prstGeom prst="rect">
            <a:avLst/>
          </a:prstGeom>
          <a:noFill/>
        </p:spPr>
        <p:txBody>
          <a:bodyPr wrap="square" numCol="2" rtlCol="0">
            <a:spAutoFit/>
          </a:bodyPr>
          <a:lstStyle/>
          <a:p>
            <a:pPr marL="285750" indent="-285750">
              <a:buFont typeface="Arial" panose="020B0604020202020204" pitchFamily="34" charset="0"/>
              <a:buChar char="•"/>
            </a:pPr>
            <a:r>
              <a:rPr lang="en-US" sz="3200" dirty="0">
                <a:solidFill>
                  <a:schemeClr val="tx1"/>
                </a:solidFill>
              </a:rPr>
              <a:t>City of </a:t>
            </a:r>
            <a:r>
              <a:rPr lang="en-US" sz="3200" dirty="0"/>
              <a:t>Leakey</a:t>
            </a:r>
            <a:endParaRPr lang="en-US" sz="3200" dirty="0">
              <a:solidFill>
                <a:schemeClr val="tx1"/>
              </a:solidFill>
            </a:endParaRPr>
          </a:p>
          <a:p>
            <a:pPr marL="285750" indent="-285750">
              <a:buFont typeface="Arial" panose="020B0604020202020204" pitchFamily="34" charset="0"/>
              <a:buChar char="•"/>
            </a:pPr>
            <a:r>
              <a:rPr lang="en-US" sz="3200" dirty="0"/>
              <a:t>Real </a:t>
            </a:r>
            <a:r>
              <a:rPr lang="en-US" sz="3200" dirty="0">
                <a:solidFill>
                  <a:schemeClr val="tx1"/>
                </a:solidFill>
              </a:rPr>
              <a:t>County Office</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Real County Library Leakey</a:t>
            </a:r>
          </a:p>
          <a:p>
            <a:pPr marL="285750" indent="-285750">
              <a:buFont typeface="Arial" panose="020B0604020202020204" pitchFamily="34" charset="0"/>
              <a:buChar char="•"/>
            </a:pPr>
            <a:r>
              <a:rPr lang="en-US" sz="3200" dirty="0"/>
              <a:t>Camp Wood Library</a:t>
            </a:r>
          </a:p>
        </p:txBody>
      </p:sp>
      <p:sp>
        <p:nvSpPr>
          <p:cNvPr id="13" name="Title 2">
            <a:extLst>
              <a:ext uri="{FF2B5EF4-FFF2-40B4-BE49-F238E27FC236}">
                <a16:creationId xmlns:a16="http://schemas.microsoft.com/office/drawing/2014/main" id="{27C13310-23D9-4537-809F-B244FFA2AD9C}"/>
              </a:ext>
            </a:extLst>
          </p:cNvPr>
          <p:cNvSpPr>
            <a:spLocks noGrp="1"/>
          </p:cNvSpPr>
          <p:nvPr>
            <p:ph type="title"/>
          </p:nvPr>
        </p:nvSpPr>
        <p:spPr>
          <a:xfrm>
            <a:off x="3001755" y="134476"/>
            <a:ext cx="5954027" cy="1214370"/>
          </a:xfrm>
        </p:spPr>
        <p:txBody>
          <a:bodyPr/>
          <a:lstStyle/>
          <a:p>
            <a:pPr algn="ctr"/>
            <a:r>
              <a:rPr lang="en-US" dirty="0">
                <a:solidFill>
                  <a:schemeClr val="accent2"/>
                </a:solidFill>
              </a:rPr>
              <a:t>Real County</a:t>
            </a:r>
            <a:br>
              <a:rPr lang="en-US" dirty="0">
                <a:solidFill>
                  <a:schemeClr val="accent2"/>
                </a:solidFill>
              </a:rPr>
            </a:br>
            <a:r>
              <a:rPr lang="en-US" sz="2400" dirty="0">
                <a:solidFill>
                  <a:schemeClr val="accent2"/>
                </a:solidFill>
              </a:rPr>
              <a:t>Camp Wood, Leakey</a:t>
            </a:r>
            <a:endParaRPr lang="ru-RU" sz="2400" dirty="0">
              <a:solidFill>
                <a:schemeClr val="accent2"/>
              </a:solidFill>
            </a:endParaRPr>
          </a:p>
        </p:txBody>
      </p:sp>
      <p:pic>
        <p:nvPicPr>
          <p:cNvPr id="14" name="Picture 13" descr="A close up of an animal&#10;&#10;Description automatically generated">
            <a:extLst>
              <a:ext uri="{FF2B5EF4-FFF2-40B4-BE49-F238E27FC236}">
                <a16:creationId xmlns:a16="http://schemas.microsoft.com/office/drawing/2014/main" id="{74AE6772-D349-47C3-A69E-294AD28E32BF}"/>
              </a:ext>
            </a:extLst>
          </p:cNvPr>
          <p:cNvPicPr>
            <a:picLocks noChangeAspect="1"/>
          </p:cNvPicPr>
          <p:nvPr/>
        </p:nvPicPr>
        <p:blipFill>
          <a:blip r:embed="rId2"/>
          <a:stretch>
            <a:fillRect/>
          </a:stretch>
        </p:blipFill>
        <p:spPr>
          <a:xfrm>
            <a:off x="0" y="134476"/>
            <a:ext cx="2433711" cy="2312025"/>
          </a:xfrm>
          <a:prstGeom prst="rect">
            <a:avLst/>
          </a:prstGeom>
        </p:spPr>
      </p:pic>
      <p:pic>
        <p:nvPicPr>
          <p:cNvPr id="16" name="Content Placeholder 6" descr="A picture containing text, map&#10;&#10;Description automatically generated">
            <a:extLst>
              <a:ext uri="{FF2B5EF4-FFF2-40B4-BE49-F238E27FC236}">
                <a16:creationId xmlns:a16="http://schemas.microsoft.com/office/drawing/2014/main" id="{13909BFE-B8A8-4303-9A06-FBBB355D61C7}"/>
              </a:ext>
            </a:extLst>
          </p:cNvPr>
          <p:cNvPicPr>
            <a:picLocks noChangeAspect="1"/>
          </p:cNvPicPr>
          <p:nvPr/>
        </p:nvPicPr>
        <p:blipFill>
          <a:blip r:embed="rId3"/>
          <a:stretch>
            <a:fillRect/>
          </a:stretch>
        </p:blipFill>
        <p:spPr>
          <a:xfrm>
            <a:off x="9803536" y="231293"/>
            <a:ext cx="2191022" cy="2638515"/>
          </a:xfrm>
          <a:prstGeom prst="rect">
            <a:avLst/>
          </a:prstGeom>
        </p:spPr>
      </p:pic>
    </p:spTree>
    <p:extLst>
      <p:ext uri="{BB962C8B-B14F-4D97-AF65-F5344CB8AC3E}">
        <p14:creationId xmlns:p14="http://schemas.microsoft.com/office/powerpoint/2010/main" val="6247418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B6A36E-F0DA-4D85-BCF8-6898A25A79C2}"/>
              </a:ext>
            </a:extLst>
          </p:cNvPr>
          <p:cNvSpPr>
            <a:spLocks noGrp="1"/>
          </p:cNvSpPr>
          <p:nvPr>
            <p:ph type="sldNum" sz="quarter" idx="12"/>
          </p:nvPr>
        </p:nvSpPr>
        <p:spPr/>
        <p:txBody>
          <a:bodyPr/>
          <a:lstStyle/>
          <a:p>
            <a:fld id="{3A98EE3D-8CD1-4C3F-BD1C-C98C9596463C}" type="slidenum">
              <a:rPr lang="en-US" smtClean="0"/>
              <a:t>21</a:t>
            </a:fld>
            <a:endParaRPr lang="en-US" dirty="0"/>
          </a:p>
        </p:txBody>
      </p:sp>
      <p:pic>
        <p:nvPicPr>
          <p:cNvPr id="6" name="Picture 5" descr="A picture containing text, map&#10;&#10;Description automatically generated">
            <a:extLst>
              <a:ext uri="{FF2B5EF4-FFF2-40B4-BE49-F238E27FC236}">
                <a16:creationId xmlns:a16="http://schemas.microsoft.com/office/drawing/2014/main" id="{89E4583B-091F-450F-A736-24B705B852F1}"/>
              </a:ext>
            </a:extLst>
          </p:cNvPr>
          <p:cNvPicPr>
            <a:picLocks noChangeAspect="1"/>
          </p:cNvPicPr>
          <p:nvPr/>
        </p:nvPicPr>
        <p:blipFill>
          <a:blip r:embed="rId3"/>
          <a:stretch>
            <a:fillRect/>
          </a:stretch>
        </p:blipFill>
        <p:spPr>
          <a:xfrm>
            <a:off x="9294966" y="190712"/>
            <a:ext cx="2612331" cy="2374147"/>
          </a:xfrm>
          <a:prstGeom prst="rect">
            <a:avLst/>
          </a:prstGeom>
        </p:spPr>
      </p:pic>
      <p:pic>
        <p:nvPicPr>
          <p:cNvPr id="8" name="Picture 7" descr="A close up of a map&#10;&#10;Description automatically generated">
            <a:extLst>
              <a:ext uri="{FF2B5EF4-FFF2-40B4-BE49-F238E27FC236}">
                <a16:creationId xmlns:a16="http://schemas.microsoft.com/office/drawing/2014/main" id="{AA4BB96A-9105-42F3-874B-FC0768BFAF49}"/>
              </a:ext>
            </a:extLst>
          </p:cNvPr>
          <p:cNvPicPr>
            <a:picLocks noChangeAspect="1"/>
          </p:cNvPicPr>
          <p:nvPr/>
        </p:nvPicPr>
        <p:blipFill>
          <a:blip r:embed="rId4"/>
          <a:stretch>
            <a:fillRect/>
          </a:stretch>
        </p:blipFill>
        <p:spPr>
          <a:xfrm>
            <a:off x="0" y="0"/>
            <a:ext cx="2409785" cy="2289296"/>
          </a:xfrm>
          <a:prstGeom prst="rect">
            <a:avLst/>
          </a:prstGeom>
        </p:spPr>
      </p:pic>
      <p:pic>
        <p:nvPicPr>
          <p:cNvPr id="15" name="Picture 14" descr="A tree in front of a house&#10;&#10;Description automatically generated">
            <a:extLst>
              <a:ext uri="{FF2B5EF4-FFF2-40B4-BE49-F238E27FC236}">
                <a16:creationId xmlns:a16="http://schemas.microsoft.com/office/drawing/2014/main" id="{6C3BD8E5-9A35-4B2D-B6B3-662702E3FCDD}"/>
              </a:ext>
            </a:extLst>
          </p:cNvPr>
          <p:cNvPicPr>
            <a:picLocks noChangeAspect="1"/>
          </p:cNvPicPr>
          <p:nvPr/>
        </p:nvPicPr>
        <p:blipFill>
          <a:blip r:embed="rId5"/>
          <a:stretch>
            <a:fillRect/>
          </a:stretch>
        </p:blipFill>
        <p:spPr>
          <a:xfrm>
            <a:off x="90227" y="2158435"/>
            <a:ext cx="6868070" cy="3639658"/>
          </a:xfrm>
          <a:prstGeom prst="rect">
            <a:avLst/>
          </a:prstGeom>
        </p:spPr>
      </p:pic>
      <p:sp>
        <p:nvSpPr>
          <p:cNvPr id="17" name="TextBox 16">
            <a:extLst>
              <a:ext uri="{FF2B5EF4-FFF2-40B4-BE49-F238E27FC236}">
                <a16:creationId xmlns:a16="http://schemas.microsoft.com/office/drawing/2014/main" id="{A89BF72B-CE5A-47E9-84B9-2222A44B6CEB}"/>
              </a:ext>
            </a:extLst>
          </p:cNvPr>
          <p:cNvSpPr txBox="1"/>
          <p:nvPr/>
        </p:nvSpPr>
        <p:spPr>
          <a:xfrm>
            <a:off x="84618" y="5760156"/>
            <a:ext cx="7033440" cy="646331"/>
          </a:xfrm>
          <a:prstGeom prst="rect">
            <a:avLst/>
          </a:prstGeom>
          <a:noFill/>
        </p:spPr>
        <p:txBody>
          <a:bodyPr wrap="square">
            <a:spAutoFit/>
          </a:bodyPr>
          <a:lstStyle/>
          <a:p>
            <a:r>
              <a:rPr lang="en-US" b="1" i="0" u="none" strike="noStrike" dirty="0">
                <a:effectLst/>
                <a:latin typeface="Arial" panose="020B0604020202020204" pitchFamily="34" charset="0"/>
              </a:rPr>
              <a:t>The Opera House on the left and the Kincaid Hotel on the right, at the intersection of North and Getty Streets on the square </a:t>
            </a:r>
            <a:endParaRPr lang="en-US" b="1" dirty="0"/>
          </a:p>
        </p:txBody>
      </p:sp>
      <p:pic>
        <p:nvPicPr>
          <p:cNvPr id="27" name="Picture 26" descr="A large white building&#10;&#10;Description automatically generated">
            <a:extLst>
              <a:ext uri="{FF2B5EF4-FFF2-40B4-BE49-F238E27FC236}">
                <a16:creationId xmlns:a16="http://schemas.microsoft.com/office/drawing/2014/main" id="{D5A87DA3-E7CD-4FED-AEB2-36B84E7EA3F7}"/>
              </a:ext>
            </a:extLst>
          </p:cNvPr>
          <p:cNvPicPr>
            <a:picLocks noChangeAspect="1"/>
          </p:cNvPicPr>
          <p:nvPr/>
        </p:nvPicPr>
        <p:blipFill>
          <a:blip r:embed="rId6"/>
          <a:stretch>
            <a:fillRect/>
          </a:stretch>
        </p:blipFill>
        <p:spPr>
          <a:xfrm>
            <a:off x="7489372" y="2427888"/>
            <a:ext cx="4417926" cy="3470860"/>
          </a:xfrm>
          <a:prstGeom prst="rect">
            <a:avLst/>
          </a:prstGeom>
        </p:spPr>
      </p:pic>
      <p:sp>
        <p:nvSpPr>
          <p:cNvPr id="29" name="TextBox 28">
            <a:extLst>
              <a:ext uri="{FF2B5EF4-FFF2-40B4-BE49-F238E27FC236}">
                <a16:creationId xmlns:a16="http://schemas.microsoft.com/office/drawing/2014/main" id="{F9525E21-8746-4FC8-B59E-9EE738F14589}"/>
              </a:ext>
            </a:extLst>
          </p:cNvPr>
          <p:cNvSpPr txBox="1"/>
          <p:nvPr/>
        </p:nvSpPr>
        <p:spPr>
          <a:xfrm>
            <a:off x="7347597" y="6020957"/>
            <a:ext cx="4844403" cy="646331"/>
          </a:xfrm>
          <a:prstGeom prst="rect">
            <a:avLst/>
          </a:prstGeom>
          <a:noFill/>
        </p:spPr>
        <p:txBody>
          <a:bodyPr wrap="square">
            <a:spAutoFit/>
          </a:bodyPr>
          <a:lstStyle/>
          <a:p>
            <a:r>
              <a:rPr lang="en-US" b="0" i="0" u="none" strike="noStrike" dirty="0">
                <a:solidFill>
                  <a:srgbClr val="000000"/>
                </a:solidFill>
                <a:effectLst/>
                <a:latin typeface="Arial" panose="020B0604020202020204" pitchFamily="34" charset="0"/>
              </a:rPr>
              <a:t>Uvalde County's 1927 Courthouse as it appeared in 1939 </a:t>
            </a:r>
            <a:r>
              <a:rPr lang="en-US" b="0" i="0" u="none" strike="noStrike" dirty="0">
                <a:solidFill>
                  <a:srgbClr val="000000"/>
                </a:solidFill>
                <a:effectLst/>
                <a:latin typeface="Verdana" panose="020B0604030504040204" pitchFamily="34" charset="0"/>
              </a:rPr>
              <a:t>Photo courtesy TxDOT</a:t>
            </a:r>
            <a:endParaRPr lang="en-US" b="1" dirty="0"/>
          </a:p>
        </p:txBody>
      </p:sp>
      <p:sp>
        <p:nvSpPr>
          <p:cNvPr id="12" name="Title 2">
            <a:extLst>
              <a:ext uri="{FF2B5EF4-FFF2-40B4-BE49-F238E27FC236}">
                <a16:creationId xmlns:a16="http://schemas.microsoft.com/office/drawing/2014/main" id="{0D579C41-471A-4041-8C3E-D79F4DF2DC30}"/>
              </a:ext>
            </a:extLst>
          </p:cNvPr>
          <p:cNvSpPr>
            <a:spLocks noGrp="1"/>
          </p:cNvSpPr>
          <p:nvPr>
            <p:ph type="title"/>
          </p:nvPr>
        </p:nvSpPr>
        <p:spPr>
          <a:xfrm>
            <a:off x="2409785" y="188327"/>
            <a:ext cx="6885181" cy="2090927"/>
          </a:xfrm>
        </p:spPr>
        <p:txBody>
          <a:bodyPr/>
          <a:lstStyle/>
          <a:p>
            <a:pPr algn="ctr"/>
            <a:r>
              <a:rPr lang="en-US" dirty="0">
                <a:solidFill>
                  <a:schemeClr val="accent2">
                    <a:lumMod val="75000"/>
                  </a:schemeClr>
                </a:solidFill>
              </a:rPr>
              <a:t>Uvalde County</a:t>
            </a:r>
            <a:br>
              <a:rPr lang="en-US" dirty="0">
                <a:solidFill>
                  <a:schemeClr val="accent2">
                    <a:lumMod val="75000"/>
                  </a:schemeClr>
                </a:solidFill>
              </a:rPr>
            </a:br>
            <a:r>
              <a:rPr lang="en-US" sz="2400" dirty="0" err="1">
                <a:solidFill>
                  <a:schemeClr val="accent2">
                    <a:lumMod val="75000"/>
                  </a:schemeClr>
                </a:solidFill>
              </a:rPr>
              <a:t>Concan</a:t>
            </a:r>
            <a:r>
              <a:rPr lang="en-US" sz="2400" dirty="0">
                <a:solidFill>
                  <a:schemeClr val="accent2">
                    <a:lumMod val="75000"/>
                  </a:schemeClr>
                </a:solidFill>
              </a:rPr>
              <a:t>, </a:t>
            </a:r>
            <a:r>
              <a:rPr lang="en-US" sz="2400" dirty="0" err="1">
                <a:solidFill>
                  <a:schemeClr val="accent2">
                    <a:lumMod val="75000"/>
                  </a:schemeClr>
                </a:solidFill>
              </a:rPr>
              <a:t>Knippa</a:t>
            </a:r>
            <a:r>
              <a:rPr lang="en-US" sz="2400" dirty="0">
                <a:solidFill>
                  <a:schemeClr val="accent2">
                    <a:lumMod val="75000"/>
                  </a:schemeClr>
                </a:solidFill>
              </a:rPr>
              <a:t>, Sabinal, Utopia &amp; Uvalde</a:t>
            </a:r>
          </a:p>
        </p:txBody>
      </p:sp>
    </p:spTree>
    <p:extLst>
      <p:ext uri="{BB962C8B-B14F-4D97-AF65-F5344CB8AC3E}">
        <p14:creationId xmlns:p14="http://schemas.microsoft.com/office/powerpoint/2010/main" val="27168364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B6A36E-F0DA-4D85-BCF8-6898A25A79C2}"/>
              </a:ext>
            </a:extLst>
          </p:cNvPr>
          <p:cNvSpPr>
            <a:spLocks noGrp="1"/>
          </p:cNvSpPr>
          <p:nvPr>
            <p:ph type="sldNum" sz="quarter" idx="12"/>
          </p:nvPr>
        </p:nvSpPr>
        <p:spPr/>
        <p:txBody>
          <a:bodyPr/>
          <a:lstStyle/>
          <a:p>
            <a:fld id="{3A98EE3D-8CD1-4C3F-BD1C-C98C9596463C}" type="slidenum">
              <a:rPr lang="en-US" smtClean="0"/>
              <a:t>22</a:t>
            </a:fld>
            <a:endParaRPr lang="en-US" dirty="0"/>
          </a:p>
        </p:txBody>
      </p:sp>
      <p:pic>
        <p:nvPicPr>
          <p:cNvPr id="7" name="Picture 6" descr="A screenshot of a cell phone&#10;&#10;Description automatically generated">
            <a:extLst>
              <a:ext uri="{FF2B5EF4-FFF2-40B4-BE49-F238E27FC236}">
                <a16:creationId xmlns:a16="http://schemas.microsoft.com/office/drawing/2014/main" id="{0E6FD24C-8F89-4CEC-8F30-0F2C1A3D73B1}"/>
              </a:ext>
            </a:extLst>
          </p:cNvPr>
          <p:cNvPicPr>
            <a:picLocks noChangeAspect="1"/>
          </p:cNvPicPr>
          <p:nvPr/>
        </p:nvPicPr>
        <p:blipFill>
          <a:blip r:embed="rId3"/>
          <a:stretch>
            <a:fillRect/>
          </a:stretch>
        </p:blipFill>
        <p:spPr>
          <a:xfrm>
            <a:off x="682177" y="1785257"/>
            <a:ext cx="9526125" cy="5035646"/>
          </a:xfrm>
          <a:prstGeom prst="rect">
            <a:avLst/>
          </a:prstGeom>
        </p:spPr>
      </p:pic>
      <p:pic>
        <p:nvPicPr>
          <p:cNvPr id="6" name="Picture 5" descr="A picture containing text, map&#10;&#10;Description automatically generated">
            <a:extLst>
              <a:ext uri="{FF2B5EF4-FFF2-40B4-BE49-F238E27FC236}">
                <a16:creationId xmlns:a16="http://schemas.microsoft.com/office/drawing/2014/main" id="{89E4583B-091F-450F-A736-24B705B852F1}"/>
              </a:ext>
            </a:extLst>
          </p:cNvPr>
          <p:cNvPicPr>
            <a:picLocks noChangeAspect="1"/>
          </p:cNvPicPr>
          <p:nvPr/>
        </p:nvPicPr>
        <p:blipFill>
          <a:blip r:embed="rId4"/>
          <a:stretch>
            <a:fillRect/>
          </a:stretch>
        </p:blipFill>
        <p:spPr>
          <a:xfrm>
            <a:off x="9294966" y="190712"/>
            <a:ext cx="2612331" cy="2374147"/>
          </a:xfrm>
          <a:prstGeom prst="rect">
            <a:avLst/>
          </a:prstGeom>
        </p:spPr>
      </p:pic>
      <p:pic>
        <p:nvPicPr>
          <p:cNvPr id="8" name="Picture 7" descr="A close up of a map&#10;&#10;Description automatically generated">
            <a:extLst>
              <a:ext uri="{FF2B5EF4-FFF2-40B4-BE49-F238E27FC236}">
                <a16:creationId xmlns:a16="http://schemas.microsoft.com/office/drawing/2014/main" id="{AA4BB96A-9105-42F3-874B-FC0768BFAF49}"/>
              </a:ext>
            </a:extLst>
          </p:cNvPr>
          <p:cNvPicPr>
            <a:picLocks noChangeAspect="1"/>
          </p:cNvPicPr>
          <p:nvPr/>
        </p:nvPicPr>
        <p:blipFill>
          <a:blip r:embed="rId5"/>
          <a:stretch>
            <a:fillRect/>
          </a:stretch>
        </p:blipFill>
        <p:spPr>
          <a:xfrm>
            <a:off x="0" y="0"/>
            <a:ext cx="2409785" cy="2289296"/>
          </a:xfrm>
          <a:prstGeom prst="rect">
            <a:avLst/>
          </a:prstGeom>
        </p:spPr>
      </p:pic>
      <p:sp>
        <p:nvSpPr>
          <p:cNvPr id="9" name="Title 2">
            <a:extLst>
              <a:ext uri="{FF2B5EF4-FFF2-40B4-BE49-F238E27FC236}">
                <a16:creationId xmlns:a16="http://schemas.microsoft.com/office/drawing/2014/main" id="{E1E08229-D61C-40F2-8F19-8DE397E43092}"/>
              </a:ext>
            </a:extLst>
          </p:cNvPr>
          <p:cNvSpPr>
            <a:spLocks noGrp="1"/>
          </p:cNvSpPr>
          <p:nvPr>
            <p:ph type="title"/>
          </p:nvPr>
        </p:nvSpPr>
        <p:spPr>
          <a:xfrm>
            <a:off x="2409785" y="188327"/>
            <a:ext cx="6885181" cy="2090927"/>
          </a:xfrm>
        </p:spPr>
        <p:txBody>
          <a:bodyPr/>
          <a:lstStyle/>
          <a:p>
            <a:pPr algn="ctr"/>
            <a:r>
              <a:rPr lang="en-US" dirty="0">
                <a:solidFill>
                  <a:schemeClr val="accent2">
                    <a:lumMod val="75000"/>
                  </a:schemeClr>
                </a:solidFill>
              </a:rPr>
              <a:t>Uvalde County</a:t>
            </a:r>
            <a:br>
              <a:rPr lang="en-US" dirty="0">
                <a:solidFill>
                  <a:schemeClr val="accent2">
                    <a:lumMod val="75000"/>
                  </a:schemeClr>
                </a:solidFill>
              </a:rPr>
            </a:br>
            <a:r>
              <a:rPr lang="en-US" sz="2400" dirty="0" err="1">
                <a:solidFill>
                  <a:schemeClr val="accent2">
                    <a:lumMod val="75000"/>
                  </a:schemeClr>
                </a:solidFill>
              </a:rPr>
              <a:t>Concan</a:t>
            </a:r>
            <a:r>
              <a:rPr lang="en-US" sz="2400" dirty="0">
                <a:solidFill>
                  <a:schemeClr val="accent2">
                    <a:lumMod val="75000"/>
                  </a:schemeClr>
                </a:solidFill>
              </a:rPr>
              <a:t>, </a:t>
            </a:r>
            <a:r>
              <a:rPr lang="en-US" sz="2400" dirty="0" err="1">
                <a:solidFill>
                  <a:schemeClr val="accent2">
                    <a:lumMod val="75000"/>
                  </a:schemeClr>
                </a:solidFill>
              </a:rPr>
              <a:t>Knippa</a:t>
            </a:r>
            <a:r>
              <a:rPr lang="en-US" sz="2400" dirty="0">
                <a:solidFill>
                  <a:schemeClr val="accent2">
                    <a:lumMod val="75000"/>
                  </a:schemeClr>
                </a:solidFill>
              </a:rPr>
              <a:t>, Sabinal, Utopia &amp; Uvalde</a:t>
            </a:r>
          </a:p>
        </p:txBody>
      </p:sp>
    </p:spTree>
    <p:extLst>
      <p:ext uri="{BB962C8B-B14F-4D97-AF65-F5344CB8AC3E}">
        <p14:creationId xmlns:p14="http://schemas.microsoft.com/office/powerpoint/2010/main" val="32459473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B6A36E-F0DA-4D85-BCF8-6898A25A79C2}"/>
              </a:ext>
            </a:extLst>
          </p:cNvPr>
          <p:cNvSpPr>
            <a:spLocks noGrp="1"/>
          </p:cNvSpPr>
          <p:nvPr>
            <p:ph type="sldNum" sz="quarter" idx="12"/>
          </p:nvPr>
        </p:nvSpPr>
        <p:spPr/>
        <p:txBody>
          <a:bodyPr/>
          <a:lstStyle/>
          <a:p>
            <a:fld id="{3A98EE3D-8CD1-4C3F-BD1C-C98C9596463C}" type="slidenum">
              <a:rPr lang="en-US" smtClean="0"/>
              <a:t>23</a:t>
            </a:fld>
            <a:endParaRPr lang="en-US" dirty="0"/>
          </a:p>
        </p:txBody>
      </p:sp>
      <p:pic>
        <p:nvPicPr>
          <p:cNvPr id="6" name="Picture 5" descr="A picture containing text, map&#10;&#10;Description automatically generated">
            <a:extLst>
              <a:ext uri="{FF2B5EF4-FFF2-40B4-BE49-F238E27FC236}">
                <a16:creationId xmlns:a16="http://schemas.microsoft.com/office/drawing/2014/main" id="{89E4583B-091F-450F-A736-24B705B852F1}"/>
              </a:ext>
            </a:extLst>
          </p:cNvPr>
          <p:cNvPicPr>
            <a:picLocks noChangeAspect="1"/>
          </p:cNvPicPr>
          <p:nvPr/>
        </p:nvPicPr>
        <p:blipFill>
          <a:blip r:embed="rId3"/>
          <a:stretch>
            <a:fillRect/>
          </a:stretch>
        </p:blipFill>
        <p:spPr>
          <a:xfrm>
            <a:off x="9294966" y="190712"/>
            <a:ext cx="2612331" cy="2374147"/>
          </a:xfrm>
          <a:prstGeom prst="rect">
            <a:avLst/>
          </a:prstGeom>
        </p:spPr>
      </p:pic>
      <p:pic>
        <p:nvPicPr>
          <p:cNvPr id="8" name="Picture 7" descr="A close up of a map&#10;&#10;Description automatically generated">
            <a:extLst>
              <a:ext uri="{FF2B5EF4-FFF2-40B4-BE49-F238E27FC236}">
                <a16:creationId xmlns:a16="http://schemas.microsoft.com/office/drawing/2014/main" id="{AA4BB96A-9105-42F3-874B-FC0768BFAF49}"/>
              </a:ext>
            </a:extLst>
          </p:cNvPr>
          <p:cNvPicPr>
            <a:picLocks noChangeAspect="1"/>
          </p:cNvPicPr>
          <p:nvPr/>
        </p:nvPicPr>
        <p:blipFill>
          <a:blip r:embed="rId4"/>
          <a:stretch>
            <a:fillRect/>
          </a:stretch>
        </p:blipFill>
        <p:spPr>
          <a:xfrm>
            <a:off x="0" y="0"/>
            <a:ext cx="2409785" cy="2289296"/>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41320B52-8037-4F4B-B3BB-61238E48205A}"/>
              </a:ext>
            </a:extLst>
          </p:cNvPr>
          <p:cNvPicPr>
            <a:picLocks noChangeAspect="1"/>
          </p:cNvPicPr>
          <p:nvPr/>
        </p:nvPicPr>
        <p:blipFill>
          <a:blip r:embed="rId5"/>
          <a:stretch>
            <a:fillRect/>
          </a:stretch>
        </p:blipFill>
        <p:spPr>
          <a:xfrm>
            <a:off x="6492467" y="2488659"/>
            <a:ext cx="5448458" cy="1365842"/>
          </a:xfrm>
          <a:prstGeom prst="rect">
            <a:avLst/>
          </a:prstGeom>
        </p:spPr>
      </p:pic>
      <p:pic>
        <p:nvPicPr>
          <p:cNvPr id="14" name="Picture 13" descr="A picture containing sign, computer, table&#10;&#10;Description automatically generated">
            <a:extLst>
              <a:ext uri="{FF2B5EF4-FFF2-40B4-BE49-F238E27FC236}">
                <a16:creationId xmlns:a16="http://schemas.microsoft.com/office/drawing/2014/main" id="{B1227F1A-7EAA-427B-8FD5-35CC7D7467B9}"/>
              </a:ext>
            </a:extLst>
          </p:cNvPr>
          <p:cNvPicPr>
            <a:picLocks noChangeAspect="1"/>
          </p:cNvPicPr>
          <p:nvPr/>
        </p:nvPicPr>
        <p:blipFill>
          <a:blip r:embed="rId6"/>
          <a:stretch>
            <a:fillRect/>
          </a:stretch>
        </p:blipFill>
        <p:spPr>
          <a:xfrm>
            <a:off x="6492466" y="3849777"/>
            <a:ext cx="5448457" cy="2374147"/>
          </a:xfrm>
          <a:prstGeom prst="rect">
            <a:avLst/>
          </a:prstGeom>
        </p:spPr>
      </p:pic>
      <p:pic>
        <p:nvPicPr>
          <p:cNvPr id="16" name="Picture 15" descr="A sign in front of a house&#10;&#10;Description automatically generated">
            <a:extLst>
              <a:ext uri="{FF2B5EF4-FFF2-40B4-BE49-F238E27FC236}">
                <a16:creationId xmlns:a16="http://schemas.microsoft.com/office/drawing/2014/main" id="{0C72BB84-1C4B-4C7A-AEF4-E94EF1829D63}"/>
              </a:ext>
            </a:extLst>
          </p:cNvPr>
          <p:cNvPicPr>
            <a:picLocks noChangeAspect="1"/>
          </p:cNvPicPr>
          <p:nvPr/>
        </p:nvPicPr>
        <p:blipFill>
          <a:blip r:embed="rId7"/>
          <a:stretch>
            <a:fillRect/>
          </a:stretch>
        </p:blipFill>
        <p:spPr>
          <a:xfrm>
            <a:off x="251076" y="3720518"/>
            <a:ext cx="5335040" cy="2819952"/>
          </a:xfrm>
          <a:prstGeom prst="rect">
            <a:avLst/>
          </a:prstGeom>
        </p:spPr>
      </p:pic>
      <p:pic>
        <p:nvPicPr>
          <p:cNvPr id="20" name="Picture 19" descr="A picture containing drawing, food&#10;&#10;Description automatically generated">
            <a:extLst>
              <a:ext uri="{FF2B5EF4-FFF2-40B4-BE49-F238E27FC236}">
                <a16:creationId xmlns:a16="http://schemas.microsoft.com/office/drawing/2014/main" id="{DD5696D0-36D9-4860-B9D6-45C9285DDD73}"/>
              </a:ext>
            </a:extLst>
          </p:cNvPr>
          <p:cNvPicPr>
            <a:picLocks noChangeAspect="1"/>
          </p:cNvPicPr>
          <p:nvPr/>
        </p:nvPicPr>
        <p:blipFill>
          <a:blip r:embed="rId8"/>
          <a:stretch>
            <a:fillRect/>
          </a:stretch>
        </p:blipFill>
        <p:spPr>
          <a:xfrm>
            <a:off x="251676" y="2361308"/>
            <a:ext cx="5334440" cy="1297239"/>
          </a:xfrm>
          <a:prstGeom prst="rect">
            <a:avLst/>
          </a:prstGeom>
        </p:spPr>
      </p:pic>
      <p:sp>
        <p:nvSpPr>
          <p:cNvPr id="12" name="Title 2">
            <a:extLst>
              <a:ext uri="{FF2B5EF4-FFF2-40B4-BE49-F238E27FC236}">
                <a16:creationId xmlns:a16="http://schemas.microsoft.com/office/drawing/2014/main" id="{9493DC64-157D-4A62-91DE-2E029F7C81E7}"/>
              </a:ext>
            </a:extLst>
          </p:cNvPr>
          <p:cNvSpPr>
            <a:spLocks noGrp="1"/>
          </p:cNvSpPr>
          <p:nvPr>
            <p:ph type="title"/>
          </p:nvPr>
        </p:nvSpPr>
        <p:spPr>
          <a:xfrm>
            <a:off x="2409785" y="188327"/>
            <a:ext cx="6885181" cy="2090927"/>
          </a:xfrm>
        </p:spPr>
        <p:txBody>
          <a:bodyPr/>
          <a:lstStyle/>
          <a:p>
            <a:pPr algn="ctr"/>
            <a:r>
              <a:rPr lang="en-US" dirty="0">
                <a:solidFill>
                  <a:schemeClr val="accent2">
                    <a:lumMod val="75000"/>
                  </a:schemeClr>
                </a:solidFill>
              </a:rPr>
              <a:t>Uvalde County</a:t>
            </a:r>
            <a:br>
              <a:rPr lang="en-US" dirty="0">
                <a:solidFill>
                  <a:schemeClr val="accent2">
                    <a:lumMod val="75000"/>
                  </a:schemeClr>
                </a:solidFill>
              </a:rPr>
            </a:br>
            <a:r>
              <a:rPr lang="en-US" sz="2400" dirty="0" err="1">
                <a:solidFill>
                  <a:schemeClr val="accent2">
                    <a:lumMod val="75000"/>
                  </a:schemeClr>
                </a:solidFill>
              </a:rPr>
              <a:t>Concan</a:t>
            </a:r>
            <a:r>
              <a:rPr lang="en-US" sz="2400" dirty="0">
                <a:solidFill>
                  <a:schemeClr val="accent2">
                    <a:lumMod val="75000"/>
                  </a:schemeClr>
                </a:solidFill>
              </a:rPr>
              <a:t>, </a:t>
            </a:r>
            <a:r>
              <a:rPr lang="en-US" sz="2400" dirty="0" err="1">
                <a:solidFill>
                  <a:schemeClr val="accent2">
                    <a:lumMod val="75000"/>
                  </a:schemeClr>
                </a:solidFill>
              </a:rPr>
              <a:t>Knippa</a:t>
            </a:r>
            <a:r>
              <a:rPr lang="en-US" sz="2400" dirty="0">
                <a:solidFill>
                  <a:schemeClr val="accent2">
                    <a:lumMod val="75000"/>
                  </a:schemeClr>
                </a:solidFill>
              </a:rPr>
              <a:t>, Sabinal, Utopia &amp; Uvalde</a:t>
            </a:r>
          </a:p>
        </p:txBody>
      </p:sp>
    </p:spTree>
    <p:extLst>
      <p:ext uri="{BB962C8B-B14F-4D97-AF65-F5344CB8AC3E}">
        <p14:creationId xmlns:p14="http://schemas.microsoft.com/office/powerpoint/2010/main" val="21369500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B6A36E-F0DA-4D85-BCF8-6898A25A79C2}"/>
              </a:ext>
            </a:extLst>
          </p:cNvPr>
          <p:cNvSpPr>
            <a:spLocks noGrp="1"/>
          </p:cNvSpPr>
          <p:nvPr>
            <p:ph type="sldNum" sz="quarter" idx="12"/>
          </p:nvPr>
        </p:nvSpPr>
        <p:spPr/>
        <p:txBody>
          <a:bodyPr/>
          <a:lstStyle/>
          <a:p>
            <a:fld id="{3A98EE3D-8CD1-4C3F-BD1C-C98C9596463C}" type="slidenum">
              <a:rPr lang="en-US" smtClean="0"/>
              <a:t>24</a:t>
            </a:fld>
            <a:endParaRPr lang="en-US" dirty="0"/>
          </a:p>
        </p:txBody>
      </p:sp>
      <p:pic>
        <p:nvPicPr>
          <p:cNvPr id="12" name="Picture 11" descr="See the source image">
            <a:extLst>
              <a:ext uri="{FF2B5EF4-FFF2-40B4-BE49-F238E27FC236}">
                <a16:creationId xmlns:a16="http://schemas.microsoft.com/office/drawing/2014/main" id="{22944397-5818-4959-9CD1-831650A03DE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150115" y="2564860"/>
            <a:ext cx="5757182" cy="3231626"/>
          </a:xfrm>
          <a:prstGeom prst="rect">
            <a:avLst/>
          </a:prstGeom>
          <a:noFill/>
          <a:ln>
            <a:noFill/>
          </a:ln>
        </p:spPr>
      </p:pic>
      <p:pic>
        <p:nvPicPr>
          <p:cNvPr id="13" name="Picture 12" descr="See the source image">
            <a:extLst>
              <a:ext uri="{FF2B5EF4-FFF2-40B4-BE49-F238E27FC236}">
                <a16:creationId xmlns:a16="http://schemas.microsoft.com/office/drawing/2014/main" id="{5BDD88F8-24EF-4582-A819-7E475D55E76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92572" y="2588050"/>
            <a:ext cx="5065390" cy="3078177"/>
          </a:xfrm>
          <a:prstGeom prst="rect">
            <a:avLst/>
          </a:prstGeom>
          <a:noFill/>
          <a:ln>
            <a:noFill/>
          </a:ln>
        </p:spPr>
      </p:pic>
      <p:pic>
        <p:nvPicPr>
          <p:cNvPr id="6" name="Picture 5" descr="A picture containing text, map&#10;&#10;Description automatically generated">
            <a:extLst>
              <a:ext uri="{FF2B5EF4-FFF2-40B4-BE49-F238E27FC236}">
                <a16:creationId xmlns:a16="http://schemas.microsoft.com/office/drawing/2014/main" id="{89E4583B-091F-450F-A736-24B705B852F1}"/>
              </a:ext>
            </a:extLst>
          </p:cNvPr>
          <p:cNvPicPr>
            <a:picLocks noChangeAspect="1"/>
          </p:cNvPicPr>
          <p:nvPr/>
        </p:nvPicPr>
        <p:blipFill>
          <a:blip r:embed="rId5"/>
          <a:stretch>
            <a:fillRect/>
          </a:stretch>
        </p:blipFill>
        <p:spPr>
          <a:xfrm>
            <a:off x="9294966" y="190712"/>
            <a:ext cx="2612331" cy="2374147"/>
          </a:xfrm>
          <a:prstGeom prst="rect">
            <a:avLst/>
          </a:prstGeom>
        </p:spPr>
      </p:pic>
      <p:pic>
        <p:nvPicPr>
          <p:cNvPr id="8" name="Picture 7" descr="A close up of a map&#10;&#10;Description automatically generated">
            <a:extLst>
              <a:ext uri="{FF2B5EF4-FFF2-40B4-BE49-F238E27FC236}">
                <a16:creationId xmlns:a16="http://schemas.microsoft.com/office/drawing/2014/main" id="{AA4BB96A-9105-42F3-874B-FC0768BFAF49}"/>
              </a:ext>
            </a:extLst>
          </p:cNvPr>
          <p:cNvPicPr>
            <a:picLocks noChangeAspect="1"/>
          </p:cNvPicPr>
          <p:nvPr/>
        </p:nvPicPr>
        <p:blipFill>
          <a:blip r:embed="rId6"/>
          <a:stretch>
            <a:fillRect/>
          </a:stretch>
        </p:blipFill>
        <p:spPr>
          <a:xfrm>
            <a:off x="0" y="0"/>
            <a:ext cx="2409785" cy="2289296"/>
          </a:xfrm>
          <a:prstGeom prst="rect">
            <a:avLst/>
          </a:prstGeom>
        </p:spPr>
      </p:pic>
      <p:sp>
        <p:nvSpPr>
          <p:cNvPr id="10" name="Title 2">
            <a:extLst>
              <a:ext uri="{FF2B5EF4-FFF2-40B4-BE49-F238E27FC236}">
                <a16:creationId xmlns:a16="http://schemas.microsoft.com/office/drawing/2014/main" id="{D54B1F71-B48F-4D5E-8B67-2B57B7CDB54E}"/>
              </a:ext>
            </a:extLst>
          </p:cNvPr>
          <p:cNvSpPr>
            <a:spLocks noGrp="1"/>
          </p:cNvSpPr>
          <p:nvPr>
            <p:ph type="title"/>
          </p:nvPr>
        </p:nvSpPr>
        <p:spPr>
          <a:xfrm>
            <a:off x="2409785" y="188327"/>
            <a:ext cx="6885181" cy="2090927"/>
          </a:xfrm>
        </p:spPr>
        <p:txBody>
          <a:bodyPr/>
          <a:lstStyle/>
          <a:p>
            <a:pPr algn="ctr"/>
            <a:r>
              <a:rPr lang="en-US" dirty="0">
                <a:solidFill>
                  <a:schemeClr val="accent2">
                    <a:lumMod val="75000"/>
                  </a:schemeClr>
                </a:solidFill>
              </a:rPr>
              <a:t>Uvalde County</a:t>
            </a:r>
            <a:br>
              <a:rPr lang="en-US" dirty="0">
                <a:solidFill>
                  <a:schemeClr val="accent2">
                    <a:lumMod val="75000"/>
                  </a:schemeClr>
                </a:solidFill>
              </a:rPr>
            </a:br>
            <a:r>
              <a:rPr lang="en-US" sz="2400" dirty="0" err="1">
                <a:solidFill>
                  <a:schemeClr val="accent2">
                    <a:lumMod val="75000"/>
                  </a:schemeClr>
                </a:solidFill>
              </a:rPr>
              <a:t>Concan</a:t>
            </a:r>
            <a:r>
              <a:rPr lang="en-US" sz="2400" dirty="0">
                <a:solidFill>
                  <a:schemeClr val="accent2">
                    <a:lumMod val="75000"/>
                  </a:schemeClr>
                </a:solidFill>
              </a:rPr>
              <a:t>, </a:t>
            </a:r>
            <a:r>
              <a:rPr lang="en-US" sz="2400" dirty="0" err="1">
                <a:solidFill>
                  <a:schemeClr val="accent2">
                    <a:lumMod val="75000"/>
                  </a:schemeClr>
                </a:solidFill>
              </a:rPr>
              <a:t>Knippa</a:t>
            </a:r>
            <a:r>
              <a:rPr lang="en-US" sz="2400" dirty="0">
                <a:solidFill>
                  <a:schemeClr val="accent2">
                    <a:lumMod val="75000"/>
                  </a:schemeClr>
                </a:solidFill>
              </a:rPr>
              <a:t>, Sabinal, Utopia &amp; Uvalde</a:t>
            </a:r>
          </a:p>
        </p:txBody>
      </p:sp>
    </p:spTree>
    <p:extLst>
      <p:ext uri="{BB962C8B-B14F-4D97-AF65-F5344CB8AC3E}">
        <p14:creationId xmlns:p14="http://schemas.microsoft.com/office/powerpoint/2010/main" val="10070034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8903DC7-40A4-4DCD-9FBA-1C99B5D94E27}"/>
              </a:ext>
            </a:extLst>
          </p:cNvPr>
          <p:cNvSpPr>
            <a:spLocks noGrp="1"/>
          </p:cNvSpPr>
          <p:nvPr>
            <p:ph type="sldNum" sz="quarter" idx="12"/>
          </p:nvPr>
        </p:nvSpPr>
        <p:spPr/>
        <p:txBody>
          <a:bodyPr/>
          <a:lstStyle/>
          <a:p>
            <a:fld id="{3A98EE3D-8CD1-4C3F-BD1C-C98C9596463C}" type="slidenum">
              <a:rPr lang="en-US" smtClean="0"/>
              <a:pPr/>
              <a:t>25</a:t>
            </a:fld>
            <a:endParaRPr lang="en-US" dirty="0"/>
          </a:p>
        </p:txBody>
      </p:sp>
      <p:sp>
        <p:nvSpPr>
          <p:cNvPr id="9" name="Title 14">
            <a:extLst>
              <a:ext uri="{FF2B5EF4-FFF2-40B4-BE49-F238E27FC236}">
                <a16:creationId xmlns:a16="http://schemas.microsoft.com/office/drawing/2014/main" id="{B59C0DF8-96D5-4902-80A0-CE0BFB223ADE}"/>
              </a:ext>
            </a:extLst>
          </p:cNvPr>
          <p:cNvSpPr txBox="1">
            <a:spLocks/>
          </p:cNvSpPr>
          <p:nvPr/>
        </p:nvSpPr>
        <p:spPr>
          <a:xfrm>
            <a:off x="2027583" y="1770782"/>
            <a:ext cx="7445202" cy="1325218"/>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tx1"/>
                </a:solidFill>
              </a:rPr>
              <a:t>The following Agencies from Uvalde County allowed SWART to distribute or present the 2020 Census  to their clients.</a:t>
            </a:r>
          </a:p>
          <a:p>
            <a:pPr algn="ctr"/>
            <a:endParaRPr lang="en-US" dirty="0">
              <a:solidFill>
                <a:schemeClr val="tx1"/>
              </a:solidFill>
            </a:endParaRPr>
          </a:p>
        </p:txBody>
      </p:sp>
      <p:sp>
        <p:nvSpPr>
          <p:cNvPr id="11" name="Title 2">
            <a:extLst>
              <a:ext uri="{FF2B5EF4-FFF2-40B4-BE49-F238E27FC236}">
                <a16:creationId xmlns:a16="http://schemas.microsoft.com/office/drawing/2014/main" id="{A0097AE7-1743-4585-87B0-4142C3F728B0}"/>
              </a:ext>
            </a:extLst>
          </p:cNvPr>
          <p:cNvSpPr>
            <a:spLocks noGrp="1"/>
          </p:cNvSpPr>
          <p:nvPr>
            <p:ph type="title"/>
          </p:nvPr>
        </p:nvSpPr>
        <p:spPr>
          <a:xfrm>
            <a:off x="2409785" y="188327"/>
            <a:ext cx="6885181" cy="2090927"/>
          </a:xfrm>
        </p:spPr>
        <p:txBody>
          <a:bodyPr/>
          <a:lstStyle/>
          <a:p>
            <a:pPr algn="ctr"/>
            <a:r>
              <a:rPr lang="en-US" dirty="0">
                <a:solidFill>
                  <a:schemeClr val="accent2">
                    <a:lumMod val="75000"/>
                  </a:schemeClr>
                </a:solidFill>
              </a:rPr>
              <a:t>Uvalde County</a:t>
            </a:r>
            <a:br>
              <a:rPr lang="en-US" dirty="0">
                <a:solidFill>
                  <a:schemeClr val="accent2">
                    <a:lumMod val="75000"/>
                  </a:schemeClr>
                </a:solidFill>
              </a:rPr>
            </a:br>
            <a:r>
              <a:rPr lang="en-US" sz="2400" dirty="0" err="1">
                <a:solidFill>
                  <a:schemeClr val="accent2">
                    <a:lumMod val="75000"/>
                  </a:schemeClr>
                </a:solidFill>
              </a:rPr>
              <a:t>Concan</a:t>
            </a:r>
            <a:r>
              <a:rPr lang="en-US" sz="2400" dirty="0">
                <a:solidFill>
                  <a:schemeClr val="accent2">
                    <a:lumMod val="75000"/>
                  </a:schemeClr>
                </a:solidFill>
              </a:rPr>
              <a:t>, </a:t>
            </a:r>
            <a:r>
              <a:rPr lang="en-US" sz="2400" dirty="0" err="1">
                <a:solidFill>
                  <a:schemeClr val="accent2">
                    <a:lumMod val="75000"/>
                  </a:schemeClr>
                </a:solidFill>
              </a:rPr>
              <a:t>Knippa</a:t>
            </a:r>
            <a:r>
              <a:rPr lang="en-US" sz="2400" dirty="0">
                <a:solidFill>
                  <a:schemeClr val="accent2">
                    <a:lumMod val="75000"/>
                  </a:schemeClr>
                </a:solidFill>
              </a:rPr>
              <a:t>, Sabinal, Utopia &amp; Uvalde</a:t>
            </a:r>
          </a:p>
        </p:txBody>
      </p:sp>
      <p:pic>
        <p:nvPicPr>
          <p:cNvPr id="12" name="Picture 11" descr="A close up of a map&#10;&#10;Description automatically generated">
            <a:extLst>
              <a:ext uri="{FF2B5EF4-FFF2-40B4-BE49-F238E27FC236}">
                <a16:creationId xmlns:a16="http://schemas.microsoft.com/office/drawing/2014/main" id="{C3BFAA08-6415-4E22-9203-67D5085C64A4}"/>
              </a:ext>
            </a:extLst>
          </p:cNvPr>
          <p:cNvPicPr>
            <a:picLocks noChangeAspect="1"/>
          </p:cNvPicPr>
          <p:nvPr/>
        </p:nvPicPr>
        <p:blipFill>
          <a:blip r:embed="rId2"/>
          <a:stretch>
            <a:fillRect/>
          </a:stretch>
        </p:blipFill>
        <p:spPr>
          <a:xfrm>
            <a:off x="0" y="0"/>
            <a:ext cx="2409785" cy="2289296"/>
          </a:xfrm>
          <a:prstGeom prst="rect">
            <a:avLst/>
          </a:prstGeom>
        </p:spPr>
      </p:pic>
      <p:pic>
        <p:nvPicPr>
          <p:cNvPr id="15" name="Picture 14" descr="A picture containing text, map&#10;&#10;Description automatically generated">
            <a:extLst>
              <a:ext uri="{FF2B5EF4-FFF2-40B4-BE49-F238E27FC236}">
                <a16:creationId xmlns:a16="http://schemas.microsoft.com/office/drawing/2014/main" id="{84A724C5-8D61-473D-859A-8A476D452B03}"/>
              </a:ext>
            </a:extLst>
          </p:cNvPr>
          <p:cNvPicPr>
            <a:picLocks noChangeAspect="1"/>
          </p:cNvPicPr>
          <p:nvPr/>
        </p:nvPicPr>
        <p:blipFill>
          <a:blip r:embed="rId3"/>
          <a:stretch>
            <a:fillRect/>
          </a:stretch>
        </p:blipFill>
        <p:spPr>
          <a:xfrm>
            <a:off x="9294966" y="190712"/>
            <a:ext cx="2612331" cy="2374147"/>
          </a:xfrm>
          <a:prstGeom prst="rect">
            <a:avLst/>
          </a:prstGeom>
        </p:spPr>
      </p:pic>
      <p:sp>
        <p:nvSpPr>
          <p:cNvPr id="13" name="TextBox 12">
            <a:extLst>
              <a:ext uri="{FF2B5EF4-FFF2-40B4-BE49-F238E27FC236}">
                <a16:creationId xmlns:a16="http://schemas.microsoft.com/office/drawing/2014/main" id="{69B8BB43-30DA-4E73-87A9-64CDFC78261D}"/>
              </a:ext>
            </a:extLst>
          </p:cNvPr>
          <p:cNvSpPr txBox="1"/>
          <p:nvPr/>
        </p:nvSpPr>
        <p:spPr>
          <a:xfrm>
            <a:off x="708773" y="3106042"/>
            <a:ext cx="11739753" cy="3785652"/>
          </a:xfrm>
          <a:prstGeom prst="rect">
            <a:avLst/>
          </a:prstGeom>
          <a:noFill/>
        </p:spPr>
        <p:txBody>
          <a:bodyPr wrap="square" numCol="2" rtlCol="0">
            <a:spAutoFit/>
          </a:bodyPr>
          <a:lstStyle/>
          <a:p>
            <a:pPr marL="285750" indent="-285750">
              <a:buFont typeface="Arial" panose="020B0604020202020204" pitchFamily="34" charset="0"/>
              <a:buChar char="•"/>
            </a:pPr>
            <a:r>
              <a:rPr lang="en-US" sz="2000" dirty="0"/>
              <a:t>DaVita </a:t>
            </a:r>
            <a:r>
              <a:rPr lang="en-US" sz="2000" dirty="0">
                <a:solidFill>
                  <a:schemeClr val="tx1"/>
                </a:solidFill>
              </a:rPr>
              <a:t>Kidney Care Center Uvalde </a:t>
            </a:r>
            <a:endParaRPr lang="en-US" sz="2000" dirty="0"/>
          </a:p>
          <a:p>
            <a:pPr marL="285750" indent="-285750">
              <a:buFont typeface="Arial" panose="020B0604020202020204" pitchFamily="34" charset="0"/>
              <a:buChar char="•"/>
            </a:pPr>
            <a:r>
              <a:rPr lang="en-US" sz="2000" dirty="0"/>
              <a:t>Uvalde TX Postal Office</a:t>
            </a:r>
          </a:p>
          <a:p>
            <a:pPr marL="285750" indent="-285750">
              <a:buFont typeface="Arial" panose="020B0604020202020204" pitchFamily="34" charset="0"/>
              <a:buChar char="•"/>
            </a:pPr>
            <a:r>
              <a:rPr lang="en-US" sz="2000" dirty="0"/>
              <a:t>La Paloma Adult Day Care Center</a:t>
            </a:r>
          </a:p>
          <a:p>
            <a:pPr marL="285750" indent="-285750">
              <a:buFont typeface="Arial" panose="020B0604020202020204" pitchFamily="34" charset="0"/>
              <a:buChar char="•"/>
            </a:pPr>
            <a:r>
              <a:rPr lang="en-US" sz="2000" dirty="0"/>
              <a:t>Our Health/</a:t>
            </a:r>
            <a:r>
              <a:rPr lang="en-US" sz="2000" dirty="0" err="1"/>
              <a:t>Nuestro</a:t>
            </a:r>
            <a:r>
              <a:rPr lang="en-US" sz="2000" dirty="0"/>
              <a:t> Centro de </a:t>
            </a:r>
            <a:r>
              <a:rPr lang="en-US" sz="2000" dirty="0" err="1"/>
              <a:t>Salud</a:t>
            </a:r>
            <a:r>
              <a:rPr lang="en-US" sz="2000" dirty="0"/>
              <a:t> </a:t>
            </a:r>
          </a:p>
          <a:p>
            <a:pPr marL="285750" indent="-285750">
              <a:buFont typeface="Arial" panose="020B0604020202020204" pitchFamily="34" charset="0"/>
              <a:buChar char="•"/>
            </a:pPr>
            <a:r>
              <a:rPr lang="en-US" sz="2000" dirty="0"/>
              <a:t>Uvalde Middle Rio Grande Workforce</a:t>
            </a:r>
          </a:p>
          <a:p>
            <a:pPr marL="285750" indent="-285750">
              <a:buFont typeface="Arial" panose="020B0604020202020204" pitchFamily="34" charset="0"/>
              <a:buChar char="•"/>
            </a:pPr>
            <a:r>
              <a:rPr lang="en-US" sz="2000" dirty="0"/>
              <a:t>Uvalde TX ISD</a:t>
            </a:r>
          </a:p>
          <a:p>
            <a:pPr marL="285750" indent="-285750">
              <a:buFont typeface="Arial" panose="020B0604020202020204" pitchFamily="34" charset="0"/>
              <a:buChar char="•"/>
            </a:pPr>
            <a:r>
              <a:rPr lang="en-US" sz="2000" dirty="0"/>
              <a:t>Uvalde County Department</a:t>
            </a:r>
          </a:p>
          <a:p>
            <a:pPr marL="285750" indent="-285750">
              <a:buFont typeface="Arial" panose="020B0604020202020204" pitchFamily="34" charset="0"/>
              <a:buChar char="•"/>
            </a:pPr>
            <a:r>
              <a:rPr lang="en-US" sz="2000" dirty="0"/>
              <a:t>City of Uvalde Texas </a:t>
            </a:r>
          </a:p>
          <a:p>
            <a:pPr marL="285750" indent="-285750">
              <a:buFont typeface="Arial" panose="020B0604020202020204" pitchFamily="34" charset="0"/>
              <a:buChar char="•"/>
            </a:pPr>
            <a:r>
              <a:rPr lang="en-US" sz="2000" dirty="0"/>
              <a:t>Uvalde </a:t>
            </a:r>
            <a:r>
              <a:rPr lang="en-US" sz="2000" dirty="0" err="1"/>
              <a:t>Avance</a:t>
            </a:r>
            <a:r>
              <a:rPr lang="en-US" sz="2000" dirty="0"/>
              <a:t> Day Care Center</a:t>
            </a:r>
          </a:p>
          <a:p>
            <a:pPr marL="285750" indent="-285750">
              <a:buFont typeface="Arial" panose="020B0604020202020204" pitchFamily="34" charset="0"/>
              <a:buChar char="•"/>
            </a:pPr>
            <a:r>
              <a:rPr lang="en-US" sz="2000" dirty="0"/>
              <a:t>Catarina Catholic Church</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El </a:t>
            </a:r>
            <a:r>
              <a:rPr lang="en-US" sz="2000" dirty="0" err="1"/>
              <a:t>Progreso</a:t>
            </a:r>
            <a:r>
              <a:rPr lang="en-US" sz="2000" dirty="0"/>
              <a:t> Public Library</a:t>
            </a:r>
          </a:p>
          <a:p>
            <a:pPr marL="285750" indent="-285750">
              <a:buFont typeface="Arial" panose="020B0604020202020204" pitchFamily="34" charset="0"/>
              <a:buChar char="•"/>
            </a:pPr>
            <a:r>
              <a:rPr lang="en-US" sz="2000" dirty="0" err="1"/>
              <a:t>Knippa</a:t>
            </a:r>
            <a:r>
              <a:rPr lang="en-US" sz="2000" dirty="0"/>
              <a:t> TX Postal Office</a:t>
            </a:r>
          </a:p>
          <a:p>
            <a:pPr marL="285750" indent="-285750">
              <a:buFont typeface="Arial" panose="020B0604020202020204" pitchFamily="34" charset="0"/>
              <a:buChar char="•"/>
            </a:pPr>
            <a:r>
              <a:rPr lang="en-US" sz="2000" dirty="0"/>
              <a:t>Sabinal TX Postal Office</a:t>
            </a:r>
          </a:p>
          <a:p>
            <a:pPr marL="285750" indent="-285750">
              <a:buFont typeface="Arial" panose="020B0604020202020204" pitchFamily="34" charset="0"/>
              <a:buChar char="•"/>
            </a:pPr>
            <a:r>
              <a:rPr lang="en-US" sz="2000" dirty="0"/>
              <a:t>Uvalde Housing Authority</a:t>
            </a:r>
          </a:p>
          <a:p>
            <a:pPr marL="285750" indent="-285750">
              <a:buFont typeface="Arial" panose="020B0604020202020204" pitchFamily="34" charset="0"/>
              <a:buChar char="•"/>
            </a:pPr>
            <a:r>
              <a:rPr lang="en-US" sz="2000" dirty="0"/>
              <a:t>Action Community Service</a:t>
            </a:r>
          </a:p>
          <a:p>
            <a:pPr marL="285750" indent="-285750">
              <a:buFont typeface="Arial" panose="020B0604020202020204" pitchFamily="34" charset="0"/>
              <a:buChar char="•"/>
            </a:pPr>
            <a:r>
              <a:rPr lang="en-US" sz="2000" dirty="0"/>
              <a:t>Leona Apartments</a:t>
            </a:r>
          </a:p>
          <a:p>
            <a:pPr marL="285750" indent="-285750">
              <a:buFont typeface="Arial" panose="020B0604020202020204" pitchFamily="34" charset="0"/>
              <a:buChar char="•"/>
            </a:pPr>
            <a:r>
              <a:rPr lang="en-US" sz="2000" dirty="0"/>
              <a:t>Granada Apartments</a:t>
            </a:r>
          </a:p>
          <a:p>
            <a:pPr marL="285750" indent="-285750">
              <a:buFont typeface="Arial" panose="020B0604020202020204" pitchFamily="34" charset="0"/>
              <a:buChar char="•"/>
            </a:pPr>
            <a:r>
              <a:rPr lang="en-US" sz="2000" dirty="0"/>
              <a:t>Monarch Estates</a:t>
            </a:r>
          </a:p>
          <a:p>
            <a:pPr marL="285750" indent="-285750">
              <a:buFont typeface="Arial" panose="020B0604020202020204" pitchFamily="34" charset="0"/>
              <a:buChar char="•"/>
            </a:pPr>
            <a:r>
              <a:rPr lang="en-US" sz="2000" dirty="0"/>
              <a:t>Methodist Health Care Ministries</a:t>
            </a:r>
          </a:p>
          <a:p>
            <a:pPr marL="285750" indent="-285750">
              <a:buFont typeface="Arial" panose="020B0604020202020204" pitchFamily="34" charset="0"/>
              <a:buChar char="•"/>
            </a:pPr>
            <a:r>
              <a:rPr lang="en-US" sz="2000" dirty="0"/>
              <a:t>Uvalde Nutrition Center</a:t>
            </a:r>
          </a:p>
          <a:p>
            <a:endParaRPr lang="en-US" sz="2000" dirty="0"/>
          </a:p>
        </p:txBody>
      </p:sp>
    </p:spTree>
    <p:extLst>
      <p:ext uri="{BB962C8B-B14F-4D97-AF65-F5344CB8AC3E}">
        <p14:creationId xmlns:p14="http://schemas.microsoft.com/office/powerpoint/2010/main" val="26471431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6619165-6B36-4E39-AECB-BD085857BA1E}"/>
              </a:ext>
            </a:extLst>
          </p:cNvPr>
          <p:cNvSpPr>
            <a:spLocks noGrp="1"/>
          </p:cNvSpPr>
          <p:nvPr>
            <p:ph type="sldNum" sz="quarter" idx="12"/>
          </p:nvPr>
        </p:nvSpPr>
        <p:spPr/>
        <p:txBody>
          <a:bodyPr/>
          <a:lstStyle/>
          <a:p>
            <a:fld id="{3A98EE3D-8CD1-4C3F-BD1C-C98C9596463C}" type="slidenum">
              <a:rPr lang="en-US" smtClean="0"/>
              <a:pPr/>
              <a:t>26</a:t>
            </a:fld>
            <a:endParaRPr lang="en-US" dirty="0"/>
          </a:p>
        </p:txBody>
      </p:sp>
      <p:sp>
        <p:nvSpPr>
          <p:cNvPr id="11" name="Title 14">
            <a:extLst>
              <a:ext uri="{FF2B5EF4-FFF2-40B4-BE49-F238E27FC236}">
                <a16:creationId xmlns:a16="http://schemas.microsoft.com/office/drawing/2014/main" id="{E2074296-CE38-4CF9-AE4A-A7F8C9C8D2CF}"/>
              </a:ext>
            </a:extLst>
          </p:cNvPr>
          <p:cNvSpPr txBox="1">
            <a:spLocks/>
          </p:cNvSpPr>
          <p:nvPr/>
        </p:nvSpPr>
        <p:spPr>
          <a:xfrm>
            <a:off x="2405656" y="1450421"/>
            <a:ext cx="7271504" cy="1657666"/>
          </a:xfrm>
          <a:prstGeom prst="rect">
            <a:avLst/>
          </a:prstGeom>
        </p:spPr>
        <p:txBody>
          <a:bodyPr vert="horz" lIns="91440" tIns="45720" rIns="91440" bIns="45720" rtlCol="0" anchor="t">
            <a:normAutofit fontScale="7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tx1"/>
                </a:solidFill>
              </a:rPr>
              <a:t>One part of SWART Outreach component is to inform and assist our clients with the 2020 Census count. Here we have our Uvalde County clients.  Dispatch Operators Claudia </a:t>
            </a:r>
            <a:r>
              <a:rPr lang="en-US" dirty="0" err="1">
                <a:solidFill>
                  <a:schemeClr val="tx1"/>
                </a:solidFill>
              </a:rPr>
              <a:t>Veloz</a:t>
            </a:r>
            <a:r>
              <a:rPr lang="en-US" dirty="0">
                <a:solidFill>
                  <a:schemeClr val="tx1"/>
                </a:solidFill>
              </a:rPr>
              <a:t> and Erika Uriegas</a:t>
            </a:r>
          </a:p>
        </p:txBody>
      </p:sp>
      <p:sp>
        <p:nvSpPr>
          <p:cNvPr id="12" name="Title 14">
            <a:extLst>
              <a:ext uri="{FF2B5EF4-FFF2-40B4-BE49-F238E27FC236}">
                <a16:creationId xmlns:a16="http://schemas.microsoft.com/office/drawing/2014/main" id="{6D07CDDD-8E41-4CBA-8276-B5E37574D005}"/>
              </a:ext>
            </a:extLst>
          </p:cNvPr>
          <p:cNvSpPr txBox="1">
            <a:spLocks/>
          </p:cNvSpPr>
          <p:nvPr/>
        </p:nvSpPr>
        <p:spPr>
          <a:xfrm>
            <a:off x="3804525" y="3572522"/>
            <a:ext cx="3498409" cy="2670797"/>
          </a:xfrm>
          <a:prstGeom prst="rect">
            <a:avLst/>
          </a:prstGeom>
        </p:spPr>
        <p:txBody>
          <a:bodyPr vert="horz" lIns="91440" tIns="45720" rIns="91440" bIns="45720" rtlCol="0" anchor="t">
            <a:normAutofit fontScale="7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tx1"/>
                </a:solidFill>
              </a:rPr>
              <a:t>Special Thanks,</a:t>
            </a:r>
          </a:p>
          <a:p>
            <a:pPr algn="ctr"/>
            <a:r>
              <a:rPr lang="en-US" dirty="0">
                <a:solidFill>
                  <a:schemeClr val="tx1"/>
                </a:solidFill>
              </a:rPr>
              <a:t> You to all our SWART Dispatch Operators for their assistance in distribution of the 2020 Census information to our passengers. </a:t>
            </a:r>
          </a:p>
        </p:txBody>
      </p:sp>
      <p:pic>
        <p:nvPicPr>
          <p:cNvPr id="15" name="Picture 14">
            <a:extLst>
              <a:ext uri="{FF2B5EF4-FFF2-40B4-BE49-F238E27FC236}">
                <a16:creationId xmlns:a16="http://schemas.microsoft.com/office/drawing/2014/main" id="{15B6C089-E362-4E49-892F-9E659308EADC}"/>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39284" y="2910851"/>
            <a:ext cx="2378714" cy="3332468"/>
          </a:xfrm>
          <a:prstGeom prst="rect">
            <a:avLst/>
          </a:prstGeom>
          <a:noFill/>
          <a:ln>
            <a:noFill/>
          </a:ln>
        </p:spPr>
      </p:pic>
      <p:pic>
        <p:nvPicPr>
          <p:cNvPr id="17" name="Picture 16" descr="A picture containing text&#10;&#10;Description automatically generated">
            <a:extLst>
              <a:ext uri="{FF2B5EF4-FFF2-40B4-BE49-F238E27FC236}">
                <a16:creationId xmlns:a16="http://schemas.microsoft.com/office/drawing/2014/main" id="{57FCD65B-8BB9-4E98-83AD-8B38CDEA352A}"/>
              </a:ext>
            </a:extLst>
          </p:cNvPr>
          <p:cNvPicPr>
            <a:picLocks noChangeAspect="1"/>
          </p:cNvPicPr>
          <p:nvPr/>
        </p:nvPicPr>
        <p:blipFill>
          <a:blip r:embed="rId4"/>
          <a:stretch>
            <a:fillRect/>
          </a:stretch>
        </p:blipFill>
        <p:spPr>
          <a:xfrm>
            <a:off x="8189461" y="2938446"/>
            <a:ext cx="2168742" cy="3285478"/>
          </a:xfrm>
          <a:prstGeom prst="rect">
            <a:avLst/>
          </a:prstGeom>
        </p:spPr>
      </p:pic>
      <p:pic>
        <p:nvPicPr>
          <p:cNvPr id="18" name="Picture 17" descr="A close up of a map&#10;&#10;Description automatically generated">
            <a:extLst>
              <a:ext uri="{FF2B5EF4-FFF2-40B4-BE49-F238E27FC236}">
                <a16:creationId xmlns:a16="http://schemas.microsoft.com/office/drawing/2014/main" id="{AC2B73E7-1844-4B55-93A3-C8F905699DC9}"/>
              </a:ext>
            </a:extLst>
          </p:cNvPr>
          <p:cNvPicPr>
            <a:picLocks noChangeAspect="1"/>
          </p:cNvPicPr>
          <p:nvPr/>
        </p:nvPicPr>
        <p:blipFill>
          <a:blip r:embed="rId5"/>
          <a:stretch>
            <a:fillRect/>
          </a:stretch>
        </p:blipFill>
        <p:spPr>
          <a:xfrm>
            <a:off x="0" y="0"/>
            <a:ext cx="2409785" cy="2289296"/>
          </a:xfrm>
          <a:prstGeom prst="rect">
            <a:avLst/>
          </a:prstGeom>
        </p:spPr>
      </p:pic>
      <p:pic>
        <p:nvPicPr>
          <p:cNvPr id="19" name="Picture 18" descr="A picture containing text, map&#10;&#10;Description automatically generated">
            <a:extLst>
              <a:ext uri="{FF2B5EF4-FFF2-40B4-BE49-F238E27FC236}">
                <a16:creationId xmlns:a16="http://schemas.microsoft.com/office/drawing/2014/main" id="{C1660690-1E04-4AA5-B01B-0B1BAFC5749F}"/>
              </a:ext>
            </a:extLst>
          </p:cNvPr>
          <p:cNvPicPr>
            <a:picLocks noChangeAspect="1"/>
          </p:cNvPicPr>
          <p:nvPr/>
        </p:nvPicPr>
        <p:blipFill>
          <a:blip r:embed="rId6"/>
          <a:stretch>
            <a:fillRect/>
          </a:stretch>
        </p:blipFill>
        <p:spPr>
          <a:xfrm>
            <a:off x="9673031" y="46716"/>
            <a:ext cx="2518969" cy="2289297"/>
          </a:xfrm>
          <a:prstGeom prst="rect">
            <a:avLst/>
          </a:prstGeom>
        </p:spPr>
      </p:pic>
      <p:sp>
        <p:nvSpPr>
          <p:cNvPr id="14" name="Title 2">
            <a:extLst>
              <a:ext uri="{FF2B5EF4-FFF2-40B4-BE49-F238E27FC236}">
                <a16:creationId xmlns:a16="http://schemas.microsoft.com/office/drawing/2014/main" id="{2EB3C279-2E54-40C7-B83F-5693F5ED6250}"/>
              </a:ext>
            </a:extLst>
          </p:cNvPr>
          <p:cNvSpPr>
            <a:spLocks noGrp="1"/>
          </p:cNvSpPr>
          <p:nvPr>
            <p:ph type="title"/>
          </p:nvPr>
        </p:nvSpPr>
        <p:spPr>
          <a:xfrm>
            <a:off x="2409785" y="188327"/>
            <a:ext cx="6885181" cy="2090927"/>
          </a:xfrm>
        </p:spPr>
        <p:txBody>
          <a:bodyPr/>
          <a:lstStyle/>
          <a:p>
            <a:pPr algn="ctr"/>
            <a:r>
              <a:rPr lang="en-US" dirty="0">
                <a:solidFill>
                  <a:schemeClr val="accent2">
                    <a:lumMod val="75000"/>
                  </a:schemeClr>
                </a:solidFill>
              </a:rPr>
              <a:t>Uvalde County</a:t>
            </a:r>
            <a:br>
              <a:rPr lang="en-US" dirty="0">
                <a:solidFill>
                  <a:schemeClr val="accent2">
                    <a:lumMod val="75000"/>
                  </a:schemeClr>
                </a:solidFill>
              </a:rPr>
            </a:br>
            <a:r>
              <a:rPr lang="en-US" sz="2400" dirty="0" err="1">
                <a:solidFill>
                  <a:schemeClr val="accent2">
                    <a:lumMod val="75000"/>
                  </a:schemeClr>
                </a:solidFill>
              </a:rPr>
              <a:t>Concan</a:t>
            </a:r>
            <a:r>
              <a:rPr lang="en-US" sz="2400" dirty="0">
                <a:solidFill>
                  <a:schemeClr val="accent2">
                    <a:lumMod val="75000"/>
                  </a:schemeClr>
                </a:solidFill>
              </a:rPr>
              <a:t>, </a:t>
            </a:r>
            <a:r>
              <a:rPr lang="en-US" sz="2400" dirty="0" err="1">
                <a:solidFill>
                  <a:schemeClr val="accent2">
                    <a:lumMod val="75000"/>
                  </a:schemeClr>
                </a:solidFill>
              </a:rPr>
              <a:t>Knippa</a:t>
            </a:r>
            <a:r>
              <a:rPr lang="en-US" sz="2400" dirty="0">
                <a:solidFill>
                  <a:schemeClr val="accent2">
                    <a:lumMod val="75000"/>
                  </a:schemeClr>
                </a:solidFill>
              </a:rPr>
              <a:t>, Sabinal, Utopia &amp; Uvalde</a:t>
            </a:r>
          </a:p>
        </p:txBody>
      </p:sp>
    </p:spTree>
    <p:extLst>
      <p:ext uri="{BB962C8B-B14F-4D97-AF65-F5344CB8AC3E}">
        <p14:creationId xmlns:p14="http://schemas.microsoft.com/office/powerpoint/2010/main" val="23403007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35FF5354-2C21-4C42-964D-C5A3BFB347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5" name="Straight Connector 54">
              <a:extLst>
                <a:ext uri="{FF2B5EF4-FFF2-40B4-BE49-F238E27FC236}">
                  <a16:creationId xmlns:a16="http://schemas.microsoft.com/office/drawing/2014/main" id="{46C38D4D-417B-4289-8748-EB3B8A6B27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B948EC66-FDA9-4F74-9761-4F87538F2F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57" name="Rectangle 23">
              <a:extLst>
                <a:ext uri="{FF2B5EF4-FFF2-40B4-BE49-F238E27FC236}">
                  <a16:creationId xmlns:a16="http://schemas.microsoft.com/office/drawing/2014/main" id="{D6647D0E-FFC9-49A5-8570-9A48A5FC1F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Rectangle 25">
              <a:extLst>
                <a:ext uri="{FF2B5EF4-FFF2-40B4-BE49-F238E27FC236}">
                  <a16:creationId xmlns:a16="http://schemas.microsoft.com/office/drawing/2014/main" id="{D9349D3D-AD9F-4DF7-BEAF-B8D305ADEC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Isosceles Triangle 58">
              <a:extLst>
                <a:ext uri="{FF2B5EF4-FFF2-40B4-BE49-F238E27FC236}">
                  <a16:creationId xmlns:a16="http://schemas.microsoft.com/office/drawing/2014/main" id="{38877D2F-B440-4031-959F-4E87505201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27">
              <a:extLst>
                <a:ext uri="{FF2B5EF4-FFF2-40B4-BE49-F238E27FC236}">
                  <a16:creationId xmlns:a16="http://schemas.microsoft.com/office/drawing/2014/main" id="{869BE8DA-4049-4B08-ABD6-16F8C0262E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28">
              <a:extLst>
                <a:ext uri="{FF2B5EF4-FFF2-40B4-BE49-F238E27FC236}">
                  <a16:creationId xmlns:a16="http://schemas.microsoft.com/office/drawing/2014/main" id="{4B4446B5-237B-4328-A1D2-C2525EA3ED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Rectangle 29">
              <a:extLst>
                <a:ext uri="{FF2B5EF4-FFF2-40B4-BE49-F238E27FC236}">
                  <a16:creationId xmlns:a16="http://schemas.microsoft.com/office/drawing/2014/main" id="{DE559DAC-EDB8-425E-A5FD-40E307035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Isosceles Triangle 62">
              <a:extLst>
                <a:ext uri="{FF2B5EF4-FFF2-40B4-BE49-F238E27FC236}">
                  <a16:creationId xmlns:a16="http://schemas.microsoft.com/office/drawing/2014/main" id="{68DEB9B7-ED80-41EB-9218-3B47B5259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64" name="Isosceles Triangle 63">
              <a:extLst>
                <a:ext uri="{FF2B5EF4-FFF2-40B4-BE49-F238E27FC236}">
                  <a16:creationId xmlns:a16="http://schemas.microsoft.com/office/drawing/2014/main" id="{9CBBD20C-6115-44EF-8CD6-A3F66D20D7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3DC6CC32-12E2-40AB-91E7-E065E3B54AA8}"/>
              </a:ext>
            </a:extLst>
          </p:cNvPr>
          <p:cNvSpPr>
            <a:spLocks noGrp="1"/>
          </p:cNvSpPr>
          <p:nvPr>
            <p:ph type="title"/>
          </p:nvPr>
        </p:nvSpPr>
        <p:spPr>
          <a:xfrm>
            <a:off x="2449863" y="-28970"/>
            <a:ext cx="6140800" cy="1320800"/>
          </a:xfrm>
        </p:spPr>
        <p:txBody>
          <a:bodyPr vert="horz" lIns="91440" tIns="45720" rIns="91440" bIns="45720" rtlCol="0" anchor="t">
            <a:normAutofit/>
          </a:bodyPr>
          <a:lstStyle/>
          <a:p>
            <a:pPr algn="ctr"/>
            <a:r>
              <a:rPr lang="en-US" dirty="0">
                <a:solidFill>
                  <a:schemeClr val="accent2"/>
                </a:solidFill>
              </a:rPr>
              <a:t>Zavala County</a:t>
            </a:r>
            <a:br>
              <a:rPr lang="en-US" dirty="0">
                <a:solidFill>
                  <a:schemeClr val="accent2"/>
                </a:solidFill>
              </a:rPr>
            </a:br>
            <a:r>
              <a:rPr lang="en-US" sz="2700" dirty="0">
                <a:solidFill>
                  <a:schemeClr val="accent2"/>
                </a:solidFill>
              </a:rPr>
              <a:t>La Pryor, Batesville, Crystal City</a:t>
            </a:r>
          </a:p>
        </p:txBody>
      </p:sp>
      <p:pic>
        <p:nvPicPr>
          <p:cNvPr id="5" name="Content Placeholder 4" descr="A picture containing text, map&#10;&#10;Description automatically generated">
            <a:extLst>
              <a:ext uri="{FF2B5EF4-FFF2-40B4-BE49-F238E27FC236}">
                <a16:creationId xmlns:a16="http://schemas.microsoft.com/office/drawing/2014/main" id="{089EE564-1E15-4A93-9BD4-6F2F3EA3244A}"/>
              </a:ext>
            </a:extLst>
          </p:cNvPr>
          <p:cNvPicPr>
            <a:picLocks noGrp="1" noChangeAspect="1"/>
          </p:cNvPicPr>
          <p:nvPr>
            <p:ph sz="half" idx="1"/>
          </p:nvPr>
        </p:nvPicPr>
        <p:blipFill>
          <a:blip r:embed="rId3"/>
          <a:stretch>
            <a:fillRect/>
          </a:stretch>
        </p:blipFill>
        <p:spPr>
          <a:xfrm>
            <a:off x="181842" y="335097"/>
            <a:ext cx="1657115" cy="1581299"/>
          </a:xfrm>
        </p:spPr>
      </p:pic>
      <p:sp>
        <p:nvSpPr>
          <p:cNvPr id="9" name="Slide Number Placeholder 8">
            <a:extLst>
              <a:ext uri="{FF2B5EF4-FFF2-40B4-BE49-F238E27FC236}">
                <a16:creationId xmlns:a16="http://schemas.microsoft.com/office/drawing/2014/main" id="{6468A8EB-D811-4893-84F0-8DC998D69080}"/>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defTabSz="914400">
              <a:spcAft>
                <a:spcPts val="600"/>
              </a:spcAft>
            </a:pPr>
            <a:fld id="{3A98EE3D-8CD1-4C3F-BD1C-C98C9596463C}" type="slidenum">
              <a:rPr lang="en-US" smtClean="0"/>
              <a:pPr defTabSz="914400">
                <a:spcAft>
                  <a:spcPts val="600"/>
                </a:spcAft>
              </a:pPr>
              <a:t>27</a:t>
            </a:fld>
            <a:endParaRPr lang="en-US"/>
          </a:p>
        </p:txBody>
      </p:sp>
      <p:pic>
        <p:nvPicPr>
          <p:cNvPr id="7" name="Picture 6" descr="A close up of a map&#10;&#10;Description automatically generated">
            <a:extLst>
              <a:ext uri="{FF2B5EF4-FFF2-40B4-BE49-F238E27FC236}">
                <a16:creationId xmlns:a16="http://schemas.microsoft.com/office/drawing/2014/main" id="{07152E61-6B02-4E92-B6BE-BEA4652F20DA}"/>
              </a:ext>
            </a:extLst>
          </p:cNvPr>
          <p:cNvPicPr>
            <a:picLocks noChangeAspect="1"/>
          </p:cNvPicPr>
          <p:nvPr/>
        </p:nvPicPr>
        <p:blipFill>
          <a:blip r:embed="rId4"/>
          <a:stretch>
            <a:fillRect/>
          </a:stretch>
        </p:blipFill>
        <p:spPr>
          <a:xfrm>
            <a:off x="9333898" y="116022"/>
            <a:ext cx="2522659" cy="1937861"/>
          </a:xfrm>
          <a:prstGeom prst="rect">
            <a:avLst/>
          </a:prstGeom>
        </p:spPr>
      </p:pic>
      <p:pic>
        <p:nvPicPr>
          <p:cNvPr id="10" name="Picture 9" descr="An old brick building&#10;&#10;Description automatically generated">
            <a:extLst>
              <a:ext uri="{FF2B5EF4-FFF2-40B4-BE49-F238E27FC236}">
                <a16:creationId xmlns:a16="http://schemas.microsoft.com/office/drawing/2014/main" id="{A3B90C54-CF62-438F-A2FF-1B571B22005E}"/>
              </a:ext>
            </a:extLst>
          </p:cNvPr>
          <p:cNvPicPr>
            <a:picLocks noChangeAspect="1"/>
          </p:cNvPicPr>
          <p:nvPr/>
        </p:nvPicPr>
        <p:blipFill>
          <a:blip r:embed="rId5"/>
          <a:stretch>
            <a:fillRect/>
          </a:stretch>
        </p:blipFill>
        <p:spPr>
          <a:xfrm>
            <a:off x="3677673" y="1699609"/>
            <a:ext cx="4973317" cy="4290465"/>
          </a:xfrm>
          <a:prstGeom prst="rect">
            <a:avLst/>
          </a:prstGeom>
        </p:spPr>
      </p:pic>
      <p:sp>
        <p:nvSpPr>
          <p:cNvPr id="26" name="TextBox 25">
            <a:extLst>
              <a:ext uri="{FF2B5EF4-FFF2-40B4-BE49-F238E27FC236}">
                <a16:creationId xmlns:a16="http://schemas.microsoft.com/office/drawing/2014/main" id="{994C0461-B0C5-46AA-AAB0-9CB174323DD1}"/>
              </a:ext>
            </a:extLst>
          </p:cNvPr>
          <p:cNvSpPr txBox="1"/>
          <p:nvPr/>
        </p:nvSpPr>
        <p:spPr>
          <a:xfrm>
            <a:off x="3568071" y="1685004"/>
            <a:ext cx="5152244" cy="1323439"/>
          </a:xfrm>
          <a:prstGeom prst="rect">
            <a:avLst/>
          </a:prstGeom>
          <a:noFill/>
        </p:spPr>
        <p:txBody>
          <a:bodyPr wrap="square">
            <a:spAutoFit/>
          </a:bodyPr>
          <a:lstStyle/>
          <a:p>
            <a:pPr algn="ctr"/>
            <a:r>
              <a:rPr lang="en-US" sz="1600" b="1" i="0" u="none" strike="noStrike" dirty="0">
                <a:effectLst/>
                <a:latin typeface="Verdana" panose="020B0604030504040204" pitchFamily="34" charset="0"/>
              </a:rPr>
              <a:t>"This is a photo of a picture of the 1885 Zavala County courthouse (in Batesville) that hangs in the county clerk's office in the </a:t>
            </a:r>
            <a:r>
              <a:rPr lang="en-US" sz="1600" b="1" i="0" u="sng" dirty="0">
                <a:effectLst/>
                <a:latin typeface="Verdana" panose="020B0604030504040204" pitchFamily="34" charset="0"/>
                <a:hlinkClick r:id="rId6">
                  <a:extLst>
                    <a:ext uri="{A12FA001-AC4F-418D-AE19-62706E023703}">
                      <ahyp:hlinkClr xmlns:ahyp="http://schemas.microsoft.com/office/drawing/2018/hyperlinkcolor" val="tx"/>
                    </a:ext>
                  </a:extLst>
                </a:hlinkClick>
              </a:rPr>
              <a:t>current courthouse</a:t>
            </a:r>
            <a:r>
              <a:rPr lang="en-US" sz="1600" b="1" i="0" u="none" strike="noStrike" dirty="0">
                <a:effectLst/>
                <a:latin typeface="Verdana" panose="020B0604030504040204" pitchFamily="34" charset="0"/>
              </a:rPr>
              <a:t>." - </a:t>
            </a:r>
            <a:r>
              <a:rPr lang="en-US" sz="1600" b="1" i="0" u="sng" dirty="0">
                <a:effectLst/>
                <a:latin typeface="Verdana" panose="020B0604030504040204" pitchFamily="34" charset="0"/>
                <a:hlinkClick r:id="rId7">
                  <a:extLst>
                    <a:ext uri="{A12FA001-AC4F-418D-AE19-62706E023703}">
                      <ahyp:hlinkClr xmlns:ahyp="http://schemas.microsoft.com/office/drawing/2018/hyperlinkcolor" val="tx"/>
                    </a:ext>
                  </a:extLst>
                </a:hlinkClick>
              </a:rPr>
              <a:t>Terry </a:t>
            </a:r>
            <a:r>
              <a:rPr lang="en-US" sz="1600" b="1" i="0" u="sng" dirty="0" err="1">
                <a:effectLst/>
                <a:latin typeface="Verdana" panose="020B0604030504040204" pitchFamily="34" charset="0"/>
                <a:hlinkClick r:id="rId7">
                  <a:extLst>
                    <a:ext uri="{A12FA001-AC4F-418D-AE19-62706E023703}">
                      <ahyp:hlinkClr xmlns:ahyp="http://schemas.microsoft.com/office/drawing/2018/hyperlinkcolor" val="tx"/>
                    </a:ext>
                  </a:extLst>
                </a:hlinkClick>
              </a:rPr>
              <a:t>Jeanson</a:t>
            </a:r>
            <a:r>
              <a:rPr lang="en-US" sz="1600" b="1" i="0" u="none" strike="noStrike" dirty="0">
                <a:effectLst/>
                <a:latin typeface="Verdana" panose="020B0604030504040204" pitchFamily="34" charset="0"/>
              </a:rPr>
              <a:t>, April 2007</a:t>
            </a:r>
            <a:endParaRPr lang="en-US" sz="1600" b="1" dirty="0"/>
          </a:p>
        </p:txBody>
      </p:sp>
      <p:sp>
        <p:nvSpPr>
          <p:cNvPr id="28" name="TextBox 27">
            <a:extLst>
              <a:ext uri="{FF2B5EF4-FFF2-40B4-BE49-F238E27FC236}">
                <a16:creationId xmlns:a16="http://schemas.microsoft.com/office/drawing/2014/main" id="{915A0070-C781-4D36-A584-4B3281BF79C5}"/>
              </a:ext>
            </a:extLst>
          </p:cNvPr>
          <p:cNvSpPr txBox="1"/>
          <p:nvPr/>
        </p:nvSpPr>
        <p:spPr>
          <a:xfrm>
            <a:off x="8750564" y="2687296"/>
            <a:ext cx="3122206" cy="1477328"/>
          </a:xfrm>
          <a:prstGeom prst="rect">
            <a:avLst/>
          </a:prstGeom>
          <a:noFill/>
        </p:spPr>
        <p:txBody>
          <a:bodyPr wrap="square">
            <a:spAutoFit/>
          </a:bodyPr>
          <a:lstStyle/>
          <a:p>
            <a:r>
              <a:rPr lang="en-US" b="1" i="0" u="none" strike="noStrike" dirty="0">
                <a:effectLst/>
                <a:latin typeface="Arial" panose="020B0604020202020204" pitchFamily="34" charset="0"/>
              </a:rPr>
              <a:t>The county built its </a:t>
            </a:r>
            <a:r>
              <a:rPr lang="en-US" b="1" i="0" u="sng" dirty="0">
                <a:effectLst/>
                <a:latin typeface="Arial" panose="020B0604020202020204" pitchFamily="34" charset="0"/>
                <a:hlinkClick r:id="rId8">
                  <a:extLst>
                    <a:ext uri="{A12FA001-AC4F-418D-AE19-62706E023703}">
                      <ahyp:hlinkClr xmlns:ahyp="http://schemas.microsoft.com/office/drawing/2018/hyperlinkcolor" val="tx"/>
                    </a:ext>
                  </a:extLst>
                </a:hlinkClick>
              </a:rPr>
              <a:t>first courthouse</a:t>
            </a:r>
            <a:r>
              <a:rPr lang="en-US" b="1" i="0" u="none" strike="noStrike" dirty="0">
                <a:effectLst/>
                <a:latin typeface="Arial" panose="020B0604020202020204" pitchFamily="34" charset="0"/>
              </a:rPr>
              <a:t> in Batesville in 1884, using mud from the Leona River to make bricks</a:t>
            </a:r>
            <a:endParaRPr lang="en-US" b="1" dirty="0"/>
          </a:p>
        </p:txBody>
      </p:sp>
      <p:sp>
        <p:nvSpPr>
          <p:cNvPr id="30" name="TextBox 29">
            <a:extLst>
              <a:ext uri="{FF2B5EF4-FFF2-40B4-BE49-F238E27FC236}">
                <a16:creationId xmlns:a16="http://schemas.microsoft.com/office/drawing/2014/main" id="{4D6800DE-5AE3-4B52-96AD-96CEC2BDD8D6}"/>
              </a:ext>
            </a:extLst>
          </p:cNvPr>
          <p:cNvSpPr txBox="1"/>
          <p:nvPr/>
        </p:nvSpPr>
        <p:spPr>
          <a:xfrm>
            <a:off x="-19800" y="1699609"/>
            <a:ext cx="3354876" cy="4524315"/>
          </a:xfrm>
          <a:prstGeom prst="rect">
            <a:avLst/>
          </a:prstGeom>
          <a:noFill/>
        </p:spPr>
        <p:txBody>
          <a:bodyPr wrap="square">
            <a:spAutoFit/>
          </a:bodyPr>
          <a:lstStyle/>
          <a:p>
            <a:pPr algn="ctr"/>
            <a:r>
              <a:rPr lang="en-US" b="1" i="0" u="none" strike="noStrike" dirty="0">
                <a:solidFill>
                  <a:srgbClr val="000000"/>
                </a:solidFill>
                <a:effectLst/>
                <a:latin typeface="&amp;quot"/>
              </a:rPr>
              <a:t>BATESVILLE, TEXAS</a:t>
            </a:r>
            <a:r>
              <a:rPr lang="en-US" b="0" i="0" u="none" strike="noStrike" dirty="0">
                <a:solidFill>
                  <a:srgbClr val="000000"/>
                </a:solidFill>
                <a:effectLst/>
                <a:latin typeface="crimson_textroman"/>
              </a:rPr>
              <a:t> (Zavala County). Batesville is on the Leona River at the intersection of U.S. Highway 57 and Farm Road 117, fifteen miles east of La Pryor in northeast Zavala County. The first settlers in the area were ranchers Mont Woodward in the mid-1860s and the Bates family around 1869. By 1870 the Bates brothers, Elijah, Felix, and </a:t>
            </a:r>
            <a:r>
              <a:rPr lang="en-US" b="0" i="0" u="none" strike="noStrike" dirty="0" err="1">
                <a:solidFill>
                  <a:srgbClr val="000000"/>
                </a:solidFill>
                <a:effectLst/>
                <a:latin typeface="crimson_textroman"/>
              </a:rPr>
              <a:t>Finis</a:t>
            </a:r>
            <a:r>
              <a:rPr lang="en-US" b="0" i="0" u="none" strike="noStrike" dirty="0">
                <a:solidFill>
                  <a:srgbClr val="000000"/>
                </a:solidFill>
                <a:effectLst/>
                <a:latin typeface="crimson_textroman"/>
              </a:rPr>
              <a:t>, had developed a large ranch in the area; it spawned the development of a small community known as Bates Ranch.</a:t>
            </a:r>
            <a:endParaRPr lang="en-US" dirty="0"/>
          </a:p>
        </p:txBody>
      </p:sp>
    </p:spTree>
    <p:extLst>
      <p:ext uri="{BB962C8B-B14F-4D97-AF65-F5344CB8AC3E}">
        <p14:creationId xmlns:p14="http://schemas.microsoft.com/office/powerpoint/2010/main" val="39710431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35FF5354-2C21-4C42-964D-C5A3BFB347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5" name="Straight Connector 54">
              <a:extLst>
                <a:ext uri="{FF2B5EF4-FFF2-40B4-BE49-F238E27FC236}">
                  <a16:creationId xmlns:a16="http://schemas.microsoft.com/office/drawing/2014/main" id="{46C38D4D-417B-4289-8748-EB3B8A6B27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B948EC66-FDA9-4F74-9761-4F87538F2F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57" name="Rectangle 23">
              <a:extLst>
                <a:ext uri="{FF2B5EF4-FFF2-40B4-BE49-F238E27FC236}">
                  <a16:creationId xmlns:a16="http://schemas.microsoft.com/office/drawing/2014/main" id="{D6647D0E-FFC9-49A5-8570-9A48A5FC1F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Rectangle 25">
              <a:extLst>
                <a:ext uri="{FF2B5EF4-FFF2-40B4-BE49-F238E27FC236}">
                  <a16:creationId xmlns:a16="http://schemas.microsoft.com/office/drawing/2014/main" id="{D9349D3D-AD9F-4DF7-BEAF-B8D305ADEC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Isosceles Triangle 58">
              <a:extLst>
                <a:ext uri="{FF2B5EF4-FFF2-40B4-BE49-F238E27FC236}">
                  <a16:creationId xmlns:a16="http://schemas.microsoft.com/office/drawing/2014/main" id="{38877D2F-B440-4031-959F-4E87505201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27">
              <a:extLst>
                <a:ext uri="{FF2B5EF4-FFF2-40B4-BE49-F238E27FC236}">
                  <a16:creationId xmlns:a16="http://schemas.microsoft.com/office/drawing/2014/main" id="{869BE8DA-4049-4B08-ABD6-16F8C0262E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28">
              <a:extLst>
                <a:ext uri="{FF2B5EF4-FFF2-40B4-BE49-F238E27FC236}">
                  <a16:creationId xmlns:a16="http://schemas.microsoft.com/office/drawing/2014/main" id="{4B4446B5-237B-4328-A1D2-C2525EA3ED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Rectangle 29">
              <a:extLst>
                <a:ext uri="{FF2B5EF4-FFF2-40B4-BE49-F238E27FC236}">
                  <a16:creationId xmlns:a16="http://schemas.microsoft.com/office/drawing/2014/main" id="{DE559DAC-EDB8-425E-A5FD-40E307035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Isosceles Triangle 62">
              <a:extLst>
                <a:ext uri="{FF2B5EF4-FFF2-40B4-BE49-F238E27FC236}">
                  <a16:creationId xmlns:a16="http://schemas.microsoft.com/office/drawing/2014/main" id="{68DEB9B7-ED80-41EB-9218-3B47B5259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64" name="Isosceles Triangle 63">
              <a:extLst>
                <a:ext uri="{FF2B5EF4-FFF2-40B4-BE49-F238E27FC236}">
                  <a16:creationId xmlns:a16="http://schemas.microsoft.com/office/drawing/2014/main" id="{9CBBD20C-6115-44EF-8CD6-A3F66D20D7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3DC6CC32-12E2-40AB-91E7-E065E3B54AA8}"/>
              </a:ext>
            </a:extLst>
          </p:cNvPr>
          <p:cNvSpPr>
            <a:spLocks noGrp="1"/>
          </p:cNvSpPr>
          <p:nvPr>
            <p:ph type="title"/>
          </p:nvPr>
        </p:nvSpPr>
        <p:spPr>
          <a:xfrm>
            <a:off x="2449863" y="-28970"/>
            <a:ext cx="6140800" cy="1120761"/>
          </a:xfrm>
        </p:spPr>
        <p:txBody>
          <a:bodyPr vert="horz" lIns="91440" tIns="45720" rIns="91440" bIns="45720" rtlCol="0" anchor="t">
            <a:normAutofit/>
          </a:bodyPr>
          <a:lstStyle/>
          <a:p>
            <a:pPr algn="ctr"/>
            <a:r>
              <a:rPr lang="en-US" dirty="0">
                <a:solidFill>
                  <a:schemeClr val="accent2"/>
                </a:solidFill>
              </a:rPr>
              <a:t>Zavala County</a:t>
            </a:r>
            <a:br>
              <a:rPr lang="en-US" dirty="0">
                <a:solidFill>
                  <a:schemeClr val="accent2"/>
                </a:solidFill>
              </a:rPr>
            </a:br>
            <a:r>
              <a:rPr lang="en-US" sz="2000" dirty="0">
                <a:solidFill>
                  <a:schemeClr val="accent2"/>
                </a:solidFill>
              </a:rPr>
              <a:t>La Pryor, Batesville, Crystal City</a:t>
            </a:r>
          </a:p>
        </p:txBody>
      </p:sp>
      <p:pic>
        <p:nvPicPr>
          <p:cNvPr id="5" name="Content Placeholder 4" descr="A picture containing text, map&#10;&#10;Description automatically generated">
            <a:extLst>
              <a:ext uri="{FF2B5EF4-FFF2-40B4-BE49-F238E27FC236}">
                <a16:creationId xmlns:a16="http://schemas.microsoft.com/office/drawing/2014/main" id="{089EE564-1E15-4A93-9BD4-6F2F3EA3244A}"/>
              </a:ext>
            </a:extLst>
          </p:cNvPr>
          <p:cNvPicPr>
            <a:picLocks noGrp="1" noChangeAspect="1"/>
          </p:cNvPicPr>
          <p:nvPr>
            <p:ph sz="half" idx="1"/>
          </p:nvPr>
        </p:nvPicPr>
        <p:blipFill>
          <a:blip r:embed="rId3"/>
          <a:stretch>
            <a:fillRect/>
          </a:stretch>
        </p:blipFill>
        <p:spPr>
          <a:xfrm>
            <a:off x="141796" y="96386"/>
            <a:ext cx="1657115" cy="1581299"/>
          </a:xfrm>
        </p:spPr>
      </p:pic>
      <p:sp>
        <p:nvSpPr>
          <p:cNvPr id="9" name="Slide Number Placeholder 8">
            <a:extLst>
              <a:ext uri="{FF2B5EF4-FFF2-40B4-BE49-F238E27FC236}">
                <a16:creationId xmlns:a16="http://schemas.microsoft.com/office/drawing/2014/main" id="{6468A8EB-D811-4893-84F0-8DC998D69080}"/>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defTabSz="914400">
              <a:spcAft>
                <a:spcPts val="600"/>
              </a:spcAft>
            </a:pPr>
            <a:fld id="{3A98EE3D-8CD1-4C3F-BD1C-C98C9596463C}" type="slidenum">
              <a:rPr lang="en-US" smtClean="0"/>
              <a:pPr defTabSz="914400">
                <a:spcAft>
                  <a:spcPts val="600"/>
                </a:spcAft>
              </a:pPr>
              <a:t>28</a:t>
            </a:fld>
            <a:endParaRPr lang="en-US"/>
          </a:p>
        </p:txBody>
      </p:sp>
      <p:pic>
        <p:nvPicPr>
          <p:cNvPr id="7" name="Picture 6" descr="A close up of a map&#10;&#10;Description automatically generated">
            <a:extLst>
              <a:ext uri="{FF2B5EF4-FFF2-40B4-BE49-F238E27FC236}">
                <a16:creationId xmlns:a16="http://schemas.microsoft.com/office/drawing/2014/main" id="{07152E61-6B02-4E92-B6BE-BEA4652F20DA}"/>
              </a:ext>
            </a:extLst>
          </p:cNvPr>
          <p:cNvPicPr>
            <a:picLocks noChangeAspect="1"/>
          </p:cNvPicPr>
          <p:nvPr/>
        </p:nvPicPr>
        <p:blipFill>
          <a:blip r:embed="rId4"/>
          <a:stretch>
            <a:fillRect/>
          </a:stretch>
        </p:blipFill>
        <p:spPr>
          <a:xfrm>
            <a:off x="9512829" y="53906"/>
            <a:ext cx="2522659" cy="1937861"/>
          </a:xfrm>
          <a:prstGeom prst="rect">
            <a:avLst/>
          </a:prstGeom>
        </p:spPr>
      </p:pic>
      <p:sp>
        <p:nvSpPr>
          <p:cNvPr id="22" name="TextBox 21">
            <a:extLst>
              <a:ext uri="{FF2B5EF4-FFF2-40B4-BE49-F238E27FC236}">
                <a16:creationId xmlns:a16="http://schemas.microsoft.com/office/drawing/2014/main" id="{D51F8E77-1E98-468B-B78A-25E29D182801}"/>
              </a:ext>
            </a:extLst>
          </p:cNvPr>
          <p:cNvSpPr txBox="1"/>
          <p:nvPr/>
        </p:nvSpPr>
        <p:spPr>
          <a:xfrm>
            <a:off x="3801329" y="1690326"/>
            <a:ext cx="7949571" cy="3416320"/>
          </a:xfrm>
          <a:prstGeom prst="rect">
            <a:avLst/>
          </a:prstGeom>
          <a:noFill/>
        </p:spPr>
        <p:txBody>
          <a:bodyPr wrap="square">
            <a:spAutoFit/>
          </a:bodyPr>
          <a:lstStyle/>
          <a:p>
            <a:pPr algn="ctr"/>
            <a:r>
              <a:rPr lang="en-US" b="1" i="0" u="none" strike="noStrike" dirty="0">
                <a:solidFill>
                  <a:srgbClr val="333333"/>
                </a:solidFill>
                <a:effectLst/>
                <a:latin typeface="tahoma" panose="020B0604030504040204" pitchFamily="34" charset="0"/>
              </a:rPr>
              <a:t>Crystal City, the county seat of Zavala County, is at the intersection of U.S. Highway 83, Farm roads 393, 16, 1433, 65, and 582, and the Missouri Pacific Railroad, one mile north of the Dimmit county line in south central Zavala County. Two land developers, Carl F. </a:t>
            </a:r>
            <a:r>
              <a:rPr lang="en-US" b="1" i="0" u="none" strike="noStrike" dirty="0" err="1">
                <a:solidFill>
                  <a:srgbClr val="333333"/>
                </a:solidFill>
                <a:effectLst/>
                <a:latin typeface="tahoma" panose="020B0604030504040204" pitchFamily="34" charset="0"/>
              </a:rPr>
              <a:t>Groos</a:t>
            </a:r>
            <a:r>
              <a:rPr lang="en-US" b="1" i="0" u="none" strike="noStrike" dirty="0">
                <a:solidFill>
                  <a:srgbClr val="333333"/>
                </a:solidFill>
                <a:effectLst/>
                <a:latin typeface="tahoma" panose="020B0604030504040204" pitchFamily="34" charset="0"/>
              </a:rPr>
              <a:t> and E. J. Buckingham, developed the town in the early 1900s. In 1905 they purchased the 10,000-acre Cross S Ranch, sold off most of the land as farms, and platted the townsite of Crystal City, named for the clear artesian water of the area. The town received a post office in 1908, the same year the Crystal City and Uvalde Railway provided the first rail service to the community and the first school building was erected. Crystal City was incorporated in 1910</a:t>
            </a:r>
            <a:endParaRPr lang="en-US" b="1" dirty="0"/>
          </a:p>
        </p:txBody>
      </p:sp>
      <p:pic>
        <p:nvPicPr>
          <p:cNvPr id="25" name="Content Placeholder 32" descr="See the source image">
            <a:extLst>
              <a:ext uri="{FF2B5EF4-FFF2-40B4-BE49-F238E27FC236}">
                <a16:creationId xmlns:a16="http://schemas.microsoft.com/office/drawing/2014/main" id="{70BB31EE-4C4E-41B0-B8F1-BA6E17A91D84}"/>
              </a:ext>
            </a:extLst>
          </p:cNvPr>
          <p:cNvPicPr>
            <a:picLocks/>
          </p:cNvPicPr>
          <p:nvPr/>
        </p:nvPicPr>
        <p:blipFill>
          <a:blip r:embed="rId5">
            <a:extLst>
              <a:ext uri="{28A0092B-C50C-407E-A947-70E740481C1C}">
                <a14:useLocalDpi xmlns:a14="http://schemas.microsoft.com/office/drawing/2010/main" val="0"/>
              </a:ext>
            </a:extLst>
          </a:blip>
          <a:stretch>
            <a:fillRect/>
          </a:stretch>
        </p:blipFill>
        <p:spPr bwMode="auto">
          <a:xfrm>
            <a:off x="96084" y="1732039"/>
            <a:ext cx="3705245" cy="4309323"/>
          </a:xfrm>
          <a:prstGeom prst="rect">
            <a:avLst/>
          </a:prstGeom>
          <a:noFill/>
        </p:spPr>
      </p:pic>
    </p:spTree>
    <p:extLst>
      <p:ext uri="{BB962C8B-B14F-4D97-AF65-F5344CB8AC3E}">
        <p14:creationId xmlns:p14="http://schemas.microsoft.com/office/powerpoint/2010/main" val="25703479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6CC32-12E2-40AB-91E7-E065E3B54AA8}"/>
              </a:ext>
            </a:extLst>
          </p:cNvPr>
          <p:cNvSpPr>
            <a:spLocks noGrp="1"/>
          </p:cNvSpPr>
          <p:nvPr>
            <p:ph type="ctrTitle"/>
          </p:nvPr>
        </p:nvSpPr>
        <p:spPr>
          <a:xfrm>
            <a:off x="1701621" y="20963"/>
            <a:ext cx="7766936" cy="1646302"/>
          </a:xfrm>
        </p:spPr>
        <p:txBody>
          <a:bodyPr vert="horz" lIns="91440" tIns="45720" rIns="91440" bIns="45720" rtlCol="0" anchor="t">
            <a:normAutofit/>
          </a:bodyPr>
          <a:lstStyle/>
          <a:p>
            <a:pPr algn="ctr"/>
            <a:r>
              <a:rPr lang="en-US" dirty="0">
                <a:solidFill>
                  <a:schemeClr val="accent2"/>
                </a:solidFill>
              </a:rPr>
              <a:t>Zavala County</a:t>
            </a:r>
            <a:br>
              <a:rPr lang="en-US" dirty="0">
                <a:solidFill>
                  <a:schemeClr val="accent2"/>
                </a:solidFill>
              </a:rPr>
            </a:br>
            <a:r>
              <a:rPr lang="en-US" sz="2000" dirty="0">
                <a:solidFill>
                  <a:schemeClr val="accent2"/>
                </a:solidFill>
              </a:rPr>
              <a:t>La Pryor, Batesville, Crystal City</a:t>
            </a:r>
          </a:p>
        </p:txBody>
      </p:sp>
      <p:sp>
        <p:nvSpPr>
          <p:cNvPr id="9" name="Slide Number Placeholder 8">
            <a:extLst>
              <a:ext uri="{FF2B5EF4-FFF2-40B4-BE49-F238E27FC236}">
                <a16:creationId xmlns:a16="http://schemas.microsoft.com/office/drawing/2014/main" id="{6468A8EB-D811-4893-84F0-8DC998D69080}"/>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3A98EE3D-8CD1-4C3F-BD1C-C98C9596463C}" type="slidenum">
              <a:rPr lang="en-US" smtClean="0"/>
              <a:pPr defTabSz="914400">
                <a:spcAft>
                  <a:spcPts val="600"/>
                </a:spcAft>
              </a:pPr>
              <a:t>29</a:t>
            </a:fld>
            <a:endParaRPr lang="en-US"/>
          </a:p>
        </p:txBody>
      </p:sp>
      <p:pic>
        <p:nvPicPr>
          <p:cNvPr id="5" name="Content Placeholder 4" descr="A picture containing text, map&#10;&#10;Description automatically generated">
            <a:extLst>
              <a:ext uri="{FF2B5EF4-FFF2-40B4-BE49-F238E27FC236}">
                <a16:creationId xmlns:a16="http://schemas.microsoft.com/office/drawing/2014/main" id="{089EE564-1E15-4A93-9BD4-6F2F3EA3244A}"/>
              </a:ext>
            </a:extLst>
          </p:cNvPr>
          <p:cNvPicPr>
            <a:picLocks noGrp="1" noChangeAspect="1"/>
          </p:cNvPicPr>
          <p:nvPr>
            <p:ph sz="half" idx="4294967295"/>
          </p:nvPr>
        </p:nvPicPr>
        <p:blipFill>
          <a:blip r:embed="rId3"/>
          <a:stretch>
            <a:fillRect/>
          </a:stretch>
        </p:blipFill>
        <p:spPr>
          <a:xfrm>
            <a:off x="0" y="96838"/>
            <a:ext cx="1657350" cy="1581150"/>
          </a:xfrm>
        </p:spPr>
      </p:pic>
      <p:pic>
        <p:nvPicPr>
          <p:cNvPr id="7" name="Picture 6" descr="A close up of a map&#10;&#10;Description automatically generated">
            <a:extLst>
              <a:ext uri="{FF2B5EF4-FFF2-40B4-BE49-F238E27FC236}">
                <a16:creationId xmlns:a16="http://schemas.microsoft.com/office/drawing/2014/main" id="{07152E61-6B02-4E92-B6BE-BEA4652F20DA}"/>
              </a:ext>
            </a:extLst>
          </p:cNvPr>
          <p:cNvPicPr>
            <a:picLocks noChangeAspect="1"/>
          </p:cNvPicPr>
          <p:nvPr/>
        </p:nvPicPr>
        <p:blipFill>
          <a:blip r:embed="rId4"/>
          <a:stretch>
            <a:fillRect/>
          </a:stretch>
        </p:blipFill>
        <p:spPr>
          <a:xfrm>
            <a:off x="9512829" y="53906"/>
            <a:ext cx="2522659" cy="1937861"/>
          </a:xfrm>
          <a:prstGeom prst="rect">
            <a:avLst/>
          </a:prstGeom>
        </p:spPr>
      </p:pic>
      <p:sp>
        <p:nvSpPr>
          <p:cNvPr id="11" name="TextBox 10">
            <a:extLst>
              <a:ext uri="{FF2B5EF4-FFF2-40B4-BE49-F238E27FC236}">
                <a16:creationId xmlns:a16="http://schemas.microsoft.com/office/drawing/2014/main" id="{8BC397DC-2AF0-42BB-B074-5A7103BF9E93}"/>
              </a:ext>
            </a:extLst>
          </p:cNvPr>
          <p:cNvSpPr txBox="1"/>
          <p:nvPr/>
        </p:nvSpPr>
        <p:spPr>
          <a:xfrm>
            <a:off x="1147356" y="1362104"/>
            <a:ext cx="8775821" cy="2862322"/>
          </a:xfrm>
          <a:prstGeom prst="rect">
            <a:avLst/>
          </a:prstGeom>
          <a:noFill/>
        </p:spPr>
        <p:txBody>
          <a:bodyPr wrap="square">
            <a:spAutoFit/>
          </a:bodyPr>
          <a:lstStyle/>
          <a:p>
            <a:pPr algn="ctr"/>
            <a:r>
              <a:rPr lang="en-US" b="1" u="none" strike="noStrike" dirty="0">
                <a:solidFill>
                  <a:srgbClr val="4D3D2C"/>
                </a:solidFill>
                <a:effectLst/>
                <a:latin typeface="inherit"/>
              </a:rPr>
              <a:t>Crystal City Texas, Interment Camp</a:t>
            </a:r>
          </a:p>
          <a:p>
            <a:pPr algn="ctr"/>
            <a:r>
              <a:rPr lang="en-US" b="1" u="none" strike="noStrike" dirty="0">
                <a:solidFill>
                  <a:srgbClr val="4D3D2C"/>
                </a:solidFill>
                <a:effectLst/>
                <a:latin typeface="inherit"/>
              </a:rPr>
              <a:t>Housing all three Axis nationalities, Crystal City (Family) Internment Camp was intended to be populated by people of Japanese ancestry and their immediate families. However, on December 12, 1942, the camp’s first internees to arrive were a mix of German Americans and German Enemy Aliens. On February 12, 1943, the first group of Latin Americans arrived––also Germans––deported from Costa Rica. On March 17, 1943, the first group of Japanese American internees arrived. The Immigration and Naturalization (INS) planned to transfer all German internees to another camp, but the German spokesman asked camp officials if they could remain because their living conditions here were far better than at previous confinement sites they were held at.</a:t>
            </a:r>
            <a:endParaRPr lang="en-US" b="1" dirty="0"/>
          </a:p>
        </p:txBody>
      </p:sp>
      <p:pic>
        <p:nvPicPr>
          <p:cNvPr id="12" name="Picture 11" descr="A close up of a brick building&#10;&#10;Description automatically generated">
            <a:extLst>
              <a:ext uri="{FF2B5EF4-FFF2-40B4-BE49-F238E27FC236}">
                <a16:creationId xmlns:a16="http://schemas.microsoft.com/office/drawing/2014/main" id="{4768C5FC-89E0-4DAD-B665-B761BACA2A94}"/>
              </a:ext>
            </a:extLst>
          </p:cNvPr>
          <p:cNvPicPr>
            <a:picLocks noChangeAspect="1"/>
          </p:cNvPicPr>
          <p:nvPr/>
        </p:nvPicPr>
        <p:blipFill>
          <a:blip r:embed="rId5"/>
          <a:stretch>
            <a:fillRect/>
          </a:stretch>
        </p:blipFill>
        <p:spPr>
          <a:xfrm>
            <a:off x="1319134" y="4243766"/>
            <a:ext cx="8604043" cy="2517396"/>
          </a:xfrm>
          <a:prstGeom prst="rect">
            <a:avLst/>
          </a:prstGeom>
        </p:spPr>
      </p:pic>
    </p:spTree>
    <p:extLst>
      <p:ext uri="{BB962C8B-B14F-4D97-AF65-F5344CB8AC3E}">
        <p14:creationId xmlns:p14="http://schemas.microsoft.com/office/powerpoint/2010/main" val="36878607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35FF5354-2C21-4C42-964D-C5A3BFB347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3" name="Straight Connector 42">
              <a:extLst>
                <a:ext uri="{FF2B5EF4-FFF2-40B4-BE49-F238E27FC236}">
                  <a16:creationId xmlns:a16="http://schemas.microsoft.com/office/drawing/2014/main" id="{46C38D4D-417B-4289-8748-EB3B8A6B27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B948EC66-FDA9-4F74-9761-4F87538F2F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45" name="Rectangle 23">
              <a:extLst>
                <a:ext uri="{FF2B5EF4-FFF2-40B4-BE49-F238E27FC236}">
                  <a16:creationId xmlns:a16="http://schemas.microsoft.com/office/drawing/2014/main" id="{D6647D0E-FFC9-49A5-8570-9A48A5FC1F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5">
              <a:extLst>
                <a:ext uri="{FF2B5EF4-FFF2-40B4-BE49-F238E27FC236}">
                  <a16:creationId xmlns:a16="http://schemas.microsoft.com/office/drawing/2014/main" id="{D9349D3D-AD9F-4DF7-BEAF-B8D305ADEC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Isosceles Triangle 46">
              <a:extLst>
                <a:ext uri="{FF2B5EF4-FFF2-40B4-BE49-F238E27FC236}">
                  <a16:creationId xmlns:a16="http://schemas.microsoft.com/office/drawing/2014/main" id="{38877D2F-B440-4031-959F-4E87505201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7">
              <a:extLst>
                <a:ext uri="{FF2B5EF4-FFF2-40B4-BE49-F238E27FC236}">
                  <a16:creationId xmlns:a16="http://schemas.microsoft.com/office/drawing/2014/main" id="{869BE8DA-4049-4B08-ABD6-16F8C0262E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8">
              <a:extLst>
                <a:ext uri="{FF2B5EF4-FFF2-40B4-BE49-F238E27FC236}">
                  <a16:creationId xmlns:a16="http://schemas.microsoft.com/office/drawing/2014/main" id="{4B4446B5-237B-4328-A1D2-C2525EA3ED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9">
              <a:extLst>
                <a:ext uri="{FF2B5EF4-FFF2-40B4-BE49-F238E27FC236}">
                  <a16:creationId xmlns:a16="http://schemas.microsoft.com/office/drawing/2014/main" id="{DE559DAC-EDB8-425E-A5FD-40E307035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Isosceles Triangle 50">
              <a:extLst>
                <a:ext uri="{FF2B5EF4-FFF2-40B4-BE49-F238E27FC236}">
                  <a16:creationId xmlns:a16="http://schemas.microsoft.com/office/drawing/2014/main" id="{68DEB9B7-ED80-41EB-9218-3B47B5259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Isosceles Triangle 51">
              <a:extLst>
                <a:ext uri="{FF2B5EF4-FFF2-40B4-BE49-F238E27FC236}">
                  <a16:creationId xmlns:a16="http://schemas.microsoft.com/office/drawing/2014/main" id="{9CBBD20C-6115-44EF-8CD6-A3F66D20D7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14">
            <a:extLst>
              <a:ext uri="{FF2B5EF4-FFF2-40B4-BE49-F238E27FC236}">
                <a16:creationId xmlns:a16="http://schemas.microsoft.com/office/drawing/2014/main" id="{66F458A5-2AF5-4290-8A07-8B68C223F81D}"/>
              </a:ext>
            </a:extLst>
          </p:cNvPr>
          <p:cNvSpPr>
            <a:spLocks noGrp="1"/>
          </p:cNvSpPr>
          <p:nvPr>
            <p:ph type="title"/>
          </p:nvPr>
        </p:nvSpPr>
        <p:spPr>
          <a:xfrm>
            <a:off x="2944164" y="156238"/>
            <a:ext cx="5292747" cy="877432"/>
          </a:xfrm>
        </p:spPr>
        <p:txBody>
          <a:bodyPr vert="horz" lIns="91440" tIns="45720" rIns="91440" bIns="45720" rtlCol="0" anchor="t">
            <a:normAutofit/>
          </a:bodyPr>
          <a:lstStyle/>
          <a:p>
            <a:pPr algn="ctr"/>
            <a:r>
              <a:rPr lang="en-US" dirty="0">
                <a:highlight>
                  <a:srgbClr val="0000FF"/>
                </a:highlight>
              </a:rPr>
              <a:t> Dimmit County Texas </a:t>
            </a:r>
          </a:p>
        </p:txBody>
      </p:sp>
      <p:pic>
        <p:nvPicPr>
          <p:cNvPr id="5" name="Picture 4" descr="A picture containing text, map&#10;&#10;Description automatically generated">
            <a:extLst>
              <a:ext uri="{FF2B5EF4-FFF2-40B4-BE49-F238E27FC236}">
                <a16:creationId xmlns:a16="http://schemas.microsoft.com/office/drawing/2014/main" id="{0DA6F3E6-F936-4690-8134-C6E3642D64ED}"/>
              </a:ext>
            </a:extLst>
          </p:cNvPr>
          <p:cNvPicPr>
            <a:picLocks noChangeAspect="1"/>
          </p:cNvPicPr>
          <p:nvPr/>
        </p:nvPicPr>
        <p:blipFill>
          <a:blip r:embed="rId3"/>
          <a:stretch>
            <a:fillRect/>
          </a:stretch>
        </p:blipFill>
        <p:spPr>
          <a:xfrm>
            <a:off x="9178302" y="296395"/>
            <a:ext cx="2596281" cy="1947210"/>
          </a:xfrm>
          <a:prstGeom prst="rect">
            <a:avLst/>
          </a:prstGeom>
        </p:spPr>
      </p:pic>
      <p:pic>
        <p:nvPicPr>
          <p:cNvPr id="4" name="Picture 3" descr="A close up of a map&#10;&#10;Description automatically generated">
            <a:extLst>
              <a:ext uri="{FF2B5EF4-FFF2-40B4-BE49-F238E27FC236}">
                <a16:creationId xmlns:a16="http://schemas.microsoft.com/office/drawing/2014/main" id="{0570C694-0618-449E-AD71-FCB05CFB9817}"/>
              </a:ext>
            </a:extLst>
          </p:cNvPr>
          <p:cNvPicPr>
            <a:picLocks noChangeAspect="1"/>
          </p:cNvPicPr>
          <p:nvPr/>
        </p:nvPicPr>
        <p:blipFill rotWithShape="1">
          <a:blip r:embed="rId4"/>
          <a:srcRect l="10290" r="8207" b="3"/>
          <a:stretch/>
        </p:blipFill>
        <p:spPr>
          <a:xfrm>
            <a:off x="417417" y="232500"/>
            <a:ext cx="1780250" cy="2074999"/>
          </a:xfrm>
          <a:prstGeom prst="rect">
            <a:avLst/>
          </a:prstGeom>
        </p:spPr>
      </p:pic>
      <p:sp>
        <p:nvSpPr>
          <p:cNvPr id="37" name="Content Placeholder 36">
            <a:extLst>
              <a:ext uri="{FF2B5EF4-FFF2-40B4-BE49-F238E27FC236}">
                <a16:creationId xmlns:a16="http://schemas.microsoft.com/office/drawing/2014/main" id="{BE1DF3C6-9609-469A-A2BC-E69D6747EE4E}"/>
              </a:ext>
            </a:extLst>
          </p:cNvPr>
          <p:cNvSpPr>
            <a:spLocks noGrp="1"/>
          </p:cNvSpPr>
          <p:nvPr>
            <p:ph sz="half" idx="4294967295"/>
          </p:nvPr>
        </p:nvSpPr>
        <p:spPr>
          <a:xfrm>
            <a:off x="3604591" y="821764"/>
            <a:ext cx="4227443" cy="1852611"/>
          </a:xfrm>
        </p:spPr>
        <p:txBody>
          <a:bodyPr vert="horz" lIns="91440" tIns="45720" rIns="91440" bIns="45720" numCol="2" rtlCol="0">
            <a:normAutofit/>
          </a:bodyPr>
          <a:lstStyle/>
          <a:p>
            <a:pPr marL="0" marR="0" lvl="0" indent="0" fontAlgn="base">
              <a:tabLst/>
            </a:pPr>
            <a:r>
              <a:rPr kumimoji="0" lang="en-US" altLang="en-US" b="0" i="0" u="none" strike="noStrike" cap="none" normalizeH="0" baseline="0" dirty="0" err="1">
                <a:ln>
                  <a:noFill/>
                </a:ln>
                <a:effectLst/>
                <a:hlinkClick r:id="rId5">
                  <a:extLst>
                    <a:ext uri="{A12FA001-AC4F-418D-AE19-62706E023703}">
                      <ahyp:hlinkClr xmlns:ahyp="http://schemas.microsoft.com/office/drawing/2018/hyperlinkcolor" val="tx"/>
                    </a:ext>
                  </a:extLst>
                </a:hlinkClick>
              </a:rPr>
              <a:t>Asherton</a:t>
            </a:r>
            <a:endParaRPr lang="en-US" altLang="en-US" dirty="0"/>
          </a:p>
          <a:p>
            <a:pPr marL="0" marR="0" lvl="0" indent="0" fontAlgn="base">
              <a:tabLst/>
            </a:pPr>
            <a:r>
              <a:rPr kumimoji="0" lang="en-US" altLang="en-US" b="0" i="0" u="none" strike="noStrike" cap="none" normalizeH="0" baseline="0" dirty="0">
                <a:ln>
                  <a:noFill/>
                </a:ln>
                <a:effectLst/>
                <a:hlinkClick r:id="rId6">
                  <a:extLst>
                    <a:ext uri="{A12FA001-AC4F-418D-AE19-62706E023703}">
                      <ahyp:hlinkClr xmlns:ahyp="http://schemas.microsoft.com/office/drawing/2018/hyperlinkcolor" val="tx"/>
                    </a:ext>
                  </a:extLst>
                </a:hlinkClick>
              </a:rPr>
              <a:t>Big Wells</a:t>
            </a:r>
            <a:r>
              <a:rPr kumimoji="0" lang="en-US" altLang="en-US" b="0" i="0" u="none" strike="noStrike" cap="none" normalizeH="0" baseline="0" dirty="0">
                <a:ln>
                  <a:noFill/>
                </a:ln>
                <a:effectLst/>
              </a:rPr>
              <a:t> </a:t>
            </a:r>
          </a:p>
          <a:p>
            <a:pPr marL="0" marR="0" lvl="0" indent="0" fontAlgn="base">
              <a:tabLst/>
            </a:pPr>
            <a:r>
              <a:rPr kumimoji="0" lang="en-US" altLang="en-US" b="0" i="0" u="none" strike="noStrike" cap="none" normalizeH="0" baseline="0" dirty="0">
                <a:ln>
                  <a:noFill/>
                </a:ln>
                <a:effectLst/>
                <a:hlinkClick r:id="rId7">
                  <a:extLst>
                    <a:ext uri="{A12FA001-AC4F-418D-AE19-62706E023703}">
                      <ahyp:hlinkClr xmlns:ahyp="http://schemas.microsoft.com/office/drawing/2018/hyperlinkcolor" val="tx"/>
                    </a:ext>
                  </a:extLst>
                </a:hlinkClick>
              </a:rPr>
              <a:t>Brundage</a:t>
            </a:r>
            <a:r>
              <a:rPr kumimoji="0" lang="en-US" altLang="en-US" b="0" i="0" u="none" strike="noStrike" cap="none" normalizeH="0" baseline="0" dirty="0">
                <a:ln>
                  <a:noFill/>
                </a:ln>
                <a:effectLst/>
              </a:rPr>
              <a:t>	 </a:t>
            </a:r>
          </a:p>
          <a:p>
            <a:pPr marL="0" marR="0" lvl="0" indent="0" fontAlgn="base">
              <a:tabLst/>
            </a:pPr>
            <a:r>
              <a:rPr kumimoji="0" lang="en-US" altLang="en-US" i="0" u="sng" strike="noStrike" cap="none" normalizeH="0" baseline="0" dirty="0">
                <a:ln>
                  <a:noFill/>
                </a:ln>
                <a:solidFill>
                  <a:schemeClr val="tx1"/>
                </a:solidFill>
                <a:effectLst/>
              </a:rPr>
              <a:t>Carrizo Springs</a:t>
            </a:r>
            <a:r>
              <a:rPr kumimoji="0" lang="en-US" altLang="en-US" b="1" i="0" u="none" strike="noStrike" cap="none" normalizeH="0" baseline="0" dirty="0">
                <a:ln>
                  <a:noFill/>
                </a:ln>
                <a:effectLst/>
              </a:rPr>
              <a:t>					</a:t>
            </a:r>
            <a:endParaRPr kumimoji="0" lang="en-US" altLang="en-US" b="0" i="0" u="none" strike="noStrike" cap="none" normalizeH="0" baseline="0" dirty="0">
              <a:ln>
                <a:noFill/>
              </a:ln>
              <a:effectLst/>
            </a:endParaRPr>
          </a:p>
          <a:p>
            <a:pPr marL="0" marR="0" lvl="0" indent="0" fontAlgn="base">
              <a:tabLst/>
            </a:pPr>
            <a:r>
              <a:rPr kumimoji="0" lang="en-US" altLang="en-US" b="0" i="0" u="none" strike="noStrike" cap="none" normalizeH="0" baseline="0" dirty="0">
                <a:ln>
                  <a:noFill/>
                </a:ln>
                <a:effectLst/>
                <a:hlinkClick r:id="rId8">
                  <a:extLst>
                    <a:ext uri="{A12FA001-AC4F-418D-AE19-62706E023703}">
                      <ahyp:hlinkClr xmlns:ahyp="http://schemas.microsoft.com/office/drawing/2018/hyperlinkcolor" val="tx"/>
                    </a:ext>
                  </a:extLst>
                </a:hlinkClick>
              </a:rPr>
              <a:t>Catarina</a:t>
            </a:r>
            <a:r>
              <a:rPr kumimoji="0" lang="en-US" altLang="en-US" b="0" i="0" u="none" strike="noStrike" cap="none" normalizeH="0" baseline="0" dirty="0">
                <a:ln>
                  <a:noFill/>
                </a:ln>
                <a:effectLst/>
              </a:rPr>
              <a:t> </a:t>
            </a:r>
          </a:p>
          <a:p>
            <a:pPr marL="0" marR="0" lvl="0" indent="0" fontAlgn="base">
              <a:tabLst/>
            </a:pPr>
            <a:r>
              <a:rPr kumimoji="0" lang="en-US" altLang="en-US" b="0" i="0" u="none" strike="noStrike" cap="none" normalizeH="0" baseline="0" dirty="0">
                <a:ln>
                  <a:noFill/>
                </a:ln>
                <a:effectLst/>
                <a:hlinkClick r:id="rId9">
                  <a:extLst>
                    <a:ext uri="{A12FA001-AC4F-418D-AE19-62706E023703}">
                      <ahyp:hlinkClr xmlns:ahyp="http://schemas.microsoft.com/office/drawing/2018/hyperlinkcolor" val="tx"/>
                    </a:ext>
                  </a:extLst>
                </a:hlinkClick>
              </a:rPr>
              <a:t>Union Valley</a:t>
            </a:r>
            <a:r>
              <a:rPr kumimoji="0" lang="en-US" altLang="en-US" b="0" i="0" u="none" strike="noStrike" cap="none" normalizeH="0" baseline="0" dirty="0">
                <a:ln>
                  <a:noFill/>
                </a:ln>
                <a:effectLst/>
              </a:rPr>
              <a:t> </a:t>
            </a:r>
          </a:p>
          <a:p>
            <a:pPr marL="0" marR="0" lvl="0" indent="0" fontAlgn="base">
              <a:tabLst/>
            </a:pPr>
            <a:r>
              <a:rPr kumimoji="0" lang="en-US" altLang="en-US" b="0" i="0" u="none" strike="noStrike" cap="none" normalizeH="0" baseline="0" dirty="0">
                <a:ln>
                  <a:noFill/>
                </a:ln>
                <a:effectLst/>
                <a:hlinkClick r:id="rId10">
                  <a:extLst>
                    <a:ext uri="{A12FA001-AC4F-418D-AE19-62706E023703}">
                      <ahyp:hlinkClr xmlns:ahyp="http://schemas.microsoft.com/office/drawing/2018/hyperlinkcolor" val="tx"/>
                    </a:ext>
                  </a:extLst>
                </a:hlinkClick>
              </a:rPr>
              <a:t>Valley Wells</a:t>
            </a:r>
            <a:r>
              <a:rPr kumimoji="0" lang="en-US" altLang="en-US" b="0" i="0" u="none" strike="noStrike" cap="none" normalizeH="0" baseline="0" dirty="0">
                <a:ln>
                  <a:noFill/>
                </a:ln>
                <a:effectLst/>
              </a:rPr>
              <a:t> </a:t>
            </a:r>
          </a:p>
          <a:p>
            <a:pPr marL="0" marR="0" lvl="0" indent="0" fontAlgn="base">
              <a:tabLst/>
            </a:pPr>
            <a:r>
              <a:rPr kumimoji="0" lang="en-US" altLang="en-US" b="0" i="0" u="none" strike="noStrike" cap="none" normalizeH="0" baseline="0" dirty="0">
                <a:ln>
                  <a:noFill/>
                </a:ln>
                <a:effectLst/>
                <a:hlinkClick r:id="rId11">
                  <a:extLst>
                    <a:ext uri="{A12FA001-AC4F-418D-AE19-62706E023703}">
                      <ahyp:hlinkClr xmlns:ahyp="http://schemas.microsoft.com/office/drawing/2018/hyperlinkcolor" val="tx"/>
                    </a:ext>
                  </a:extLst>
                </a:hlinkClick>
              </a:rPr>
              <a:t>inter Haven</a:t>
            </a:r>
            <a:endParaRPr kumimoji="0" lang="en-US" altLang="en-US" b="0" i="0" u="none" strike="noStrike" cap="none" normalizeH="0" baseline="0" dirty="0">
              <a:ln>
                <a:noFill/>
              </a:ln>
              <a:effectLst/>
            </a:endParaRPr>
          </a:p>
        </p:txBody>
      </p:sp>
      <p:pic>
        <p:nvPicPr>
          <p:cNvPr id="12" name="Content Placeholder 11" descr="A car parked on a city street&#10;&#10;Description automatically generated">
            <a:extLst>
              <a:ext uri="{FF2B5EF4-FFF2-40B4-BE49-F238E27FC236}">
                <a16:creationId xmlns:a16="http://schemas.microsoft.com/office/drawing/2014/main" id="{0CDC2C88-0E82-4FBE-AE05-F5EBD08F3E80}"/>
              </a:ext>
            </a:extLst>
          </p:cNvPr>
          <p:cNvPicPr>
            <a:picLocks noGrp="1" noChangeAspect="1"/>
          </p:cNvPicPr>
          <p:nvPr>
            <p:ph sz="half" idx="4294967295"/>
          </p:nvPr>
        </p:nvPicPr>
        <p:blipFill rotWithShape="1">
          <a:blip r:embed="rId12"/>
          <a:srcRect t="15496" r="1" b="1"/>
          <a:stretch/>
        </p:blipFill>
        <p:spPr>
          <a:xfrm>
            <a:off x="741541" y="2597477"/>
            <a:ext cx="5292747" cy="3130803"/>
          </a:xfrm>
          <a:prstGeom prst="rect">
            <a:avLst/>
          </a:prstGeom>
        </p:spPr>
      </p:pic>
      <p:sp>
        <p:nvSpPr>
          <p:cNvPr id="19" name="TextBox 18">
            <a:extLst>
              <a:ext uri="{FF2B5EF4-FFF2-40B4-BE49-F238E27FC236}">
                <a16:creationId xmlns:a16="http://schemas.microsoft.com/office/drawing/2014/main" id="{0303F843-2725-4E4A-9CC2-A9BA23E57B26}"/>
              </a:ext>
            </a:extLst>
          </p:cNvPr>
          <p:cNvSpPr txBox="1"/>
          <p:nvPr/>
        </p:nvSpPr>
        <p:spPr>
          <a:xfrm>
            <a:off x="741541" y="5728281"/>
            <a:ext cx="5292747" cy="313080"/>
          </a:xfrm>
          <a:prstGeom prst="rect">
            <a:avLst/>
          </a:prstGeom>
          <a:solidFill>
            <a:srgbClr val="000000">
              <a:alpha val="50000"/>
            </a:srgbClr>
          </a:solidFill>
          <a:ln>
            <a:noFill/>
          </a:ln>
        </p:spPr>
        <p:txBody>
          <a:bodyPr wrap="square">
            <a:normAutofit/>
          </a:bodyPr>
          <a:lstStyle/>
          <a:p>
            <a:pPr algn="ctr">
              <a:lnSpc>
                <a:spcPct val="90000"/>
              </a:lnSpc>
              <a:spcAft>
                <a:spcPts val="600"/>
              </a:spcAft>
            </a:pPr>
            <a:r>
              <a:rPr lang="en-US" sz="1400" b="0" i="0" u="none" strike="noStrike">
                <a:solidFill>
                  <a:srgbClr val="FFFFFF"/>
                </a:solidFill>
                <a:effectLst/>
              </a:rPr>
              <a:t>The 1884 Dimmit County Courthouse</a:t>
            </a:r>
            <a:endParaRPr lang="en-US" sz="1400">
              <a:solidFill>
                <a:srgbClr val="FFFFFF"/>
              </a:solidFill>
            </a:endParaRPr>
          </a:p>
        </p:txBody>
      </p:sp>
      <p:sp>
        <p:nvSpPr>
          <p:cNvPr id="22" name="TextBox 21">
            <a:extLst>
              <a:ext uri="{FF2B5EF4-FFF2-40B4-BE49-F238E27FC236}">
                <a16:creationId xmlns:a16="http://schemas.microsoft.com/office/drawing/2014/main" id="{5F8890A9-0D9E-4650-92D7-03A68A4DF453}"/>
              </a:ext>
            </a:extLst>
          </p:cNvPr>
          <p:cNvSpPr txBox="1"/>
          <p:nvPr/>
        </p:nvSpPr>
        <p:spPr>
          <a:xfrm>
            <a:off x="6476252" y="3107062"/>
            <a:ext cx="4432498" cy="2246769"/>
          </a:xfrm>
          <a:prstGeom prst="rect">
            <a:avLst/>
          </a:prstGeom>
          <a:noFill/>
        </p:spPr>
        <p:txBody>
          <a:bodyPr wrap="square">
            <a:spAutoFit/>
          </a:bodyPr>
          <a:lstStyle/>
          <a:p>
            <a:pPr algn="ctr"/>
            <a:r>
              <a:rPr lang="en-US" sz="2000" b="0" i="0" u="none" strike="noStrike" dirty="0">
                <a:solidFill>
                  <a:srgbClr val="000000"/>
                </a:solidFill>
                <a:effectLst/>
                <a:latin typeface="crimson_textroman"/>
              </a:rPr>
              <a:t>Carrizo Springs is the oldest town in Dimmit County; it was founded in 1865 by a group of fifteen families from Atascosa County, led </a:t>
            </a:r>
            <a:r>
              <a:rPr lang="en-US" sz="2000" b="0" i="0" u="none" strike="noStrike" dirty="0">
                <a:effectLst/>
                <a:latin typeface="crimson_textroman"/>
              </a:rPr>
              <a:t>by </a:t>
            </a:r>
            <a:r>
              <a:rPr lang="en-US" sz="2000" b="1" i="0" u="sng" dirty="0">
                <a:effectLst/>
                <a:latin typeface="&amp;quot"/>
                <a:hlinkClick r:id="rId13">
                  <a:extLst>
                    <a:ext uri="{A12FA001-AC4F-418D-AE19-62706E023703}">
                      <ahyp:hlinkClr xmlns:ahyp="http://schemas.microsoft.com/office/drawing/2018/hyperlinkcolor" val="tx"/>
                    </a:ext>
                  </a:extLst>
                </a:hlinkClick>
              </a:rPr>
              <a:t>Levi English</a:t>
            </a:r>
            <a:r>
              <a:rPr lang="en-US" sz="2000" b="0" i="0" u="none" strike="noStrike" dirty="0">
                <a:effectLst/>
                <a:latin typeface="crimson_textroman"/>
              </a:rPr>
              <a:t>, </a:t>
            </a:r>
            <a:r>
              <a:rPr lang="en-US" sz="2000" b="0" i="0" u="none" strike="noStrike" dirty="0">
                <a:solidFill>
                  <a:srgbClr val="000000"/>
                </a:solidFill>
                <a:effectLst/>
                <a:latin typeface="crimson_textroman"/>
              </a:rPr>
              <a:t>who had visited the area earlier. A second group of settlers arrived from Goliad about two years later.</a:t>
            </a:r>
            <a:endParaRPr lang="en-US" sz="2000" dirty="0"/>
          </a:p>
        </p:txBody>
      </p:sp>
    </p:spTree>
    <p:extLst>
      <p:ext uri="{BB962C8B-B14F-4D97-AF65-F5344CB8AC3E}">
        <p14:creationId xmlns:p14="http://schemas.microsoft.com/office/powerpoint/2010/main" val="3598498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8903DC7-40A4-4DCD-9FBA-1C99B5D94E27}"/>
              </a:ext>
            </a:extLst>
          </p:cNvPr>
          <p:cNvSpPr>
            <a:spLocks noGrp="1"/>
          </p:cNvSpPr>
          <p:nvPr>
            <p:ph type="sldNum" sz="quarter" idx="12"/>
          </p:nvPr>
        </p:nvSpPr>
        <p:spPr/>
        <p:txBody>
          <a:bodyPr/>
          <a:lstStyle/>
          <a:p>
            <a:fld id="{3A98EE3D-8CD1-4C3F-BD1C-C98C9596463C}" type="slidenum">
              <a:rPr lang="en-US" smtClean="0"/>
              <a:pPr/>
              <a:t>30</a:t>
            </a:fld>
            <a:endParaRPr lang="en-US" dirty="0"/>
          </a:p>
        </p:txBody>
      </p:sp>
      <p:sp>
        <p:nvSpPr>
          <p:cNvPr id="9" name="Title 14">
            <a:extLst>
              <a:ext uri="{FF2B5EF4-FFF2-40B4-BE49-F238E27FC236}">
                <a16:creationId xmlns:a16="http://schemas.microsoft.com/office/drawing/2014/main" id="{B59C0DF8-96D5-4902-80A0-CE0BFB223ADE}"/>
              </a:ext>
            </a:extLst>
          </p:cNvPr>
          <p:cNvSpPr txBox="1">
            <a:spLocks/>
          </p:cNvSpPr>
          <p:nvPr/>
        </p:nvSpPr>
        <p:spPr>
          <a:xfrm>
            <a:off x="1828800" y="1578983"/>
            <a:ext cx="7445202" cy="1325218"/>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tx1"/>
                </a:solidFill>
              </a:rPr>
              <a:t>The following Agencies from Zavala County allowed SWART to distribute or present the 2020 Census  to their clients.</a:t>
            </a:r>
          </a:p>
          <a:p>
            <a:pPr algn="ctr"/>
            <a:endParaRPr lang="en-US" dirty="0">
              <a:solidFill>
                <a:schemeClr val="tx1"/>
              </a:solidFill>
            </a:endParaRPr>
          </a:p>
        </p:txBody>
      </p:sp>
      <p:sp>
        <p:nvSpPr>
          <p:cNvPr id="13" name="Title 1">
            <a:extLst>
              <a:ext uri="{FF2B5EF4-FFF2-40B4-BE49-F238E27FC236}">
                <a16:creationId xmlns:a16="http://schemas.microsoft.com/office/drawing/2014/main" id="{B9E84A86-C14B-4185-89AD-BC23D78CACAE}"/>
              </a:ext>
            </a:extLst>
          </p:cNvPr>
          <p:cNvSpPr txBox="1">
            <a:spLocks/>
          </p:cNvSpPr>
          <p:nvPr/>
        </p:nvSpPr>
        <p:spPr>
          <a:xfrm>
            <a:off x="1701621" y="20963"/>
            <a:ext cx="7766936" cy="164630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a:solidFill>
                  <a:schemeClr val="accent2"/>
                </a:solidFill>
              </a:rPr>
              <a:t>Zavala County</a:t>
            </a:r>
            <a:br>
              <a:rPr lang="en-US">
                <a:solidFill>
                  <a:schemeClr val="accent2"/>
                </a:solidFill>
              </a:rPr>
            </a:br>
            <a:r>
              <a:rPr lang="en-US" sz="2000">
                <a:solidFill>
                  <a:schemeClr val="accent2"/>
                </a:solidFill>
              </a:rPr>
              <a:t>La Pryor, Batesville, Crystal City</a:t>
            </a:r>
            <a:endParaRPr lang="en-US" sz="2000" dirty="0">
              <a:solidFill>
                <a:schemeClr val="accent2"/>
              </a:solidFill>
            </a:endParaRPr>
          </a:p>
        </p:txBody>
      </p:sp>
      <p:pic>
        <p:nvPicPr>
          <p:cNvPr id="14" name="Content Placeholder 4" descr="A picture containing text, map&#10;&#10;Description automatically generated">
            <a:extLst>
              <a:ext uri="{FF2B5EF4-FFF2-40B4-BE49-F238E27FC236}">
                <a16:creationId xmlns:a16="http://schemas.microsoft.com/office/drawing/2014/main" id="{0CAC44C2-61CD-4097-9124-15AE8CCE7E23}"/>
              </a:ext>
            </a:extLst>
          </p:cNvPr>
          <p:cNvPicPr>
            <a:picLocks noChangeAspect="1"/>
          </p:cNvPicPr>
          <p:nvPr/>
        </p:nvPicPr>
        <p:blipFill>
          <a:blip r:embed="rId2"/>
          <a:stretch>
            <a:fillRect/>
          </a:stretch>
        </p:blipFill>
        <p:spPr>
          <a:xfrm>
            <a:off x="0" y="96838"/>
            <a:ext cx="1657350" cy="1581150"/>
          </a:xfrm>
          <a:prstGeom prst="rect">
            <a:avLst/>
          </a:prstGeom>
        </p:spPr>
      </p:pic>
      <p:pic>
        <p:nvPicPr>
          <p:cNvPr id="16" name="Picture 15" descr="A close up of a map&#10;&#10;Description automatically generated">
            <a:extLst>
              <a:ext uri="{FF2B5EF4-FFF2-40B4-BE49-F238E27FC236}">
                <a16:creationId xmlns:a16="http://schemas.microsoft.com/office/drawing/2014/main" id="{B0F9D433-A279-4C32-ABD8-3620CB7F5DC6}"/>
              </a:ext>
            </a:extLst>
          </p:cNvPr>
          <p:cNvPicPr>
            <a:picLocks noChangeAspect="1"/>
          </p:cNvPicPr>
          <p:nvPr/>
        </p:nvPicPr>
        <p:blipFill>
          <a:blip r:embed="rId3"/>
          <a:stretch>
            <a:fillRect/>
          </a:stretch>
        </p:blipFill>
        <p:spPr>
          <a:xfrm>
            <a:off x="9512829" y="53906"/>
            <a:ext cx="2522659" cy="1937861"/>
          </a:xfrm>
          <a:prstGeom prst="rect">
            <a:avLst/>
          </a:prstGeom>
        </p:spPr>
      </p:pic>
      <p:sp>
        <p:nvSpPr>
          <p:cNvPr id="11" name="TextBox 10">
            <a:extLst>
              <a:ext uri="{FF2B5EF4-FFF2-40B4-BE49-F238E27FC236}">
                <a16:creationId xmlns:a16="http://schemas.microsoft.com/office/drawing/2014/main" id="{11262ED5-3B7A-4787-8734-B607133CD593}"/>
              </a:ext>
            </a:extLst>
          </p:cNvPr>
          <p:cNvSpPr txBox="1"/>
          <p:nvPr/>
        </p:nvSpPr>
        <p:spPr>
          <a:xfrm>
            <a:off x="452247" y="2819520"/>
            <a:ext cx="11739753" cy="4093428"/>
          </a:xfrm>
          <a:prstGeom prst="rect">
            <a:avLst/>
          </a:prstGeom>
          <a:noFill/>
        </p:spPr>
        <p:txBody>
          <a:bodyPr wrap="square" numCol="2" rtlCol="0">
            <a:spAutoFit/>
          </a:bodyPr>
          <a:lstStyle/>
          <a:p>
            <a:pPr marL="285750" indent="-285750">
              <a:buFont typeface="Arial" panose="020B0604020202020204" pitchFamily="34" charset="0"/>
              <a:buChar char="•"/>
            </a:pPr>
            <a:r>
              <a:rPr lang="en-US" sz="2000" dirty="0"/>
              <a:t>Crystal City Postal Office</a:t>
            </a:r>
          </a:p>
          <a:p>
            <a:pPr marL="285750" indent="-285750">
              <a:buFont typeface="Arial" panose="020B0604020202020204" pitchFamily="34" charset="0"/>
              <a:buChar char="•"/>
            </a:pPr>
            <a:r>
              <a:rPr lang="en-US" sz="2000" dirty="0"/>
              <a:t>La Pryor Postal Office</a:t>
            </a:r>
          </a:p>
          <a:p>
            <a:pPr marL="285750" indent="-285750">
              <a:buFont typeface="Arial" panose="020B0604020202020204" pitchFamily="34" charset="0"/>
              <a:buChar char="•"/>
            </a:pPr>
            <a:r>
              <a:rPr lang="en-US" sz="2000" dirty="0"/>
              <a:t>Adult Day Care Center</a:t>
            </a:r>
          </a:p>
          <a:p>
            <a:pPr marL="285750" indent="-285750">
              <a:buFont typeface="Arial" panose="020B0604020202020204" pitchFamily="34" charset="0"/>
              <a:buChar char="•"/>
            </a:pPr>
            <a:r>
              <a:rPr lang="en-US" sz="2000" dirty="0"/>
              <a:t>Crystal City Centro de </a:t>
            </a:r>
            <a:r>
              <a:rPr lang="en-US" sz="2000" dirty="0" err="1"/>
              <a:t>Salud</a:t>
            </a:r>
            <a:r>
              <a:rPr lang="en-US" sz="2000" dirty="0"/>
              <a:t> </a:t>
            </a:r>
          </a:p>
          <a:p>
            <a:pPr marL="285750" indent="-285750">
              <a:buFont typeface="Arial" panose="020B0604020202020204" pitchFamily="34" charset="0"/>
              <a:buChar char="•"/>
            </a:pPr>
            <a:r>
              <a:rPr lang="en-US" sz="2000" dirty="0"/>
              <a:t>La Pryor Centro de </a:t>
            </a:r>
            <a:r>
              <a:rPr lang="en-US" sz="2000" dirty="0" err="1"/>
              <a:t>Salud</a:t>
            </a:r>
            <a:r>
              <a:rPr lang="en-US" sz="2000" dirty="0"/>
              <a:t> </a:t>
            </a:r>
          </a:p>
          <a:p>
            <a:pPr marL="285750" indent="-285750">
              <a:buFont typeface="Arial" panose="020B0604020202020204" pitchFamily="34" charset="0"/>
              <a:buChar char="•"/>
            </a:pPr>
            <a:r>
              <a:rPr lang="en-US" sz="2000" dirty="0"/>
              <a:t>Crystal City Middle Rio Grande Workforce</a:t>
            </a:r>
          </a:p>
          <a:p>
            <a:pPr marL="285750" indent="-285750">
              <a:buFont typeface="Arial" panose="020B0604020202020204" pitchFamily="34" charset="0"/>
              <a:buChar char="•"/>
            </a:pPr>
            <a:r>
              <a:rPr lang="en-US" sz="2000" dirty="0"/>
              <a:t>Crystal City TX ISD</a:t>
            </a:r>
          </a:p>
          <a:p>
            <a:pPr marL="285750" indent="-285750">
              <a:buFont typeface="Arial" panose="020B0604020202020204" pitchFamily="34" charset="0"/>
              <a:buChar char="•"/>
            </a:pPr>
            <a:r>
              <a:rPr lang="en-US" sz="2000" dirty="0"/>
              <a:t>Zavala County Department</a:t>
            </a:r>
          </a:p>
          <a:p>
            <a:pPr marL="285750" indent="-285750">
              <a:buFont typeface="Arial" panose="020B0604020202020204" pitchFamily="34" charset="0"/>
              <a:buChar char="•"/>
            </a:pPr>
            <a:r>
              <a:rPr lang="en-US" sz="2000" dirty="0"/>
              <a:t>City of Crystal City Texas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endParaRPr lang="en-US" sz="2000" dirty="0"/>
          </a:p>
          <a:p>
            <a:pPr marL="285750" indent="-285750">
              <a:buFont typeface="Arial" panose="020B0604020202020204" pitchFamily="34" charset="0"/>
              <a:buChar char="•"/>
            </a:pPr>
            <a:r>
              <a:rPr lang="en-US" sz="2000" dirty="0"/>
              <a:t>Crystal City TMC Day Care Center</a:t>
            </a:r>
          </a:p>
          <a:p>
            <a:pPr marL="285750" indent="-285750">
              <a:buFont typeface="Arial" panose="020B0604020202020204" pitchFamily="34" charset="0"/>
              <a:buChar char="•"/>
            </a:pPr>
            <a:r>
              <a:rPr lang="en-US" sz="2000" dirty="0"/>
              <a:t>Centro De Milagros Church</a:t>
            </a:r>
          </a:p>
          <a:p>
            <a:pPr marL="285750" indent="-285750">
              <a:buFont typeface="Arial" panose="020B0604020202020204" pitchFamily="34" charset="0"/>
              <a:buChar char="•"/>
            </a:pPr>
            <a:r>
              <a:rPr lang="en-US" sz="2000" dirty="0"/>
              <a:t>SWTJC Public Library</a:t>
            </a:r>
          </a:p>
          <a:p>
            <a:pPr marL="285750" indent="-285750">
              <a:buFont typeface="Arial" panose="020B0604020202020204" pitchFamily="34" charset="0"/>
              <a:buChar char="•"/>
            </a:pPr>
            <a:r>
              <a:rPr lang="en-US" sz="2000" dirty="0"/>
              <a:t>Crystal City Housing Authority</a:t>
            </a:r>
          </a:p>
          <a:p>
            <a:pPr marL="285750" indent="-285750">
              <a:buFont typeface="Arial" panose="020B0604020202020204" pitchFamily="34" charset="0"/>
              <a:buChar char="•"/>
            </a:pPr>
            <a:r>
              <a:rPr lang="en-US" sz="2000" dirty="0"/>
              <a:t>Action Community Service</a:t>
            </a:r>
          </a:p>
          <a:p>
            <a:pPr marL="285750" indent="-285750">
              <a:buFont typeface="Arial" panose="020B0604020202020204" pitchFamily="34" charset="0"/>
              <a:buChar char="•"/>
            </a:pPr>
            <a:r>
              <a:rPr lang="en-US" sz="2000" dirty="0"/>
              <a:t>Villa Hermosa Apartments</a:t>
            </a:r>
          </a:p>
          <a:p>
            <a:pPr marL="285750" indent="-285750">
              <a:buFont typeface="Arial" panose="020B0604020202020204" pitchFamily="34" charset="0"/>
              <a:buChar char="•"/>
            </a:pPr>
            <a:r>
              <a:rPr lang="en-US" sz="2000" dirty="0"/>
              <a:t>Crystal City Pharmacy</a:t>
            </a:r>
          </a:p>
          <a:p>
            <a:pPr marL="285750" indent="-285750">
              <a:buFont typeface="Arial" panose="020B0604020202020204" pitchFamily="34" charset="0"/>
              <a:buChar char="•"/>
            </a:pPr>
            <a:r>
              <a:rPr lang="en-US" sz="2000" dirty="0"/>
              <a:t>Crystal City WIC Office</a:t>
            </a:r>
          </a:p>
          <a:p>
            <a:pPr marL="285750" indent="-285750">
              <a:buFont typeface="Arial" panose="020B0604020202020204" pitchFamily="34" charset="0"/>
              <a:buChar char="•"/>
            </a:pPr>
            <a:r>
              <a:rPr lang="en-US" sz="2000" dirty="0"/>
              <a:t>Zavala County Nutrition Center</a:t>
            </a:r>
          </a:p>
          <a:p>
            <a:endParaRPr lang="en-US" sz="2000" dirty="0"/>
          </a:p>
        </p:txBody>
      </p:sp>
    </p:spTree>
    <p:extLst>
      <p:ext uri="{BB962C8B-B14F-4D97-AF65-F5344CB8AC3E}">
        <p14:creationId xmlns:p14="http://schemas.microsoft.com/office/powerpoint/2010/main" val="1060490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D9BABAD-852C-4C67-A6D6-D6EC1A5546F4}"/>
              </a:ext>
            </a:extLst>
          </p:cNvPr>
          <p:cNvSpPr>
            <a:spLocks noGrp="1"/>
          </p:cNvSpPr>
          <p:nvPr>
            <p:ph type="ftr" sz="quarter" idx="11"/>
          </p:nvPr>
        </p:nvSpPr>
        <p:spPr/>
        <p:txBody>
          <a:bodyPr/>
          <a:lstStyle/>
          <a:p>
            <a:r>
              <a:rPr lang="en-US"/>
              <a:t>TEACH A COURSE</a:t>
            </a:r>
            <a:endParaRPr lang="en-US" dirty="0"/>
          </a:p>
        </p:txBody>
      </p:sp>
      <p:sp>
        <p:nvSpPr>
          <p:cNvPr id="5" name="Slide Number Placeholder 4">
            <a:extLst>
              <a:ext uri="{FF2B5EF4-FFF2-40B4-BE49-F238E27FC236}">
                <a16:creationId xmlns:a16="http://schemas.microsoft.com/office/drawing/2014/main" id="{AC602BF1-7BF5-440B-99EC-B837D4E76D80}"/>
              </a:ext>
            </a:extLst>
          </p:cNvPr>
          <p:cNvSpPr>
            <a:spLocks noGrp="1"/>
          </p:cNvSpPr>
          <p:nvPr>
            <p:ph type="sldNum" sz="quarter" idx="12"/>
          </p:nvPr>
        </p:nvSpPr>
        <p:spPr/>
        <p:txBody>
          <a:bodyPr/>
          <a:lstStyle/>
          <a:p>
            <a:fld id="{3A98EE3D-8CD1-4C3F-BD1C-C98C9596463C}" type="slidenum">
              <a:rPr lang="en-US" smtClean="0"/>
              <a:pPr/>
              <a:t>31</a:t>
            </a:fld>
            <a:endParaRPr lang="en-US" dirty="0"/>
          </a:p>
        </p:txBody>
      </p:sp>
      <p:pic>
        <p:nvPicPr>
          <p:cNvPr id="6" name="Content Placeholder 5">
            <a:extLst>
              <a:ext uri="{FF2B5EF4-FFF2-40B4-BE49-F238E27FC236}">
                <a16:creationId xmlns:a16="http://schemas.microsoft.com/office/drawing/2014/main" id="{4A05D667-ED40-40EC-BA1A-8A7B125BFDD1}"/>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489340" y="3008243"/>
            <a:ext cx="2571911" cy="2719096"/>
          </a:xfrm>
          <a:prstGeom prst="rect">
            <a:avLst/>
          </a:prstGeom>
          <a:noFill/>
          <a:ln>
            <a:noFill/>
          </a:ln>
        </p:spPr>
      </p:pic>
      <p:pic>
        <p:nvPicPr>
          <p:cNvPr id="7" name="Picture 6">
            <a:extLst>
              <a:ext uri="{FF2B5EF4-FFF2-40B4-BE49-F238E27FC236}">
                <a16:creationId xmlns:a16="http://schemas.microsoft.com/office/drawing/2014/main" id="{FC09A414-50CD-4938-B27C-4BF61EF3986E}"/>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8590663" y="3260036"/>
            <a:ext cx="3111996" cy="2670796"/>
          </a:xfrm>
          <a:prstGeom prst="rect">
            <a:avLst/>
          </a:prstGeom>
          <a:noFill/>
          <a:ln>
            <a:noFill/>
          </a:ln>
        </p:spPr>
      </p:pic>
      <p:pic>
        <p:nvPicPr>
          <p:cNvPr id="8" name="Content Placeholder 4" descr="A picture containing text, map&#10;&#10;Description automatically generated">
            <a:extLst>
              <a:ext uri="{FF2B5EF4-FFF2-40B4-BE49-F238E27FC236}">
                <a16:creationId xmlns:a16="http://schemas.microsoft.com/office/drawing/2014/main" id="{C92AD915-153F-4405-984B-1CD5C2FB7D7B}"/>
              </a:ext>
            </a:extLst>
          </p:cNvPr>
          <p:cNvPicPr>
            <a:picLocks noChangeAspect="1"/>
          </p:cNvPicPr>
          <p:nvPr/>
        </p:nvPicPr>
        <p:blipFill>
          <a:blip r:embed="rId6"/>
          <a:stretch>
            <a:fillRect/>
          </a:stretch>
        </p:blipFill>
        <p:spPr>
          <a:xfrm>
            <a:off x="0" y="96838"/>
            <a:ext cx="1657350" cy="1581150"/>
          </a:xfrm>
          <a:prstGeom prst="rect">
            <a:avLst/>
          </a:prstGeom>
        </p:spPr>
      </p:pic>
      <p:sp>
        <p:nvSpPr>
          <p:cNvPr id="9" name="Title 1">
            <a:extLst>
              <a:ext uri="{FF2B5EF4-FFF2-40B4-BE49-F238E27FC236}">
                <a16:creationId xmlns:a16="http://schemas.microsoft.com/office/drawing/2014/main" id="{50925C45-394C-4163-B5CC-865433DBDBAE}"/>
              </a:ext>
            </a:extLst>
          </p:cNvPr>
          <p:cNvSpPr txBox="1">
            <a:spLocks/>
          </p:cNvSpPr>
          <p:nvPr/>
        </p:nvSpPr>
        <p:spPr>
          <a:xfrm>
            <a:off x="1701621" y="20963"/>
            <a:ext cx="7766936" cy="164630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a:solidFill>
                  <a:schemeClr val="accent2"/>
                </a:solidFill>
              </a:rPr>
              <a:t>Zavala County</a:t>
            </a:r>
            <a:br>
              <a:rPr lang="en-US">
                <a:solidFill>
                  <a:schemeClr val="accent2"/>
                </a:solidFill>
              </a:rPr>
            </a:br>
            <a:r>
              <a:rPr lang="en-US" sz="2000">
                <a:solidFill>
                  <a:schemeClr val="accent2"/>
                </a:solidFill>
              </a:rPr>
              <a:t>La Pryor, Batesville, Crystal City</a:t>
            </a:r>
            <a:endParaRPr lang="en-US" sz="2000" dirty="0">
              <a:solidFill>
                <a:schemeClr val="accent2"/>
              </a:solidFill>
            </a:endParaRPr>
          </a:p>
        </p:txBody>
      </p:sp>
      <p:pic>
        <p:nvPicPr>
          <p:cNvPr id="10" name="Picture 9" descr="A close up of a map&#10;&#10;Description automatically generated">
            <a:extLst>
              <a:ext uri="{FF2B5EF4-FFF2-40B4-BE49-F238E27FC236}">
                <a16:creationId xmlns:a16="http://schemas.microsoft.com/office/drawing/2014/main" id="{B6581AB9-51D1-4295-ABE0-AEF833A026E7}"/>
              </a:ext>
            </a:extLst>
          </p:cNvPr>
          <p:cNvPicPr>
            <a:picLocks noChangeAspect="1"/>
          </p:cNvPicPr>
          <p:nvPr/>
        </p:nvPicPr>
        <p:blipFill>
          <a:blip r:embed="rId7"/>
          <a:stretch>
            <a:fillRect/>
          </a:stretch>
        </p:blipFill>
        <p:spPr>
          <a:xfrm>
            <a:off x="9512829" y="53906"/>
            <a:ext cx="2522659" cy="1937861"/>
          </a:xfrm>
          <a:prstGeom prst="rect">
            <a:avLst/>
          </a:prstGeom>
        </p:spPr>
      </p:pic>
      <p:sp>
        <p:nvSpPr>
          <p:cNvPr id="11" name="Title 14">
            <a:extLst>
              <a:ext uri="{FF2B5EF4-FFF2-40B4-BE49-F238E27FC236}">
                <a16:creationId xmlns:a16="http://schemas.microsoft.com/office/drawing/2014/main" id="{F01835ED-CB83-48FF-ABE0-2BF61D5C7A42}"/>
              </a:ext>
            </a:extLst>
          </p:cNvPr>
          <p:cNvSpPr txBox="1">
            <a:spLocks/>
          </p:cNvSpPr>
          <p:nvPr/>
        </p:nvSpPr>
        <p:spPr>
          <a:xfrm>
            <a:off x="2002498" y="1130661"/>
            <a:ext cx="7271504" cy="1657666"/>
          </a:xfrm>
          <a:prstGeom prst="rect">
            <a:avLst/>
          </a:prstGeom>
        </p:spPr>
        <p:txBody>
          <a:bodyPr vert="horz" lIns="91440" tIns="45720" rIns="91440" bIns="45720" rtlCol="0" anchor="t">
            <a:normAutofit fontScale="7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tx1"/>
                </a:solidFill>
              </a:rPr>
              <a:t>One part of SWART Outreach component is to inform and assist our clients with the 2020 Census count. Here we have our Zavala County clients.  Vehicle Operators Robert Enriquez and Frankie Cisneros</a:t>
            </a:r>
          </a:p>
        </p:txBody>
      </p:sp>
      <p:sp>
        <p:nvSpPr>
          <p:cNvPr id="12" name="Title 14">
            <a:extLst>
              <a:ext uri="{FF2B5EF4-FFF2-40B4-BE49-F238E27FC236}">
                <a16:creationId xmlns:a16="http://schemas.microsoft.com/office/drawing/2014/main" id="{47F6B048-3752-414E-8F3C-56DDA1E16333}"/>
              </a:ext>
            </a:extLst>
          </p:cNvPr>
          <p:cNvSpPr txBox="1">
            <a:spLocks/>
          </p:cNvSpPr>
          <p:nvPr/>
        </p:nvSpPr>
        <p:spPr>
          <a:xfrm>
            <a:off x="3804525" y="3572522"/>
            <a:ext cx="3498409" cy="2670797"/>
          </a:xfrm>
          <a:prstGeom prst="rect">
            <a:avLst/>
          </a:prstGeom>
        </p:spPr>
        <p:txBody>
          <a:bodyPr vert="horz" lIns="91440" tIns="45720" rIns="91440" bIns="45720" rtlCol="0" anchor="t">
            <a:normAutofit fontScale="7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tx1"/>
                </a:solidFill>
              </a:rPr>
              <a:t>Special Thanks,</a:t>
            </a:r>
          </a:p>
          <a:p>
            <a:pPr algn="ctr"/>
            <a:r>
              <a:rPr lang="en-US" dirty="0">
                <a:solidFill>
                  <a:schemeClr val="tx1"/>
                </a:solidFill>
              </a:rPr>
              <a:t> You to all our SWART Vehicle Operators for their assistance in distribution of the 2020 Census information to our passengers. </a:t>
            </a:r>
          </a:p>
        </p:txBody>
      </p:sp>
    </p:spTree>
    <p:extLst>
      <p:ext uri="{BB962C8B-B14F-4D97-AF65-F5344CB8AC3E}">
        <p14:creationId xmlns:p14="http://schemas.microsoft.com/office/powerpoint/2010/main" val="42596534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74F1626A-05DA-4807-A38B-A3C7F9D2964E}"/>
              </a:ext>
            </a:extLst>
          </p:cNvPr>
          <p:cNvSpPr txBox="1">
            <a:spLocks/>
          </p:cNvSpPr>
          <p:nvPr/>
        </p:nvSpPr>
        <p:spPr>
          <a:xfrm>
            <a:off x="1151115" y="14794"/>
            <a:ext cx="8672081" cy="13208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400" dirty="0">
                <a:solidFill>
                  <a:schemeClr val="bg1"/>
                </a:solidFill>
                <a:highlight>
                  <a:srgbClr val="0000FF"/>
                </a:highlight>
                <a:latin typeface="AR BLANCA" panose="02000000000000000000" pitchFamily="2" charset="0"/>
              </a:rPr>
              <a:t> 2020 Census Road Trip </a:t>
            </a:r>
          </a:p>
        </p:txBody>
      </p:sp>
      <p:sp>
        <p:nvSpPr>
          <p:cNvPr id="8" name="Text Box 3">
            <a:extLst>
              <a:ext uri="{FF2B5EF4-FFF2-40B4-BE49-F238E27FC236}">
                <a16:creationId xmlns:a16="http://schemas.microsoft.com/office/drawing/2014/main" id="{6450DB4D-28C3-4935-BE25-623B5570D136}"/>
              </a:ext>
            </a:extLst>
          </p:cNvPr>
          <p:cNvSpPr txBox="1">
            <a:spLocks noGrp="1"/>
          </p:cNvSpPr>
          <p:nvPr>
            <p:ph type="title"/>
          </p:nvPr>
        </p:nvSpPr>
        <p:spPr>
          <a:xfrm>
            <a:off x="278296" y="1046922"/>
            <a:ext cx="11039060" cy="5340626"/>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3600" b="1" dirty="0">
                <a:ln w="6731" cap="flat" cmpd="sng" algn="ctr">
                  <a:solidFill>
                    <a:srgbClr val="FFFFFF"/>
                  </a:solidFill>
                  <a:prstDash val="solid"/>
                  <a:round/>
                </a:ln>
                <a:solidFill>
                  <a:schemeClr val="tx1"/>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Social Media !!!</a:t>
            </a:r>
            <a:br>
              <a:rPr lang="en-US" sz="4000" b="1" dirty="0">
                <a:ln w="6731" cap="flat" cmpd="sng" algn="ctr">
                  <a:solidFill>
                    <a:srgbClr val="FFFFFF"/>
                  </a:solidFill>
                  <a:prstDash val="solid"/>
                  <a:round/>
                </a:ln>
                <a:solidFill>
                  <a:srgbClr val="2F5496"/>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br>
            <a:br>
              <a:rPr lang="en-US" sz="4000" b="1" dirty="0">
                <a:ln w="6731" cap="flat" cmpd="sng" algn="ctr">
                  <a:solidFill>
                    <a:srgbClr val="FFFFFF"/>
                  </a:solidFill>
                  <a:prstDash val="solid"/>
                  <a:round/>
                </a:ln>
                <a:solidFill>
                  <a:srgbClr val="2F5496"/>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b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A3DB3ED6-4AD2-4B87-B0DB-8D85F6B1DA5C}"/>
              </a:ext>
            </a:extLst>
          </p:cNvPr>
          <p:cNvSpPr/>
          <p:nvPr/>
        </p:nvSpPr>
        <p:spPr>
          <a:xfrm>
            <a:off x="-331617" y="536394"/>
            <a:ext cx="2339151"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Twitter</a:t>
            </a:r>
          </a:p>
        </p:txBody>
      </p:sp>
      <p:pic>
        <p:nvPicPr>
          <p:cNvPr id="5" name="Picture 4" descr="A drawing of a face&#10;&#10;Description automatically generated">
            <a:extLst>
              <a:ext uri="{FF2B5EF4-FFF2-40B4-BE49-F238E27FC236}">
                <a16:creationId xmlns:a16="http://schemas.microsoft.com/office/drawing/2014/main" id="{A126301E-FA05-40DD-8405-EFCE52AD4104}"/>
              </a:ext>
            </a:extLst>
          </p:cNvPr>
          <p:cNvPicPr>
            <a:picLocks noChangeAspect="1"/>
          </p:cNvPicPr>
          <p:nvPr/>
        </p:nvPicPr>
        <p:blipFill>
          <a:blip r:embed="rId3"/>
          <a:stretch>
            <a:fillRect/>
          </a:stretch>
        </p:blipFill>
        <p:spPr>
          <a:xfrm>
            <a:off x="6778073" y="2289946"/>
            <a:ext cx="1047750" cy="1047750"/>
          </a:xfrm>
          <a:prstGeom prst="rect">
            <a:avLst/>
          </a:prstGeom>
        </p:spPr>
      </p:pic>
      <p:pic>
        <p:nvPicPr>
          <p:cNvPr id="1026" name="Picture 2" descr=" ">
            <a:extLst>
              <a:ext uri="{FF2B5EF4-FFF2-40B4-BE49-F238E27FC236}">
                <a16:creationId xmlns:a16="http://schemas.microsoft.com/office/drawing/2014/main" id="{D562D7AE-4230-4B57-9E5B-2BF97875C7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976" y="1071294"/>
            <a:ext cx="1195937" cy="11959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7316520-7BB5-43E7-8B44-AFC27C72F0DB}"/>
              </a:ext>
            </a:extLst>
          </p:cNvPr>
          <p:cNvSpPr/>
          <p:nvPr/>
        </p:nvSpPr>
        <p:spPr>
          <a:xfrm>
            <a:off x="6132372" y="1675224"/>
            <a:ext cx="2339151"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Facebook</a:t>
            </a:r>
          </a:p>
        </p:txBody>
      </p:sp>
      <p:pic>
        <p:nvPicPr>
          <p:cNvPr id="2050" name="Picture 2" descr=" ">
            <a:extLst>
              <a:ext uri="{FF2B5EF4-FFF2-40B4-BE49-F238E27FC236}">
                <a16:creationId xmlns:a16="http://schemas.microsoft.com/office/drawing/2014/main" id="{A1F97C8E-5EBE-490B-8B58-EDDE1F0DD4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2973" y="5046716"/>
            <a:ext cx="1047750" cy="10477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C21903C-8117-4CDA-80D5-3B8FC067D8F8}"/>
              </a:ext>
            </a:extLst>
          </p:cNvPr>
          <p:cNvSpPr/>
          <p:nvPr/>
        </p:nvSpPr>
        <p:spPr>
          <a:xfrm>
            <a:off x="8044412" y="4319838"/>
            <a:ext cx="2339151"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LinkedIn</a:t>
            </a:r>
          </a:p>
        </p:txBody>
      </p:sp>
      <p:pic>
        <p:nvPicPr>
          <p:cNvPr id="4" name="Picture 3" descr="A picture containing drawing&#10;&#10;Description automatically generated">
            <a:extLst>
              <a:ext uri="{FF2B5EF4-FFF2-40B4-BE49-F238E27FC236}">
                <a16:creationId xmlns:a16="http://schemas.microsoft.com/office/drawing/2014/main" id="{27E3583C-26C7-4755-95DD-2A7272A65DA2}"/>
              </a:ext>
            </a:extLst>
          </p:cNvPr>
          <p:cNvPicPr>
            <a:picLocks noChangeAspect="1"/>
          </p:cNvPicPr>
          <p:nvPr/>
        </p:nvPicPr>
        <p:blipFill>
          <a:blip r:embed="rId6"/>
          <a:stretch>
            <a:fillRect/>
          </a:stretch>
        </p:blipFill>
        <p:spPr>
          <a:xfrm>
            <a:off x="302976" y="5640920"/>
            <a:ext cx="1143000" cy="1143000"/>
          </a:xfrm>
          <a:prstGeom prst="rect">
            <a:avLst/>
          </a:prstGeom>
        </p:spPr>
      </p:pic>
      <p:sp>
        <p:nvSpPr>
          <p:cNvPr id="12" name="Rectangle 11">
            <a:extLst>
              <a:ext uri="{FF2B5EF4-FFF2-40B4-BE49-F238E27FC236}">
                <a16:creationId xmlns:a16="http://schemas.microsoft.com/office/drawing/2014/main" id="{84B18839-387F-4EA4-A834-BBC13A827BF3}"/>
              </a:ext>
            </a:extLst>
          </p:cNvPr>
          <p:cNvSpPr/>
          <p:nvPr/>
        </p:nvSpPr>
        <p:spPr>
          <a:xfrm>
            <a:off x="-268632" y="5295177"/>
            <a:ext cx="2339151"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Messenger</a:t>
            </a:r>
          </a:p>
        </p:txBody>
      </p:sp>
      <p:pic>
        <p:nvPicPr>
          <p:cNvPr id="10" name="Picture 9" descr="A screenshot of a social media post of a person&#10;&#10;Description automatically generated">
            <a:extLst>
              <a:ext uri="{FF2B5EF4-FFF2-40B4-BE49-F238E27FC236}">
                <a16:creationId xmlns:a16="http://schemas.microsoft.com/office/drawing/2014/main" id="{C92AB0E1-B0C3-4EE5-A27D-F75CD5C06D8C}"/>
              </a:ext>
            </a:extLst>
          </p:cNvPr>
          <p:cNvPicPr>
            <a:picLocks noChangeAspect="1"/>
          </p:cNvPicPr>
          <p:nvPr/>
        </p:nvPicPr>
        <p:blipFill>
          <a:blip r:embed="rId7"/>
          <a:stretch>
            <a:fillRect/>
          </a:stretch>
        </p:blipFill>
        <p:spPr>
          <a:xfrm>
            <a:off x="2865597" y="2008062"/>
            <a:ext cx="1801316" cy="2386744"/>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1B2F0881-F019-4164-872E-57CFAF0B5E7E}"/>
              </a:ext>
            </a:extLst>
          </p:cNvPr>
          <p:cNvPicPr>
            <a:picLocks noChangeAspect="1"/>
          </p:cNvPicPr>
          <p:nvPr/>
        </p:nvPicPr>
        <p:blipFill>
          <a:blip r:embed="rId8"/>
          <a:stretch>
            <a:fillRect/>
          </a:stretch>
        </p:blipFill>
        <p:spPr>
          <a:xfrm>
            <a:off x="5904206" y="3562961"/>
            <a:ext cx="1687092" cy="3001617"/>
          </a:xfrm>
          <a:prstGeom prst="rect">
            <a:avLst/>
          </a:prstGeom>
        </p:spPr>
      </p:pic>
      <p:pic>
        <p:nvPicPr>
          <p:cNvPr id="15" name="Picture 14" descr="A screenshot of a social media post&#10;&#10;Description automatically generated">
            <a:extLst>
              <a:ext uri="{FF2B5EF4-FFF2-40B4-BE49-F238E27FC236}">
                <a16:creationId xmlns:a16="http://schemas.microsoft.com/office/drawing/2014/main" id="{E79DFA2A-8AA9-4CD8-834D-75F6FB0D8BC9}"/>
              </a:ext>
            </a:extLst>
          </p:cNvPr>
          <p:cNvPicPr>
            <a:picLocks noChangeAspect="1"/>
          </p:cNvPicPr>
          <p:nvPr/>
        </p:nvPicPr>
        <p:blipFill>
          <a:blip r:embed="rId9"/>
          <a:stretch>
            <a:fillRect/>
          </a:stretch>
        </p:blipFill>
        <p:spPr>
          <a:xfrm>
            <a:off x="8314385" y="1586094"/>
            <a:ext cx="3002971" cy="2131141"/>
          </a:xfrm>
          <a:prstGeom prst="rect">
            <a:avLst/>
          </a:prstGeom>
        </p:spPr>
      </p:pic>
      <p:pic>
        <p:nvPicPr>
          <p:cNvPr id="17" name="Picture 16" descr="A picture containing screenshot&#10;&#10;Description automatically generated">
            <a:extLst>
              <a:ext uri="{FF2B5EF4-FFF2-40B4-BE49-F238E27FC236}">
                <a16:creationId xmlns:a16="http://schemas.microsoft.com/office/drawing/2014/main" id="{C59D5BEA-08C5-479E-AA41-14485DEE0079}"/>
              </a:ext>
            </a:extLst>
          </p:cNvPr>
          <p:cNvPicPr>
            <a:picLocks noChangeAspect="1"/>
          </p:cNvPicPr>
          <p:nvPr/>
        </p:nvPicPr>
        <p:blipFill>
          <a:blip r:embed="rId10"/>
          <a:stretch>
            <a:fillRect/>
          </a:stretch>
        </p:blipFill>
        <p:spPr>
          <a:xfrm>
            <a:off x="2714574" y="4789063"/>
            <a:ext cx="2610021" cy="1473894"/>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C1DBFA5B-23DA-41C9-8D8E-B5460D975016}"/>
              </a:ext>
            </a:extLst>
          </p:cNvPr>
          <p:cNvPicPr>
            <a:picLocks noChangeAspect="1"/>
          </p:cNvPicPr>
          <p:nvPr/>
        </p:nvPicPr>
        <p:blipFill>
          <a:blip r:embed="rId11"/>
          <a:stretch>
            <a:fillRect/>
          </a:stretch>
        </p:blipFill>
        <p:spPr>
          <a:xfrm>
            <a:off x="318770" y="2367722"/>
            <a:ext cx="2122340" cy="2815221"/>
          </a:xfrm>
          <a:prstGeom prst="rect">
            <a:avLst/>
          </a:prstGeom>
        </p:spPr>
      </p:pic>
    </p:spTree>
    <p:extLst>
      <p:ext uri="{BB962C8B-B14F-4D97-AF65-F5344CB8AC3E}">
        <p14:creationId xmlns:p14="http://schemas.microsoft.com/office/powerpoint/2010/main" val="27649712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74F1626A-05DA-4807-A38B-A3C7F9D2964E}"/>
              </a:ext>
            </a:extLst>
          </p:cNvPr>
          <p:cNvSpPr txBox="1">
            <a:spLocks/>
          </p:cNvSpPr>
          <p:nvPr/>
        </p:nvSpPr>
        <p:spPr>
          <a:xfrm>
            <a:off x="1151115" y="14794"/>
            <a:ext cx="8672081" cy="13208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400" dirty="0">
                <a:solidFill>
                  <a:schemeClr val="bg1"/>
                </a:solidFill>
                <a:highlight>
                  <a:srgbClr val="0000FF"/>
                </a:highlight>
                <a:latin typeface="AR BLANCA" panose="02000000000000000000" pitchFamily="2" charset="0"/>
              </a:rPr>
              <a:t> 2020 Census Road Trip </a:t>
            </a:r>
          </a:p>
        </p:txBody>
      </p:sp>
      <p:sp>
        <p:nvSpPr>
          <p:cNvPr id="8" name="Text Box 3">
            <a:extLst>
              <a:ext uri="{FF2B5EF4-FFF2-40B4-BE49-F238E27FC236}">
                <a16:creationId xmlns:a16="http://schemas.microsoft.com/office/drawing/2014/main" id="{6450DB4D-28C3-4935-BE25-623B5570D136}"/>
              </a:ext>
            </a:extLst>
          </p:cNvPr>
          <p:cNvSpPr txBox="1">
            <a:spLocks noGrp="1"/>
          </p:cNvSpPr>
          <p:nvPr>
            <p:ph type="title"/>
          </p:nvPr>
        </p:nvSpPr>
        <p:spPr>
          <a:xfrm>
            <a:off x="278296" y="1046922"/>
            <a:ext cx="11039060" cy="5340626"/>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3600" b="1" dirty="0">
                <a:ln w="6731" cap="flat" cmpd="sng" algn="ctr">
                  <a:solidFill>
                    <a:srgbClr val="FFFFFF"/>
                  </a:solidFill>
                  <a:prstDash val="solid"/>
                  <a:round/>
                </a:ln>
                <a:solidFill>
                  <a:schemeClr val="tx1"/>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GET        </a:t>
            </a:r>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3600" b="1" dirty="0">
                <a:ln w="6731" cap="flat" cmpd="sng" algn="ctr">
                  <a:solidFill>
                    <a:srgbClr val="FFFFFF"/>
                  </a:solidFill>
                  <a:prstDash val="solid"/>
                  <a:round/>
                </a:ln>
                <a:solidFill>
                  <a:schemeClr val="tx1"/>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COUNTED</a:t>
            </a:r>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3600" b="1" dirty="0">
                <a:ln w="6731" cap="flat" cmpd="sng" algn="ctr">
                  <a:solidFill>
                    <a:srgbClr val="FFFFFF"/>
                  </a:solidFill>
                  <a:prstDash val="solid"/>
                  <a:round/>
                </a:ln>
                <a:solidFill>
                  <a:schemeClr val="tx1"/>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2020census.gov</a:t>
            </a:r>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3600" b="1" dirty="0">
                <a:ln w="6731" cap="flat" cmpd="sng" algn="ctr">
                  <a:solidFill>
                    <a:srgbClr val="FFFFFF"/>
                  </a:solidFill>
                  <a:prstDash val="solid"/>
                  <a:round/>
                </a:ln>
                <a:solidFill>
                  <a:schemeClr val="tx1"/>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English: 844-330-2020/Spanish: 844-468-2020</a:t>
            </a:r>
            <a:br>
              <a:rPr lang="en-US" sz="3600" b="1" dirty="0">
                <a:ln w="6731" cap="flat" cmpd="sng" algn="ctr">
                  <a:solidFill>
                    <a:srgbClr val="FFFFFF"/>
                  </a:solidFill>
                  <a:prstDash val="solid"/>
                  <a:round/>
                </a:ln>
                <a:solidFill>
                  <a:schemeClr val="tx1"/>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br>
            <a:br>
              <a:rPr lang="en-US" sz="3600" b="1" dirty="0">
                <a:ln w="6731" cap="flat" cmpd="sng" algn="ctr">
                  <a:solidFill>
                    <a:srgbClr val="FFFFFF"/>
                  </a:solidFill>
                  <a:prstDash val="solid"/>
                  <a:round/>
                </a:ln>
                <a:solidFill>
                  <a:schemeClr val="tx1"/>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br>
            <a:r>
              <a:rPr lang="en-US" sz="3600" b="1" dirty="0">
                <a:ln w="6731" cap="flat" cmpd="sng" algn="ctr">
                  <a:solidFill>
                    <a:srgbClr val="FFFFFF"/>
                  </a:solidFill>
                  <a:prstDash val="solid"/>
                  <a:round/>
                </a:ln>
                <a:solidFill>
                  <a:schemeClr val="tx1"/>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Special Thanks, to all the agencies involved in helping Texas citizens get counted.</a:t>
            </a:r>
            <a:br>
              <a:rPr lang="en-US" sz="3600" b="1" dirty="0">
                <a:ln w="6731" cap="flat" cmpd="sng" algn="ctr">
                  <a:solidFill>
                    <a:srgbClr val="FFFFFF"/>
                  </a:solidFill>
                  <a:prstDash val="solid"/>
                  <a:round/>
                </a:ln>
                <a:solidFill>
                  <a:schemeClr val="tx1"/>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br>
            <a:r>
              <a:rPr lang="en-US" sz="3600" b="1" dirty="0">
                <a:ln w="6731" cap="flat" cmpd="sng" algn="ctr">
                  <a:solidFill>
                    <a:srgbClr val="FFFFFF"/>
                  </a:solidFill>
                  <a:prstDash val="solid"/>
                  <a:round/>
                </a:ln>
                <a:solidFill>
                  <a:schemeClr val="tx1"/>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We Can Do It !! / Si Se </a:t>
            </a:r>
            <a:r>
              <a:rPr lang="en-US" sz="3600" b="1" dirty="0" err="1">
                <a:ln w="6731" cap="flat" cmpd="sng" algn="ctr">
                  <a:solidFill>
                    <a:srgbClr val="FFFFFF"/>
                  </a:solidFill>
                  <a:prstDash val="solid"/>
                  <a:round/>
                </a:ln>
                <a:solidFill>
                  <a:schemeClr val="tx1"/>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Puede</a:t>
            </a:r>
            <a:r>
              <a:rPr lang="en-US" sz="3600" b="1" dirty="0">
                <a:ln w="6731" cap="flat" cmpd="sng" algn="ctr">
                  <a:solidFill>
                    <a:srgbClr val="FFFFFF"/>
                  </a:solidFill>
                  <a:prstDash val="solid"/>
                  <a:round/>
                </a:ln>
                <a:solidFill>
                  <a:schemeClr val="tx1"/>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 !!</a:t>
            </a:r>
            <a:br>
              <a:rPr lang="en-US" sz="4000" b="1" dirty="0">
                <a:ln w="6731" cap="flat" cmpd="sng" algn="ctr">
                  <a:solidFill>
                    <a:srgbClr val="FFFFFF"/>
                  </a:solidFill>
                  <a:prstDash val="solid"/>
                  <a:round/>
                </a:ln>
                <a:solidFill>
                  <a:srgbClr val="2F5496"/>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b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69226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951899-B99C-47AB-9C7C-16264D7A1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0" name="Straight Connector 19">
              <a:extLst>
                <a:ext uri="{FF2B5EF4-FFF2-40B4-BE49-F238E27FC236}">
                  <a16:creationId xmlns:a16="http://schemas.microsoft.com/office/drawing/2014/main" id="{B94D217E-92A1-48B2-B6BF-8B6A35AF9D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69582FD9-95AB-4339-8A07-BAD420BE1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a16="http://schemas.microsoft.com/office/drawing/2014/main" id="{6778DC79-DE09-4F89-81B1-275C542D7F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a:extLst>
                <a:ext uri="{FF2B5EF4-FFF2-40B4-BE49-F238E27FC236}">
                  <a16:creationId xmlns:a16="http://schemas.microsoft.com/office/drawing/2014/main" id="{EAEC370A-1F34-4D8E-B065-81F6F568A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A816EDF3-D9EE-488C-AFDC-022381513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a16="http://schemas.microsoft.com/office/drawing/2014/main" id="{E8330BD4-97D9-4D24-815A-0E557B04F9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a:extLst>
                <a:ext uri="{FF2B5EF4-FFF2-40B4-BE49-F238E27FC236}">
                  <a16:creationId xmlns:a16="http://schemas.microsoft.com/office/drawing/2014/main" id="{EA8EDE67-BAC0-478C-99D9-BBC5AD532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a:extLst>
                <a:ext uri="{FF2B5EF4-FFF2-40B4-BE49-F238E27FC236}">
                  <a16:creationId xmlns:a16="http://schemas.microsoft.com/office/drawing/2014/main" id="{33DFB3F3-2523-4F1F-BC2B-B97C172F2C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5E5660E4-7443-4FCC-AD43-9D1AE972B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4EDF9C36-B365-4426-85B9-82E0DE18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 name="Title 2">
            <a:extLst>
              <a:ext uri="{FF2B5EF4-FFF2-40B4-BE49-F238E27FC236}">
                <a16:creationId xmlns:a16="http://schemas.microsoft.com/office/drawing/2014/main" id="{B628FE7D-043F-42AF-B4AB-DB9AFF936B28}"/>
              </a:ext>
            </a:extLst>
          </p:cNvPr>
          <p:cNvSpPr>
            <a:spLocks noGrp="1"/>
          </p:cNvSpPr>
          <p:nvPr>
            <p:ph type="title"/>
          </p:nvPr>
        </p:nvSpPr>
        <p:spPr>
          <a:xfrm>
            <a:off x="1138429" y="1273751"/>
            <a:ext cx="8370906" cy="4385809"/>
          </a:xfrm>
        </p:spPr>
        <p:txBody>
          <a:bodyPr vert="horz" lIns="91440" tIns="45720" rIns="91440" bIns="45720" rtlCol="0" anchor="t">
            <a:normAutofit fontScale="90000"/>
          </a:bodyPr>
          <a:lstStyle/>
          <a:p>
            <a:pPr algn="ctr"/>
            <a:r>
              <a:rPr lang="en-US" sz="3600" dirty="0">
                <a:solidFill>
                  <a:schemeClr val="tx1"/>
                </a:solidFill>
              </a:rPr>
              <a:t>END of Road Trip.</a:t>
            </a:r>
            <a:br>
              <a:rPr lang="en-US" sz="3600" dirty="0">
                <a:solidFill>
                  <a:schemeClr val="tx1"/>
                </a:solidFill>
              </a:rPr>
            </a:br>
            <a:r>
              <a:rPr lang="en-US" sz="3600" dirty="0">
                <a:solidFill>
                  <a:schemeClr val="tx1"/>
                </a:solidFill>
              </a:rPr>
              <a:t>Next time You come this way</a:t>
            </a:r>
            <a:br>
              <a:rPr lang="en-US" sz="3600" dirty="0">
                <a:solidFill>
                  <a:schemeClr val="tx1"/>
                </a:solidFill>
              </a:rPr>
            </a:br>
            <a:r>
              <a:rPr lang="en-US" sz="3600" dirty="0">
                <a:solidFill>
                  <a:schemeClr val="tx1"/>
                </a:solidFill>
              </a:rPr>
              <a:t>Remember to stop and take in some history. Hope you enjoyed the trip.</a:t>
            </a:r>
            <a:br>
              <a:rPr lang="en-US" sz="3600" dirty="0">
                <a:solidFill>
                  <a:schemeClr val="tx1"/>
                </a:solidFill>
              </a:rPr>
            </a:br>
            <a:br>
              <a:rPr lang="en-US" sz="3600" dirty="0">
                <a:solidFill>
                  <a:schemeClr val="tx1"/>
                </a:solidFill>
              </a:rPr>
            </a:br>
            <a:br>
              <a:rPr lang="en-US" sz="3600" dirty="0">
                <a:solidFill>
                  <a:schemeClr val="tx1"/>
                </a:solidFill>
              </a:rPr>
            </a:br>
            <a:r>
              <a:rPr lang="en-US" sz="3600" dirty="0">
                <a:solidFill>
                  <a:schemeClr val="tx1"/>
                </a:solidFill>
              </a:rPr>
              <a:t>Thank You!</a:t>
            </a:r>
            <a:br>
              <a:rPr lang="en-US" sz="3600" dirty="0">
                <a:solidFill>
                  <a:schemeClr val="tx1"/>
                </a:solidFill>
              </a:rPr>
            </a:br>
            <a:r>
              <a:rPr lang="en-US" sz="3600" dirty="0">
                <a:solidFill>
                  <a:schemeClr val="tx1"/>
                </a:solidFill>
              </a:rPr>
              <a:t>Stay safe.</a:t>
            </a:r>
          </a:p>
        </p:txBody>
      </p:sp>
      <p:sp>
        <p:nvSpPr>
          <p:cNvPr id="31" name="Isosceles Triangle 3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Text Placeholder 6">
            <a:extLst>
              <a:ext uri="{FF2B5EF4-FFF2-40B4-BE49-F238E27FC236}">
                <a16:creationId xmlns:a16="http://schemas.microsoft.com/office/drawing/2014/main" id="{89AD6D09-F227-4348-94EA-B1B46C082B6F}"/>
              </a:ext>
            </a:extLst>
          </p:cNvPr>
          <p:cNvSpPr>
            <a:spLocks noGrp="1"/>
          </p:cNvSpPr>
          <p:nvPr>
            <p:ph type="body" sz="half" idx="2"/>
          </p:nvPr>
        </p:nvSpPr>
        <p:spPr>
          <a:xfrm>
            <a:off x="2691775" y="6085912"/>
            <a:ext cx="8596667" cy="674024"/>
          </a:xfrm>
        </p:spPr>
        <p:txBody>
          <a:bodyPr>
            <a:normAutofit/>
          </a:bodyPr>
          <a:lstStyle/>
          <a:p>
            <a:pPr algn="ctr"/>
            <a:r>
              <a:rPr lang="en-US" sz="1100" dirty="0">
                <a:latin typeface="Baskerville Old Face" panose="02020602080505020303" pitchFamily="18" charset="0"/>
              </a:rPr>
              <a:t> All material used is credited only to its rightful owner and have copy rights.</a:t>
            </a:r>
            <a:endParaRPr lang="en-US" sz="1100" dirty="0"/>
          </a:p>
        </p:txBody>
      </p:sp>
      <p:sp>
        <p:nvSpPr>
          <p:cNvPr id="32" name="TextBox 31">
            <a:extLst>
              <a:ext uri="{FF2B5EF4-FFF2-40B4-BE49-F238E27FC236}">
                <a16:creationId xmlns:a16="http://schemas.microsoft.com/office/drawing/2014/main" id="{C0E85169-BF9F-4376-9980-3CF12CBB08DE}"/>
              </a:ext>
            </a:extLst>
          </p:cNvPr>
          <p:cNvSpPr txBox="1"/>
          <p:nvPr/>
        </p:nvSpPr>
        <p:spPr>
          <a:xfrm>
            <a:off x="3634761" y="6009693"/>
            <a:ext cx="443010" cy="400110"/>
          </a:xfrm>
          <a:prstGeom prst="rect">
            <a:avLst/>
          </a:prstGeom>
          <a:noFill/>
        </p:spPr>
        <p:txBody>
          <a:bodyPr wrap="square">
            <a:spAutoFit/>
          </a:bodyPr>
          <a:lstStyle/>
          <a:p>
            <a:pPr algn="ctr"/>
            <a:r>
              <a:rPr lang="en-US" sz="2000" dirty="0"/>
              <a:t>©</a:t>
            </a:r>
          </a:p>
        </p:txBody>
      </p:sp>
      <p:sp>
        <p:nvSpPr>
          <p:cNvPr id="33" name="TextBox 32">
            <a:extLst>
              <a:ext uri="{FF2B5EF4-FFF2-40B4-BE49-F238E27FC236}">
                <a16:creationId xmlns:a16="http://schemas.microsoft.com/office/drawing/2014/main" id="{1331B995-2F1D-4957-BB12-4C9FC1A4AFFA}"/>
              </a:ext>
            </a:extLst>
          </p:cNvPr>
          <p:cNvSpPr txBox="1"/>
          <p:nvPr/>
        </p:nvSpPr>
        <p:spPr>
          <a:xfrm>
            <a:off x="4049216" y="6044659"/>
            <a:ext cx="210727" cy="400110"/>
          </a:xfrm>
          <a:prstGeom prst="rect">
            <a:avLst/>
          </a:prstGeom>
          <a:noFill/>
        </p:spPr>
        <p:txBody>
          <a:bodyPr wrap="square">
            <a:spAutoFit/>
          </a:bodyPr>
          <a:lstStyle/>
          <a:p>
            <a:r>
              <a:rPr lang="en-US" sz="2000" b="0" i="0" u="none" strike="noStrike" dirty="0">
                <a:effectLst/>
                <a:latin typeface="AppleColorEmoji"/>
              </a:rPr>
              <a:t>℗</a:t>
            </a:r>
            <a:endParaRPr lang="en-US" sz="2000" dirty="0"/>
          </a:p>
        </p:txBody>
      </p:sp>
      <p:sp>
        <p:nvSpPr>
          <p:cNvPr id="34" name="TextBox 33">
            <a:extLst>
              <a:ext uri="{FF2B5EF4-FFF2-40B4-BE49-F238E27FC236}">
                <a16:creationId xmlns:a16="http://schemas.microsoft.com/office/drawing/2014/main" id="{DE9058DB-DFD8-4208-AB9C-2EDF41A970A5}"/>
              </a:ext>
            </a:extLst>
          </p:cNvPr>
          <p:cNvSpPr txBox="1"/>
          <p:nvPr/>
        </p:nvSpPr>
        <p:spPr>
          <a:xfrm>
            <a:off x="4435750" y="6009693"/>
            <a:ext cx="210727" cy="461665"/>
          </a:xfrm>
          <a:prstGeom prst="rect">
            <a:avLst/>
          </a:prstGeom>
          <a:noFill/>
        </p:spPr>
        <p:txBody>
          <a:bodyPr wrap="square">
            <a:spAutoFit/>
          </a:bodyPr>
          <a:lstStyle/>
          <a:p>
            <a:r>
              <a:rPr lang="en-US" sz="2400" dirty="0"/>
              <a:t>®</a:t>
            </a:r>
          </a:p>
        </p:txBody>
      </p:sp>
      <p:sp>
        <p:nvSpPr>
          <p:cNvPr id="30" name="Title 1">
            <a:extLst>
              <a:ext uri="{FF2B5EF4-FFF2-40B4-BE49-F238E27FC236}">
                <a16:creationId xmlns:a16="http://schemas.microsoft.com/office/drawing/2014/main" id="{74F1626A-05DA-4807-A38B-A3C7F9D2964E}"/>
              </a:ext>
            </a:extLst>
          </p:cNvPr>
          <p:cNvSpPr txBox="1">
            <a:spLocks/>
          </p:cNvSpPr>
          <p:nvPr/>
        </p:nvSpPr>
        <p:spPr>
          <a:xfrm>
            <a:off x="1151115" y="14794"/>
            <a:ext cx="8672081" cy="13208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400" dirty="0">
                <a:solidFill>
                  <a:schemeClr val="bg1"/>
                </a:solidFill>
                <a:highlight>
                  <a:srgbClr val="0000FF"/>
                </a:highlight>
                <a:latin typeface="AR BLANCA" panose="02000000000000000000" pitchFamily="2" charset="0"/>
              </a:rPr>
              <a:t> 2020 Census Road Trip </a:t>
            </a:r>
          </a:p>
        </p:txBody>
      </p:sp>
    </p:spTree>
    <p:extLst>
      <p:ext uri="{BB962C8B-B14F-4D97-AF65-F5344CB8AC3E}">
        <p14:creationId xmlns:p14="http://schemas.microsoft.com/office/powerpoint/2010/main" val="14098990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Subtitle 10">
            <a:extLst>
              <a:ext uri="{FF2B5EF4-FFF2-40B4-BE49-F238E27FC236}">
                <a16:creationId xmlns:a16="http://schemas.microsoft.com/office/drawing/2014/main" id="{D4E5D6FD-4BD4-422E-8C80-A81E869AB5B4}"/>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id="{67273D73-5E66-4965-9E1C-4501BC0F8C1E}"/>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3A98EE3D-8CD1-4C3F-BD1C-C98C9596463C}" type="slidenum">
              <a:rPr lang="en-US" smtClean="0"/>
              <a:pPr defTabSz="914400">
                <a:spcAft>
                  <a:spcPts val="600"/>
                </a:spcAft>
              </a:pPr>
              <a:t>4</a:t>
            </a:fld>
            <a:endParaRPr lang="en-US"/>
          </a:p>
        </p:txBody>
      </p:sp>
      <p:pic>
        <p:nvPicPr>
          <p:cNvPr id="4" name="Content Placeholder 3" descr="A pile of fruit&#10;&#10;Description automatically generated">
            <a:extLst>
              <a:ext uri="{FF2B5EF4-FFF2-40B4-BE49-F238E27FC236}">
                <a16:creationId xmlns:a16="http://schemas.microsoft.com/office/drawing/2014/main" id="{825B7555-E07E-47DE-90BE-2DF6E250B096}"/>
              </a:ext>
            </a:extLst>
          </p:cNvPr>
          <p:cNvPicPr>
            <a:picLocks noGrp="1" noChangeAspect="1"/>
          </p:cNvPicPr>
          <p:nvPr>
            <p:ph sz="half" idx="4294967295"/>
          </p:nvPr>
        </p:nvPicPr>
        <p:blipFill>
          <a:blip r:embed="rId3"/>
          <a:stretch>
            <a:fillRect/>
          </a:stretch>
        </p:blipFill>
        <p:spPr>
          <a:xfrm>
            <a:off x="9596438" y="546100"/>
            <a:ext cx="2595562" cy="1947863"/>
          </a:xfrm>
          <a:prstGeom prst="rect">
            <a:avLst/>
          </a:prstGeom>
        </p:spPr>
      </p:pic>
      <p:sp>
        <p:nvSpPr>
          <p:cNvPr id="30" name="TextBox 29">
            <a:extLst>
              <a:ext uri="{FF2B5EF4-FFF2-40B4-BE49-F238E27FC236}">
                <a16:creationId xmlns:a16="http://schemas.microsoft.com/office/drawing/2014/main" id="{265C4963-A12A-4C39-BE05-858C286ED967}"/>
              </a:ext>
            </a:extLst>
          </p:cNvPr>
          <p:cNvSpPr txBox="1"/>
          <p:nvPr/>
        </p:nvSpPr>
        <p:spPr>
          <a:xfrm>
            <a:off x="585744" y="1378226"/>
            <a:ext cx="4953201" cy="2303187"/>
          </a:xfrm>
          <a:prstGeom prst="rect">
            <a:avLst/>
          </a:prstGeom>
        </p:spPr>
        <p:txBody>
          <a:bodyPr vert="horz" lIns="91440" tIns="45720" rIns="91440" bIns="45720" rtlCol="0">
            <a:noAutofit/>
          </a:bodyPr>
          <a:lstStyle/>
          <a:p>
            <a:pPr>
              <a:lnSpc>
                <a:spcPct val="90000"/>
              </a:lnSpc>
              <a:spcBef>
                <a:spcPts val="1000"/>
              </a:spcBef>
              <a:buClr>
                <a:schemeClr val="accent1"/>
              </a:buClr>
              <a:buSzPct val="80000"/>
              <a:buFont typeface="Wingdings 3" charset="2"/>
              <a:buChar char=""/>
            </a:pPr>
            <a:r>
              <a:rPr lang="en-US" sz="2000" b="0" i="0" u="none" strike="noStrike" dirty="0" err="1">
                <a:solidFill>
                  <a:schemeClr val="tx1">
                    <a:lumMod val="75000"/>
                    <a:lumOff val="25000"/>
                  </a:schemeClr>
                </a:solidFill>
                <a:effectLst/>
              </a:rPr>
              <a:t>Dixondale</a:t>
            </a:r>
            <a:r>
              <a:rPr lang="en-US" sz="2000" b="0" i="0" u="none" strike="noStrike" dirty="0">
                <a:solidFill>
                  <a:schemeClr val="tx1">
                    <a:lumMod val="75000"/>
                    <a:lumOff val="25000"/>
                  </a:schemeClr>
                </a:solidFill>
                <a:effectLst/>
              </a:rPr>
              <a:t> Farms has been providing onion plants since 1913. Family farmed in Carrizo Springs, TX for 106 years. </a:t>
            </a:r>
            <a:br>
              <a:rPr lang="en-US" sz="2000" dirty="0">
                <a:solidFill>
                  <a:schemeClr val="tx1">
                    <a:lumMod val="75000"/>
                    <a:lumOff val="25000"/>
                  </a:schemeClr>
                </a:solidFill>
              </a:rPr>
            </a:br>
            <a:r>
              <a:rPr lang="en-US" sz="2000" b="0" i="0" u="none" strike="noStrike" dirty="0">
                <a:solidFill>
                  <a:schemeClr val="tx1">
                    <a:lumMod val="75000"/>
                    <a:lumOff val="25000"/>
                  </a:schemeClr>
                </a:solidFill>
                <a:effectLst/>
              </a:rPr>
              <a:t>A Short History of </a:t>
            </a:r>
            <a:r>
              <a:rPr lang="en-US" sz="2000" b="0" i="0" u="none" strike="noStrike" dirty="0" err="1">
                <a:solidFill>
                  <a:schemeClr val="tx1">
                    <a:lumMod val="75000"/>
                    <a:lumOff val="25000"/>
                  </a:schemeClr>
                </a:solidFill>
                <a:effectLst/>
              </a:rPr>
              <a:t>Dixondale</a:t>
            </a:r>
            <a:r>
              <a:rPr lang="en-US" sz="2000" b="0" i="0" u="none" strike="noStrike" dirty="0">
                <a:solidFill>
                  <a:schemeClr val="tx1">
                    <a:lumMod val="75000"/>
                    <a:lumOff val="25000"/>
                  </a:schemeClr>
                </a:solidFill>
                <a:effectLst/>
              </a:rPr>
              <a:t> Farms As told by Jeanie Martin Frasier In the early 1900's, my great-grandfather, John Mabson McClendon, moved his family to Dimmit County from a small Central Texas town called Pancake, TX. </a:t>
            </a:r>
          </a:p>
        </p:txBody>
      </p:sp>
      <p:pic>
        <p:nvPicPr>
          <p:cNvPr id="9" name="Picture 8" descr="A group of people walking in the grass&#10;&#10;Description automatically generated">
            <a:extLst>
              <a:ext uri="{FF2B5EF4-FFF2-40B4-BE49-F238E27FC236}">
                <a16:creationId xmlns:a16="http://schemas.microsoft.com/office/drawing/2014/main" id="{AE24CE8F-F533-4807-A127-669410377677}"/>
              </a:ext>
            </a:extLst>
          </p:cNvPr>
          <p:cNvPicPr>
            <a:picLocks noChangeAspect="1"/>
          </p:cNvPicPr>
          <p:nvPr/>
        </p:nvPicPr>
        <p:blipFill>
          <a:blip r:embed="rId4"/>
          <a:stretch>
            <a:fillRect/>
          </a:stretch>
        </p:blipFill>
        <p:spPr>
          <a:xfrm>
            <a:off x="5615457" y="609600"/>
            <a:ext cx="2596281" cy="1733017"/>
          </a:xfrm>
          <a:prstGeom prst="rect">
            <a:avLst/>
          </a:prstGeom>
        </p:spPr>
      </p:pic>
      <p:pic>
        <p:nvPicPr>
          <p:cNvPr id="8" name="Online Media 32" title="Centennial Onions | Dixondale Farms">
            <a:hlinkClick r:id="" action="ppaction://media"/>
            <a:extLst>
              <a:ext uri="{FF2B5EF4-FFF2-40B4-BE49-F238E27FC236}">
                <a16:creationId xmlns:a16="http://schemas.microsoft.com/office/drawing/2014/main" id="{C41800F9-FDAE-45BE-98C1-B7703A1D2867}"/>
              </a:ext>
            </a:extLst>
          </p:cNvPr>
          <p:cNvPicPr>
            <a:picLocks noRot="1" noChangeAspect="1"/>
          </p:cNvPicPr>
          <p:nvPr>
            <a:videoFile r:link="rId1"/>
          </p:nvPr>
        </p:nvPicPr>
        <p:blipFill>
          <a:blip r:embed="rId5"/>
          <a:stretch>
            <a:fillRect/>
          </a:stretch>
        </p:blipFill>
        <p:spPr>
          <a:xfrm>
            <a:off x="5773219" y="3111928"/>
            <a:ext cx="5421162" cy="3049403"/>
          </a:xfrm>
          <a:prstGeom prst="rect">
            <a:avLst/>
          </a:prstGeom>
          <a:noFill/>
        </p:spPr>
      </p:pic>
      <p:sp>
        <p:nvSpPr>
          <p:cNvPr id="49" name="TextBox 48">
            <a:extLst>
              <a:ext uri="{FF2B5EF4-FFF2-40B4-BE49-F238E27FC236}">
                <a16:creationId xmlns:a16="http://schemas.microsoft.com/office/drawing/2014/main" id="{DEC7CA9A-BEF3-4E88-9432-3F635CA3CEDF}"/>
              </a:ext>
            </a:extLst>
          </p:cNvPr>
          <p:cNvSpPr txBox="1"/>
          <p:nvPr/>
        </p:nvSpPr>
        <p:spPr>
          <a:xfrm>
            <a:off x="585744" y="4013200"/>
            <a:ext cx="5013700" cy="2585323"/>
          </a:xfrm>
          <a:prstGeom prst="rect">
            <a:avLst/>
          </a:prstGeom>
          <a:noFill/>
        </p:spPr>
        <p:txBody>
          <a:bodyPr wrap="square">
            <a:spAutoFit/>
          </a:bodyPr>
          <a:lstStyle/>
          <a:p>
            <a:pPr>
              <a:lnSpc>
                <a:spcPct val="90000"/>
              </a:lnSpc>
              <a:spcBef>
                <a:spcPts val="1000"/>
              </a:spcBef>
              <a:buClr>
                <a:schemeClr val="accent1"/>
              </a:buClr>
              <a:buSzPct val="80000"/>
              <a:buFont typeface="Wingdings 3" charset="2"/>
              <a:buChar char=""/>
            </a:pPr>
            <a:r>
              <a:rPr lang="en-US" sz="2000" b="0" i="0" u="none" strike="noStrike" dirty="0">
                <a:solidFill>
                  <a:schemeClr val="tx1">
                    <a:lumMod val="75000"/>
                    <a:lumOff val="25000"/>
                  </a:schemeClr>
                </a:solidFill>
                <a:effectLst/>
              </a:rPr>
              <a:t>He began farming an area north of town called the </a:t>
            </a:r>
            <a:r>
              <a:rPr lang="en-US" sz="2000" b="0" i="0" u="none" strike="noStrike" dirty="0" err="1">
                <a:solidFill>
                  <a:schemeClr val="tx1">
                    <a:lumMod val="75000"/>
                    <a:lumOff val="25000"/>
                  </a:schemeClr>
                </a:solidFill>
                <a:effectLst/>
              </a:rPr>
              <a:t>Dixondale</a:t>
            </a:r>
            <a:r>
              <a:rPr lang="en-US" sz="2000" b="0" i="0" u="none" strike="noStrike" dirty="0">
                <a:solidFill>
                  <a:schemeClr val="tx1">
                    <a:lumMod val="75000"/>
                    <a:lumOff val="25000"/>
                  </a:schemeClr>
                </a:solidFill>
                <a:effectLst/>
              </a:rPr>
              <a:t> addition in the </a:t>
            </a:r>
            <a:r>
              <a:rPr lang="en-US" sz="2000" b="0" i="0" u="none" strike="noStrike" dirty="0" err="1">
                <a:solidFill>
                  <a:schemeClr val="tx1">
                    <a:lumMod val="75000"/>
                    <a:lumOff val="25000"/>
                  </a:schemeClr>
                </a:solidFill>
                <a:effectLst/>
              </a:rPr>
              <a:t>Wintergarden</a:t>
            </a:r>
            <a:r>
              <a:rPr lang="en-US" sz="2000" b="0" i="0" u="none" strike="noStrike" dirty="0">
                <a:solidFill>
                  <a:schemeClr val="tx1">
                    <a:lumMod val="75000"/>
                    <a:lumOff val="25000"/>
                  </a:schemeClr>
                </a:solidFill>
                <a:effectLst/>
              </a:rPr>
              <a:t> area. All of us at </a:t>
            </a:r>
            <a:r>
              <a:rPr lang="en-US" sz="2000" b="0" i="0" u="none" strike="noStrike" dirty="0" err="1">
                <a:solidFill>
                  <a:schemeClr val="tx1">
                    <a:lumMod val="75000"/>
                    <a:lumOff val="25000"/>
                  </a:schemeClr>
                </a:solidFill>
                <a:effectLst/>
              </a:rPr>
              <a:t>Dixondale</a:t>
            </a:r>
            <a:r>
              <a:rPr lang="en-US" sz="2000" b="0" i="0" u="none" strike="noStrike" dirty="0">
                <a:solidFill>
                  <a:schemeClr val="tx1">
                    <a:lumMod val="75000"/>
                    <a:lumOff val="25000"/>
                  </a:schemeClr>
                </a:solidFill>
                <a:effectLst/>
              </a:rPr>
              <a:t> Farms still live in that section of town as neighbors. John's son, Earl, who was 15 at the time, began farming with his father, growing onion transplants and sending them by train to farmers throughout the United States.</a:t>
            </a:r>
            <a:endParaRPr lang="en-US" sz="2000" dirty="0">
              <a:solidFill>
                <a:schemeClr val="tx1">
                  <a:lumMod val="75000"/>
                  <a:lumOff val="25000"/>
                </a:schemeClr>
              </a:solidFill>
            </a:endParaRPr>
          </a:p>
        </p:txBody>
      </p:sp>
      <p:sp>
        <p:nvSpPr>
          <p:cNvPr id="10" name="Title 14">
            <a:extLst>
              <a:ext uri="{FF2B5EF4-FFF2-40B4-BE49-F238E27FC236}">
                <a16:creationId xmlns:a16="http://schemas.microsoft.com/office/drawing/2014/main" id="{F059C574-FF5A-4E62-88AD-AD05A085FD5B}"/>
              </a:ext>
            </a:extLst>
          </p:cNvPr>
          <p:cNvSpPr txBox="1">
            <a:spLocks/>
          </p:cNvSpPr>
          <p:nvPr/>
        </p:nvSpPr>
        <p:spPr>
          <a:xfrm>
            <a:off x="446220" y="259477"/>
            <a:ext cx="5292747" cy="877432"/>
          </a:xfrm>
          <a:prstGeom prst="rect">
            <a:avLst/>
          </a:prstGeom>
        </p:spPr>
        <p:txBody>
          <a:bodyPr vert="horz" lIns="91440" tIns="45720" rIns="91440" bIns="45720" rtlCol="0" anchor="t">
            <a:normAutofit fontScale="70000" lnSpcReduction="20000"/>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highlight>
                  <a:srgbClr val="0000FF"/>
                </a:highlight>
              </a:rPr>
              <a:t> Dimmit County Texas </a:t>
            </a:r>
          </a:p>
        </p:txBody>
      </p:sp>
    </p:spTree>
    <p:extLst>
      <p:ext uri="{BB962C8B-B14F-4D97-AF65-F5344CB8AC3E}">
        <p14:creationId xmlns:p14="http://schemas.microsoft.com/office/powerpoint/2010/main" val="7439370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35FF5354-2C21-4C42-964D-C5A3BFB347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3" name="Straight Connector 42">
              <a:extLst>
                <a:ext uri="{FF2B5EF4-FFF2-40B4-BE49-F238E27FC236}">
                  <a16:creationId xmlns:a16="http://schemas.microsoft.com/office/drawing/2014/main" id="{46C38D4D-417B-4289-8748-EB3B8A6B27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B948EC66-FDA9-4F74-9761-4F87538F2F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45" name="Rectangle 23">
              <a:extLst>
                <a:ext uri="{FF2B5EF4-FFF2-40B4-BE49-F238E27FC236}">
                  <a16:creationId xmlns:a16="http://schemas.microsoft.com/office/drawing/2014/main" id="{D6647D0E-FFC9-49A5-8570-9A48A5FC1F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5">
              <a:extLst>
                <a:ext uri="{FF2B5EF4-FFF2-40B4-BE49-F238E27FC236}">
                  <a16:creationId xmlns:a16="http://schemas.microsoft.com/office/drawing/2014/main" id="{D9349D3D-AD9F-4DF7-BEAF-B8D305ADEC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Isosceles Triangle 46">
              <a:extLst>
                <a:ext uri="{FF2B5EF4-FFF2-40B4-BE49-F238E27FC236}">
                  <a16:creationId xmlns:a16="http://schemas.microsoft.com/office/drawing/2014/main" id="{38877D2F-B440-4031-959F-4E87505201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7">
              <a:extLst>
                <a:ext uri="{FF2B5EF4-FFF2-40B4-BE49-F238E27FC236}">
                  <a16:creationId xmlns:a16="http://schemas.microsoft.com/office/drawing/2014/main" id="{869BE8DA-4049-4B08-ABD6-16F8C0262E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8">
              <a:extLst>
                <a:ext uri="{FF2B5EF4-FFF2-40B4-BE49-F238E27FC236}">
                  <a16:creationId xmlns:a16="http://schemas.microsoft.com/office/drawing/2014/main" id="{4B4446B5-237B-4328-A1D2-C2525EA3ED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9">
              <a:extLst>
                <a:ext uri="{FF2B5EF4-FFF2-40B4-BE49-F238E27FC236}">
                  <a16:creationId xmlns:a16="http://schemas.microsoft.com/office/drawing/2014/main" id="{DE559DAC-EDB8-425E-A5FD-40E307035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Isosceles Triangle 50">
              <a:extLst>
                <a:ext uri="{FF2B5EF4-FFF2-40B4-BE49-F238E27FC236}">
                  <a16:creationId xmlns:a16="http://schemas.microsoft.com/office/drawing/2014/main" id="{68DEB9B7-ED80-41EB-9218-3B47B5259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Isosceles Triangle 51">
              <a:extLst>
                <a:ext uri="{FF2B5EF4-FFF2-40B4-BE49-F238E27FC236}">
                  <a16:creationId xmlns:a16="http://schemas.microsoft.com/office/drawing/2014/main" id="{9CBBD20C-6115-44EF-8CD6-A3F66D20D7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14">
            <a:extLst>
              <a:ext uri="{FF2B5EF4-FFF2-40B4-BE49-F238E27FC236}">
                <a16:creationId xmlns:a16="http://schemas.microsoft.com/office/drawing/2014/main" id="{66F458A5-2AF5-4290-8A07-8B68C223F81D}"/>
              </a:ext>
            </a:extLst>
          </p:cNvPr>
          <p:cNvSpPr>
            <a:spLocks noGrp="1"/>
          </p:cNvSpPr>
          <p:nvPr>
            <p:ph type="title"/>
          </p:nvPr>
        </p:nvSpPr>
        <p:spPr>
          <a:xfrm>
            <a:off x="2944164" y="156238"/>
            <a:ext cx="5292747" cy="877432"/>
          </a:xfrm>
        </p:spPr>
        <p:txBody>
          <a:bodyPr vert="horz" lIns="91440" tIns="45720" rIns="91440" bIns="45720" rtlCol="0" anchor="t">
            <a:normAutofit/>
          </a:bodyPr>
          <a:lstStyle/>
          <a:p>
            <a:pPr algn="ctr"/>
            <a:r>
              <a:rPr lang="en-US" dirty="0">
                <a:highlight>
                  <a:srgbClr val="0000FF"/>
                </a:highlight>
              </a:rPr>
              <a:t> Dimmit County Texas </a:t>
            </a:r>
          </a:p>
        </p:txBody>
      </p:sp>
      <p:pic>
        <p:nvPicPr>
          <p:cNvPr id="5" name="Picture 4" descr="A picture containing text, map&#10;&#10;Description automatically generated">
            <a:extLst>
              <a:ext uri="{FF2B5EF4-FFF2-40B4-BE49-F238E27FC236}">
                <a16:creationId xmlns:a16="http://schemas.microsoft.com/office/drawing/2014/main" id="{0DA6F3E6-F936-4690-8134-C6E3642D64ED}"/>
              </a:ext>
            </a:extLst>
          </p:cNvPr>
          <p:cNvPicPr>
            <a:picLocks noChangeAspect="1"/>
          </p:cNvPicPr>
          <p:nvPr/>
        </p:nvPicPr>
        <p:blipFill>
          <a:blip r:embed="rId3"/>
          <a:stretch>
            <a:fillRect/>
          </a:stretch>
        </p:blipFill>
        <p:spPr>
          <a:xfrm>
            <a:off x="9367838" y="165533"/>
            <a:ext cx="2596281" cy="1947210"/>
          </a:xfrm>
          <a:prstGeom prst="rect">
            <a:avLst/>
          </a:prstGeom>
        </p:spPr>
      </p:pic>
      <p:pic>
        <p:nvPicPr>
          <p:cNvPr id="4" name="Picture 3" descr="A close up of a map&#10;&#10;Description automatically generated">
            <a:extLst>
              <a:ext uri="{FF2B5EF4-FFF2-40B4-BE49-F238E27FC236}">
                <a16:creationId xmlns:a16="http://schemas.microsoft.com/office/drawing/2014/main" id="{0570C694-0618-449E-AD71-FCB05CFB9817}"/>
              </a:ext>
            </a:extLst>
          </p:cNvPr>
          <p:cNvPicPr>
            <a:picLocks noChangeAspect="1"/>
          </p:cNvPicPr>
          <p:nvPr/>
        </p:nvPicPr>
        <p:blipFill rotWithShape="1">
          <a:blip r:embed="rId4"/>
          <a:srcRect l="10290" r="8207" b="3"/>
          <a:stretch/>
        </p:blipFill>
        <p:spPr>
          <a:xfrm>
            <a:off x="224366" y="165533"/>
            <a:ext cx="1780250" cy="2074999"/>
          </a:xfrm>
          <a:prstGeom prst="rect">
            <a:avLst/>
          </a:prstGeom>
        </p:spPr>
      </p:pic>
      <p:pic>
        <p:nvPicPr>
          <p:cNvPr id="7" name="Picture 6" descr="A picture containing outdoor, truck, parked, sitting&#10;&#10;Description automatically generated">
            <a:extLst>
              <a:ext uri="{FF2B5EF4-FFF2-40B4-BE49-F238E27FC236}">
                <a16:creationId xmlns:a16="http://schemas.microsoft.com/office/drawing/2014/main" id="{DCDCA225-6A0C-4198-98EF-D843321154BB}"/>
              </a:ext>
            </a:extLst>
          </p:cNvPr>
          <p:cNvPicPr>
            <a:picLocks noChangeAspect="1"/>
          </p:cNvPicPr>
          <p:nvPr/>
        </p:nvPicPr>
        <p:blipFill>
          <a:blip r:embed="rId5"/>
          <a:stretch>
            <a:fillRect/>
          </a:stretch>
        </p:blipFill>
        <p:spPr>
          <a:xfrm>
            <a:off x="6460587" y="4499354"/>
            <a:ext cx="4224563" cy="2202408"/>
          </a:xfrm>
          <a:prstGeom prst="rect">
            <a:avLst/>
          </a:prstGeom>
        </p:spPr>
      </p:pic>
      <p:pic>
        <p:nvPicPr>
          <p:cNvPr id="9" name="Picture 8" descr="A group of people on a dirt track&#10;&#10;Description automatically generated">
            <a:extLst>
              <a:ext uri="{FF2B5EF4-FFF2-40B4-BE49-F238E27FC236}">
                <a16:creationId xmlns:a16="http://schemas.microsoft.com/office/drawing/2014/main" id="{49CC2540-6D3B-466A-9D9E-5875938C9B92}"/>
              </a:ext>
            </a:extLst>
          </p:cNvPr>
          <p:cNvPicPr>
            <a:picLocks noChangeAspect="1"/>
          </p:cNvPicPr>
          <p:nvPr/>
        </p:nvPicPr>
        <p:blipFill>
          <a:blip r:embed="rId6"/>
          <a:stretch>
            <a:fillRect/>
          </a:stretch>
        </p:blipFill>
        <p:spPr>
          <a:xfrm>
            <a:off x="5740637" y="1328843"/>
            <a:ext cx="3738234" cy="2875337"/>
          </a:xfrm>
          <a:prstGeom prst="rect">
            <a:avLst/>
          </a:prstGeom>
        </p:spPr>
      </p:pic>
      <p:sp>
        <p:nvSpPr>
          <p:cNvPr id="28" name="TextBox 27">
            <a:extLst>
              <a:ext uri="{FF2B5EF4-FFF2-40B4-BE49-F238E27FC236}">
                <a16:creationId xmlns:a16="http://schemas.microsoft.com/office/drawing/2014/main" id="{CBEA65F4-A026-4033-B2CE-264667837004}"/>
              </a:ext>
            </a:extLst>
          </p:cNvPr>
          <p:cNvSpPr txBox="1"/>
          <p:nvPr/>
        </p:nvSpPr>
        <p:spPr>
          <a:xfrm>
            <a:off x="125481" y="2584865"/>
            <a:ext cx="5559219" cy="3170099"/>
          </a:xfrm>
          <a:prstGeom prst="rect">
            <a:avLst/>
          </a:prstGeom>
          <a:noFill/>
        </p:spPr>
        <p:txBody>
          <a:bodyPr wrap="square">
            <a:spAutoFit/>
          </a:bodyPr>
          <a:lstStyle/>
          <a:p>
            <a:pPr algn="ctr"/>
            <a:r>
              <a:rPr lang="en-US" sz="2000" b="0" i="0" u="none" strike="noStrike" cap="all" dirty="0">
                <a:solidFill>
                  <a:srgbClr val="000000"/>
                </a:solidFill>
                <a:effectLst/>
                <a:latin typeface="var(--secondaryHeadlineFont)"/>
              </a:rPr>
              <a:t>By  Molly Hennessy-Fiske </a:t>
            </a:r>
          </a:p>
          <a:p>
            <a:pPr algn="ctr" latinLnBrk="0"/>
            <a:r>
              <a:rPr lang="en-US" sz="2000" b="0" i="0" u="none" strike="noStrike" cap="all" dirty="0">
                <a:solidFill>
                  <a:srgbClr val="000000"/>
                </a:solidFill>
                <a:effectLst/>
                <a:latin typeface="var(--secondaryHeadlineFont)"/>
              </a:rPr>
              <a:t>Feb. 15, 2014</a:t>
            </a:r>
          </a:p>
          <a:p>
            <a:pPr algn="ctr"/>
            <a:r>
              <a:rPr lang="en-US" sz="2000" b="0" i="0" u="none" strike="noStrike" dirty="0">
                <a:solidFill>
                  <a:srgbClr val="000000"/>
                </a:solidFill>
                <a:effectLst/>
                <a:latin typeface="var(--bodyFont)"/>
              </a:rPr>
              <a:t>CARRIZO SPRINGS, Texas — Just a few years ago this was a sleepy town of 5,600, and people eked out a living from the land. They farmed, worked ranches and leased their property to hunters to make a few dollars.</a:t>
            </a:r>
          </a:p>
          <a:p>
            <a:pPr algn="ctr"/>
            <a:r>
              <a:rPr lang="en-US" sz="2000" b="0" i="0" u="none" strike="noStrike" dirty="0">
                <a:solidFill>
                  <a:srgbClr val="000000"/>
                </a:solidFill>
                <a:effectLst/>
                <a:latin typeface="var(--bodyFont)"/>
              </a:rPr>
              <a:t>Now, an oil and gas boom is transforming the economy of south Texas, turning Carrizo Springs into a busy city of at least 40,000.</a:t>
            </a:r>
          </a:p>
        </p:txBody>
      </p:sp>
    </p:spTree>
    <p:extLst>
      <p:ext uri="{BB962C8B-B14F-4D97-AF65-F5344CB8AC3E}">
        <p14:creationId xmlns:p14="http://schemas.microsoft.com/office/powerpoint/2010/main" val="17851891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D211B4-E3C6-4C3F-B430-7AC828AF8A4F}"/>
              </a:ext>
            </a:extLst>
          </p:cNvPr>
          <p:cNvSpPr>
            <a:spLocks noGrp="1"/>
          </p:cNvSpPr>
          <p:nvPr>
            <p:ph type="sldNum" sz="quarter" idx="12"/>
          </p:nvPr>
        </p:nvSpPr>
        <p:spPr/>
        <p:txBody>
          <a:bodyPr/>
          <a:lstStyle/>
          <a:p>
            <a:fld id="{3A98EE3D-8CD1-4C3F-BD1C-C98C9596463C}" type="slidenum">
              <a:rPr lang="en-US" smtClean="0"/>
              <a:t>6</a:t>
            </a:fld>
            <a:endParaRPr lang="en-US" dirty="0"/>
          </a:p>
        </p:txBody>
      </p:sp>
      <p:pic>
        <p:nvPicPr>
          <p:cNvPr id="5" name="Picture 4">
            <a:extLst>
              <a:ext uri="{FF2B5EF4-FFF2-40B4-BE49-F238E27FC236}">
                <a16:creationId xmlns:a16="http://schemas.microsoft.com/office/drawing/2014/main" id="{C5934D76-D9F1-4C3C-9F09-1985AF0B3982}"/>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85786" y="2486376"/>
            <a:ext cx="5418666" cy="3737548"/>
          </a:xfrm>
          <a:prstGeom prst="rect">
            <a:avLst/>
          </a:prstGeom>
          <a:noFill/>
          <a:ln>
            <a:noFill/>
          </a:ln>
        </p:spPr>
      </p:pic>
      <p:sp>
        <p:nvSpPr>
          <p:cNvPr id="7" name="Title 14">
            <a:extLst>
              <a:ext uri="{FF2B5EF4-FFF2-40B4-BE49-F238E27FC236}">
                <a16:creationId xmlns:a16="http://schemas.microsoft.com/office/drawing/2014/main" id="{FE37DC46-1924-447A-8CCC-03C051272966}"/>
              </a:ext>
            </a:extLst>
          </p:cNvPr>
          <p:cNvSpPr>
            <a:spLocks noGrp="1"/>
          </p:cNvSpPr>
          <p:nvPr>
            <p:ph type="title"/>
          </p:nvPr>
        </p:nvSpPr>
        <p:spPr>
          <a:xfrm>
            <a:off x="2911823" y="270167"/>
            <a:ext cx="5785259" cy="877432"/>
          </a:xfrm>
        </p:spPr>
        <p:txBody>
          <a:bodyPr vert="horz" lIns="91440" tIns="45720" rIns="91440" bIns="45720" rtlCol="0" anchor="t">
            <a:normAutofit/>
          </a:bodyPr>
          <a:lstStyle/>
          <a:p>
            <a:pPr algn="ctr"/>
            <a:r>
              <a:rPr lang="en-US" dirty="0">
                <a:highlight>
                  <a:srgbClr val="0000FF"/>
                </a:highlight>
              </a:rPr>
              <a:t> Dimmit County Texas </a:t>
            </a:r>
          </a:p>
        </p:txBody>
      </p:sp>
      <p:sp>
        <p:nvSpPr>
          <p:cNvPr id="8" name="Title 14">
            <a:extLst>
              <a:ext uri="{FF2B5EF4-FFF2-40B4-BE49-F238E27FC236}">
                <a16:creationId xmlns:a16="http://schemas.microsoft.com/office/drawing/2014/main" id="{54B19546-E93D-45B4-BAEF-06BD7BB5C90D}"/>
              </a:ext>
            </a:extLst>
          </p:cNvPr>
          <p:cNvSpPr txBox="1">
            <a:spLocks/>
          </p:cNvSpPr>
          <p:nvPr/>
        </p:nvSpPr>
        <p:spPr>
          <a:xfrm>
            <a:off x="6622715" y="2240532"/>
            <a:ext cx="3935896" cy="4165955"/>
          </a:xfrm>
          <a:prstGeom prst="rect">
            <a:avLst/>
          </a:prstGeom>
        </p:spPr>
        <p:txBody>
          <a:bodyPr vert="horz" lIns="91440" tIns="45720" rIns="91440" bIns="45720" rtlCol="0" anchor="t">
            <a:normAutofit fontScale="6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tx1"/>
                </a:solidFill>
              </a:rPr>
              <a:t>One part of SWART Outreach component is to inform and assist our clients with the 2020 Census count. Here we have our Dimmit County clients. </a:t>
            </a:r>
          </a:p>
          <a:p>
            <a:pPr algn="ctr"/>
            <a:endParaRPr lang="en-US" dirty="0">
              <a:solidFill>
                <a:schemeClr val="tx1"/>
              </a:solidFill>
            </a:endParaRPr>
          </a:p>
          <a:p>
            <a:pPr algn="ctr"/>
            <a:r>
              <a:rPr lang="en-US" dirty="0">
                <a:solidFill>
                  <a:schemeClr val="tx1"/>
                </a:solidFill>
              </a:rPr>
              <a:t>Special Thanks,</a:t>
            </a:r>
          </a:p>
          <a:p>
            <a:pPr algn="ctr"/>
            <a:r>
              <a:rPr lang="en-US" dirty="0">
                <a:solidFill>
                  <a:schemeClr val="tx1"/>
                </a:solidFill>
              </a:rPr>
              <a:t> You to all our SWART Vehicle Operators for their assistance in distribution of the 2020 Census information to our passengers. </a:t>
            </a:r>
          </a:p>
        </p:txBody>
      </p:sp>
      <p:pic>
        <p:nvPicPr>
          <p:cNvPr id="9" name="Picture 8" descr="A close up of a map&#10;&#10;Description automatically generated">
            <a:extLst>
              <a:ext uri="{FF2B5EF4-FFF2-40B4-BE49-F238E27FC236}">
                <a16:creationId xmlns:a16="http://schemas.microsoft.com/office/drawing/2014/main" id="{10DC6BCE-122D-4268-8F54-27408D11B911}"/>
              </a:ext>
            </a:extLst>
          </p:cNvPr>
          <p:cNvPicPr>
            <a:picLocks noChangeAspect="1"/>
          </p:cNvPicPr>
          <p:nvPr/>
        </p:nvPicPr>
        <p:blipFill rotWithShape="1">
          <a:blip r:embed="rId4"/>
          <a:srcRect l="10290" r="8207" b="3"/>
          <a:stretch/>
        </p:blipFill>
        <p:spPr>
          <a:xfrm>
            <a:off x="224366" y="165533"/>
            <a:ext cx="1780250" cy="2074999"/>
          </a:xfrm>
          <a:prstGeom prst="rect">
            <a:avLst/>
          </a:prstGeom>
        </p:spPr>
      </p:pic>
      <p:pic>
        <p:nvPicPr>
          <p:cNvPr id="10" name="Picture 9" descr="A picture containing text, map&#10;&#10;Description automatically generated">
            <a:extLst>
              <a:ext uri="{FF2B5EF4-FFF2-40B4-BE49-F238E27FC236}">
                <a16:creationId xmlns:a16="http://schemas.microsoft.com/office/drawing/2014/main" id="{DD21B6CF-48C2-4CBE-8060-8ECA881CBFAA}"/>
              </a:ext>
            </a:extLst>
          </p:cNvPr>
          <p:cNvPicPr>
            <a:picLocks noChangeAspect="1"/>
          </p:cNvPicPr>
          <p:nvPr/>
        </p:nvPicPr>
        <p:blipFill>
          <a:blip r:embed="rId5"/>
          <a:stretch>
            <a:fillRect/>
          </a:stretch>
        </p:blipFill>
        <p:spPr>
          <a:xfrm>
            <a:off x="9367838" y="165533"/>
            <a:ext cx="2596281" cy="1947210"/>
          </a:xfrm>
          <a:prstGeom prst="rect">
            <a:avLst/>
          </a:prstGeom>
        </p:spPr>
      </p:pic>
    </p:spTree>
    <p:extLst>
      <p:ext uri="{BB962C8B-B14F-4D97-AF65-F5344CB8AC3E}">
        <p14:creationId xmlns:p14="http://schemas.microsoft.com/office/powerpoint/2010/main" val="14657617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C70D56-19CC-49D1-97F5-5B7D9A3475BF}"/>
              </a:ext>
            </a:extLst>
          </p:cNvPr>
          <p:cNvSpPr>
            <a:spLocks noGrp="1"/>
          </p:cNvSpPr>
          <p:nvPr>
            <p:ph type="sldNum" sz="quarter" idx="12"/>
          </p:nvPr>
        </p:nvSpPr>
        <p:spPr/>
        <p:txBody>
          <a:bodyPr/>
          <a:lstStyle/>
          <a:p>
            <a:fld id="{3A98EE3D-8CD1-4C3F-BD1C-C98C9596463C}" type="slidenum">
              <a:rPr lang="en-US" smtClean="0"/>
              <a:t>7</a:t>
            </a:fld>
            <a:endParaRPr lang="en-US" dirty="0"/>
          </a:p>
        </p:txBody>
      </p:sp>
      <p:pic>
        <p:nvPicPr>
          <p:cNvPr id="6" name="Picture 5" descr="A close up of a map&#10;&#10;Description automatically generated">
            <a:extLst>
              <a:ext uri="{FF2B5EF4-FFF2-40B4-BE49-F238E27FC236}">
                <a16:creationId xmlns:a16="http://schemas.microsoft.com/office/drawing/2014/main" id="{9B51A663-9A8B-44EF-9834-370D6C5D5D97}"/>
              </a:ext>
            </a:extLst>
          </p:cNvPr>
          <p:cNvPicPr>
            <a:picLocks noChangeAspect="1"/>
          </p:cNvPicPr>
          <p:nvPr/>
        </p:nvPicPr>
        <p:blipFill rotWithShape="1">
          <a:blip r:embed="rId2"/>
          <a:srcRect l="10290" r="8207" b="3"/>
          <a:stretch/>
        </p:blipFill>
        <p:spPr>
          <a:xfrm>
            <a:off x="224366" y="165533"/>
            <a:ext cx="1780250" cy="2074999"/>
          </a:xfrm>
          <a:prstGeom prst="rect">
            <a:avLst/>
          </a:prstGeom>
        </p:spPr>
      </p:pic>
      <p:pic>
        <p:nvPicPr>
          <p:cNvPr id="7" name="Picture 6" descr="A picture containing text, map&#10;&#10;Description automatically generated">
            <a:extLst>
              <a:ext uri="{FF2B5EF4-FFF2-40B4-BE49-F238E27FC236}">
                <a16:creationId xmlns:a16="http://schemas.microsoft.com/office/drawing/2014/main" id="{1626C868-0D13-4B30-9182-6CAF7A1E2AF4}"/>
              </a:ext>
            </a:extLst>
          </p:cNvPr>
          <p:cNvPicPr>
            <a:picLocks noChangeAspect="1"/>
          </p:cNvPicPr>
          <p:nvPr/>
        </p:nvPicPr>
        <p:blipFill>
          <a:blip r:embed="rId3"/>
          <a:stretch>
            <a:fillRect/>
          </a:stretch>
        </p:blipFill>
        <p:spPr>
          <a:xfrm>
            <a:off x="9367838" y="165533"/>
            <a:ext cx="2596281" cy="1947210"/>
          </a:xfrm>
          <a:prstGeom prst="rect">
            <a:avLst/>
          </a:prstGeom>
        </p:spPr>
      </p:pic>
      <p:sp>
        <p:nvSpPr>
          <p:cNvPr id="8" name="Title 14">
            <a:extLst>
              <a:ext uri="{FF2B5EF4-FFF2-40B4-BE49-F238E27FC236}">
                <a16:creationId xmlns:a16="http://schemas.microsoft.com/office/drawing/2014/main" id="{7E58617B-5A31-4279-9EFF-C3613DEB5679}"/>
              </a:ext>
            </a:extLst>
          </p:cNvPr>
          <p:cNvSpPr txBox="1">
            <a:spLocks/>
          </p:cNvSpPr>
          <p:nvPr/>
        </p:nvSpPr>
        <p:spPr>
          <a:xfrm>
            <a:off x="1828800" y="1423220"/>
            <a:ext cx="7445202" cy="1325218"/>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tx1"/>
                </a:solidFill>
              </a:rPr>
              <a:t>The following Agencies from Dimmit County allowed SWART to distribute or present the 2020 Census  to their clients.</a:t>
            </a:r>
          </a:p>
          <a:p>
            <a:pPr algn="ctr"/>
            <a:endParaRPr lang="en-US" dirty="0">
              <a:solidFill>
                <a:schemeClr val="tx1"/>
              </a:solidFill>
            </a:endParaRPr>
          </a:p>
        </p:txBody>
      </p:sp>
      <p:sp>
        <p:nvSpPr>
          <p:cNvPr id="9" name="Title 14">
            <a:extLst>
              <a:ext uri="{FF2B5EF4-FFF2-40B4-BE49-F238E27FC236}">
                <a16:creationId xmlns:a16="http://schemas.microsoft.com/office/drawing/2014/main" id="{F62C1830-83C2-4EC1-A23B-2B2CE61C0DAE}"/>
              </a:ext>
            </a:extLst>
          </p:cNvPr>
          <p:cNvSpPr txBox="1">
            <a:spLocks/>
          </p:cNvSpPr>
          <p:nvPr/>
        </p:nvSpPr>
        <p:spPr>
          <a:xfrm>
            <a:off x="2917998" y="273456"/>
            <a:ext cx="5785259" cy="87743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highlight>
                  <a:srgbClr val="0000FF"/>
                </a:highlight>
              </a:rPr>
              <a:t> Dimmit County Texas </a:t>
            </a:r>
          </a:p>
        </p:txBody>
      </p:sp>
      <p:sp>
        <p:nvSpPr>
          <p:cNvPr id="12" name="TextBox 11">
            <a:extLst>
              <a:ext uri="{FF2B5EF4-FFF2-40B4-BE49-F238E27FC236}">
                <a16:creationId xmlns:a16="http://schemas.microsoft.com/office/drawing/2014/main" id="{3299E9D7-23BD-4805-BFBB-9C217298286D}"/>
              </a:ext>
            </a:extLst>
          </p:cNvPr>
          <p:cNvSpPr txBox="1"/>
          <p:nvPr/>
        </p:nvSpPr>
        <p:spPr>
          <a:xfrm>
            <a:off x="224366" y="2986178"/>
            <a:ext cx="11739753" cy="2554545"/>
          </a:xfrm>
          <a:prstGeom prst="rect">
            <a:avLst/>
          </a:prstGeom>
          <a:noFill/>
        </p:spPr>
        <p:txBody>
          <a:bodyPr wrap="square" numCol="2" rtlCol="0">
            <a:spAutoFit/>
          </a:bodyPr>
          <a:lstStyle/>
          <a:p>
            <a:pPr marL="285750" indent="-285750">
              <a:buFont typeface="Arial" panose="020B0604020202020204" pitchFamily="34" charset="0"/>
              <a:buChar char="•"/>
            </a:pPr>
            <a:r>
              <a:rPr lang="en-US" sz="2000" dirty="0">
                <a:solidFill>
                  <a:schemeClr val="tx1"/>
                </a:solidFill>
              </a:rPr>
              <a:t>Fresenius Kidney Care Carrizo Springs </a:t>
            </a:r>
          </a:p>
          <a:p>
            <a:pPr marL="285750" indent="-285750">
              <a:buFont typeface="Arial" panose="020B0604020202020204" pitchFamily="34" charset="0"/>
              <a:buChar char="•"/>
            </a:pPr>
            <a:r>
              <a:rPr lang="en-US" sz="2000" dirty="0" err="1">
                <a:solidFill>
                  <a:schemeClr val="tx1"/>
                </a:solidFill>
              </a:rPr>
              <a:t>Asherton</a:t>
            </a:r>
            <a:r>
              <a:rPr lang="en-US" sz="2000" dirty="0">
                <a:solidFill>
                  <a:schemeClr val="tx1"/>
                </a:solidFill>
              </a:rPr>
              <a:t> Elementary School District</a:t>
            </a:r>
          </a:p>
          <a:p>
            <a:pPr marL="285750" indent="-285750">
              <a:buFont typeface="Arial" panose="020B0604020202020204" pitchFamily="34" charset="0"/>
              <a:buChar char="•"/>
            </a:pPr>
            <a:r>
              <a:rPr lang="en-US" sz="2000" dirty="0">
                <a:solidFill>
                  <a:schemeClr val="tx1"/>
                </a:solidFill>
              </a:rPr>
              <a:t>Kids Are First Children Day Care</a:t>
            </a:r>
            <a:endParaRPr lang="en-US" sz="2000" dirty="0"/>
          </a:p>
          <a:p>
            <a:pPr marL="285750" indent="-285750">
              <a:buFont typeface="Arial" panose="020B0604020202020204" pitchFamily="34" charset="0"/>
              <a:buChar char="•"/>
            </a:pPr>
            <a:r>
              <a:rPr lang="en-US" sz="2000" dirty="0"/>
              <a:t>Carrizo Springs Postal Office</a:t>
            </a:r>
          </a:p>
          <a:p>
            <a:pPr marL="285750" indent="-285750">
              <a:buFont typeface="Arial" panose="020B0604020202020204" pitchFamily="34" charset="0"/>
              <a:buChar char="•"/>
            </a:pPr>
            <a:r>
              <a:rPr lang="en-US" sz="2000" dirty="0"/>
              <a:t>La Paloma Adult Day Care Center</a:t>
            </a:r>
          </a:p>
          <a:p>
            <a:pPr marL="285750" indent="-285750">
              <a:buFont typeface="Arial" panose="020B0604020202020204" pitchFamily="34" charset="0"/>
              <a:buChar char="•"/>
            </a:pPr>
            <a:r>
              <a:rPr lang="en-US" sz="2000" dirty="0"/>
              <a:t>Dimmit Regional Hospital</a:t>
            </a:r>
          </a:p>
          <a:p>
            <a:pPr marL="285750" indent="-285750">
              <a:buFont typeface="Arial" panose="020B0604020202020204" pitchFamily="34" charset="0"/>
              <a:buChar char="•"/>
            </a:pPr>
            <a:r>
              <a:rPr lang="en-US" sz="2000" dirty="0"/>
              <a:t>Carrizo Springs Middle Rio Grande Workforce</a:t>
            </a:r>
          </a:p>
          <a:p>
            <a:pPr marL="285750" indent="-285750">
              <a:buFont typeface="Arial" panose="020B0604020202020204" pitchFamily="34" charset="0"/>
              <a:buChar char="•"/>
            </a:pPr>
            <a:r>
              <a:rPr lang="en-US" sz="2000" dirty="0"/>
              <a:t>Cleo’s Laundromat </a:t>
            </a:r>
          </a:p>
          <a:p>
            <a:pPr marL="285750" indent="-285750">
              <a:buFont typeface="Arial" panose="020B0604020202020204" pitchFamily="34" charset="0"/>
              <a:buChar char="•"/>
            </a:pPr>
            <a:r>
              <a:rPr lang="en-US" sz="2000" dirty="0"/>
              <a:t>Botello’s Auto Sales</a:t>
            </a:r>
          </a:p>
          <a:p>
            <a:pPr marL="285750" indent="-285750">
              <a:buFont typeface="Arial" panose="020B0604020202020204" pitchFamily="34" charset="0"/>
              <a:buChar char="•"/>
            </a:pPr>
            <a:r>
              <a:rPr lang="en-US" sz="2000" dirty="0"/>
              <a:t>Carrizo Springs ISD</a:t>
            </a:r>
          </a:p>
          <a:p>
            <a:pPr marL="285750" indent="-285750">
              <a:buFont typeface="Arial" panose="020B0604020202020204" pitchFamily="34" charset="0"/>
              <a:buChar char="•"/>
            </a:pPr>
            <a:r>
              <a:rPr lang="en-US" sz="2000" dirty="0"/>
              <a:t>Dimmit County Department</a:t>
            </a:r>
          </a:p>
          <a:p>
            <a:pPr marL="285750" indent="-285750">
              <a:buFont typeface="Arial" panose="020B0604020202020204" pitchFamily="34" charset="0"/>
              <a:buChar char="•"/>
            </a:pPr>
            <a:r>
              <a:rPr lang="en-US" sz="2000" dirty="0"/>
              <a:t>City of Carrizo Springs </a:t>
            </a:r>
          </a:p>
          <a:p>
            <a:pPr marL="285750" indent="-285750">
              <a:buFont typeface="Arial" panose="020B0604020202020204" pitchFamily="34" charset="0"/>
              <a:buChar char="•"/>
            </a:pPr>
            <a:r>
              <a:rPr lang="en-US" sz="2000" dirty="0"/>
              <a:t>Carrizo Springs </a:t>
            </a:r>
            <a:r>
              <a:rPr lang="en-US" sz="2000" dirty="0" err="1"/>
              <a:t>Avance</a:t>
            </a:r>
            <a:r>
              <a:rPr lang="en-US" sz="2000" dirty="0"/>
              <a:t> Day Care Center</a:t>
            </a:r>
          </a:p>
          <a:p>
            <a:pPr marL="285750" indent="-285750">
              <a:buFont typeface="Arial" panose="020B0604020202020204" pitchFamily="34" charset="0"/>
              <a:buChar char="•"/>
            </a:pPr>
            <a:r>
              <a:rPr lang="en-US" sz="2000" dirty="0"/>
              <a:t>Catarina Catholic Church</a:t>
            </a:r>
          </a:p>
          <a:p>
            <a:pPr marL="285750" indent="-285750">
              <a:buFont typeface="Arial" panose="020B0604020202020204" pitchFamily="34" charset="0"/>
              <a:buChar char="•"/>
            </a:pPr>
            <a:r>
              <a:rPr lang="en-US" sz="2000" dirty="0"/>
              <a:t>Carrizo Springs Public Library</a:t>
            </a:r>
          </a:p>
        </p:txBody>
      </p:sp>
    </p:spTree>
    <p:extLst>
      <p:ext uri="{BB962C8B-B14F-4D97-AF65-F5344CB8AC3E}">
        <p14:creationId xmlns:p14="http://schemas.microsoft.com/office/powerpoint/2010/main" val="10993895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2CA3FE-C11F-402A-8E18-65D56ACF4204}"/>
              </a:ext>
            </a:extLst>
          </p:cNvPr>
          <p:cNvSpPr>
            <a:spLocks noGrp="1"/>
          </p:cNvSpPr>
          <p:nvPr>
            <p:ph type="sldNum" sz="quarter" idx="12"/>
          </p:nvPr>
        </p:nvSpPr>
        <p:spPr/>
        <p:txBody>
          <a:bodyPr/>
          <a:lstStyle/>
          <a:p>
            <a:fld id="{3A98EE3D-8CD1-4C3F-BD1C-C98C9596463C}" type="slidenum">
              <a:rPr lang="en-US" smtClean="0"/>
              <a:pPr/>
              <a:t>8</a:t>
            </a:fld>
            <a:endParaRPr lang="en-US" dirty="0"/>
          </a:p>
        </p:txBody>
      </p:sp>
      <p:sp>
        <p:nvSpPr>
          <p:cNvPr id="6" name="TextBox 5">
            <a:extLst>
              <a:ext uri="{FF2B5EF4-FFF2-40B4-BE49-F238E27FC236}">
                <a16:creationId xmlns:a16="http://schemas.microsoft.com/office/drawing/2014/main" id="{08BAA3FC-10FD-4215-8FDC-7FC0790C03F5}"/>
              </a:ext>
            </a:extLst>
          </p:cNvPr>
          <p:cNvSpPr txBox="1"/>
          <p:nvPr/>
        </p:nvSpPr>
        <p:spPr>
          <a:xfrm>
            <a:off x="0" y="2467425"/>
            <a:ext cx="3837482" cy="3939061"/>
          </a:xfrm>
          <a:prstGeom prst="rect">
            <a:avLst/>
          </a:prstGeom>
        </p:spPr>
        <p:txBody>
          <a:bodyPr vert="horz" lIns="91440" tIns="45720" rIns="91440" bIns="45720" rtlCol="0">
            <a:noAutofit/>
          </a:bodyPr>
          <a:lstStyle/>
          <a:p>
            <a:pPr algn="ctr">
              <a:spcBef>
                <a:spcPts val="1000"/>
              </a:spcBef>
              <a:buClr>
                <a:schemeClr val="accent1"/>
              </a:buClr>
              <a:buSzPct val="80000"/>
              <a:buFont typeface="Wingdings 3" charset="2"/>
              <a:buChar char=""/>
            </a:pPr>
            <a:r>
              <a:rPr lang="en-US" sz="2400" b="1" i="0" u="none" strike="noStrike" dirty="0">
                <a:solidFill>
                  <a:schemeClr val="tx1">
                    <a:lumMod val="75000"/>
                    <a:lumOff val="25000"/>
                  </a:schemeClr>
                </a:solidFill>
                <a:effectLst/>
                <a:latin typeface="AppleColorEmoji"/>
              </a:rPr>
              <a:t>Edwards County is a county located on the Edwards Plateau in the U.S. state of Texas. As of the 2010 census, its population was 2,002. The county seat is Rocksprings. The county was created in 1858 and later organized in 1883. </a:t>
            </a:r>
            <a:endParaRPr lang="en-US" sz="2400" b="1" dirty="0">
              <a:solidFill>
                <a:schemeClr val="tx1">
                  <a:lumMod val="75000"/>
                  <a:lumOff val="25000"/>
                </a:schemeClr>
              </a:solidFill>
              <a:latin typeface="AppleColorEmoji"/>
            </a:endParaRPr>
          </a:p>
        </p:txBody>
      </p:sp>
      <p:pic>
        <p:nvPicPr>
          <p:cNvPr id="7" name="Picture 6" descr="A picture containing river&#10;&#10;Description automatically generated">
            <a:extLst>
              <a:ext uri="{FF2B5EF4-FFF2-40B4-BE49-F238E27FC236}">
                <a16:creationId xmlns:a16="http://schemas.microsoft.com/office/drawing/2014/main" id="{68E610C4-5700-41B0-A17A-F29F67FFF6C4}"/>
              </a:ext>
            </a:extLst>
          </p:cNvPr>
          <p:cNvPicPr>
            <a:picLocks noChangeAspect="1"/>
          </p:cNvPicPr>
          <p:nvPr/>
        </p:nvPicPr>
        <p:blipFill>
          <a:blip r:embed="rId2"/>
          <a:stretch>
            <a:fillRect/>
          </a:stretch>
        </p:blipFill>
        <p:spPr>
          <a:xfrm>
            <a:off x="4889793" y="2016927"/>
            <a:ext cx="7030068" cy="3142242"/>
          </a:xfrm>
          <a:prstGeom prst="rect">
            <a:avLst/>
          </a:prstGeom>
        </p:spPr>
      </p:pic>
      <p:sp>
        <p:nvSpPr>
          <p:cNvPr id="8" name="TextBox 7">
            <a:extLst>
              <a:ext uri="{FF2B5EF4-FFF2-40B4-BE49-F238E27FC236}">
                <a16:creationId xmlns:a16="http://schemas.microsoft.com/office/drawing/2014/main" id="{F984CDFD-7330-426B-9881-3CE4D381EC84}"/>
              </a:ext>
            </a:extLst>
          </p:cNvPr>
          <p:cNvSpPr txBox="1"/>
          <p:nvPr/>
        </p:nvSpPr>
        <p:spPr>
          <a:xfrm>
            <a:off x="4678017" y="5225095"/>
            <a:ext cx="7241844" cy="1569660"/>
          </a:xfrm>
          <a:prstGeom prst="rect">
            <a:avLst/>
          </a:prstGeom>
          <a:noFill/>
        </p:spPr>
        <p:txBody>
          <a:bodyPr wrap="square">
            <a:spAutoFit/>
          </a:bodyPr>
          <a:lstStyle/>
          <a:p>
            <a:pPr algn="ctr"/>
            <a:r>
              <a:rPr lang="en-US" sz="1600" b="1" i="0" u="none" strike="noStrike" dirty="0">
                <a:effectLst/>
                <a:latin typeface="georgia" panose="02040502050405020303" pitchFamily="18" charset="0"/>
              </a:rPr>
              <a:t>The town got its name from the natural Rock Springs that bubble in the area. The Devil’s Sinkhole is seven miles north of town. The Devil’s Sinkhole, a natural bat habitat, is home to the Mexican free-tailed bat. The cavern has said to be the largest single-chamber cavern in Texas. At sundown, visitors can witness over 3 million bats emerging from the surface.</a:t>
            </a:r>
            <a:endParaRPr lang="en-US" sz="1600" b="1" dirty="0"/>
          </a:p>
        </p:txBody>
      </p:sp>
      <p:pic>
        <p:nvPicPr>
          <p:cNvPr id="9" name="Picture 8" descr="A picture containing text&#10;&#10;Description automatically generated">
            <a:extLst>
              <a:ext uri="{FF2B5EF4-FFF2-40B4-BE49-F238E27FC236}">
                <a16:creationId xmlns:a16="http://schemas.microsoft.com/office/drawing/2014/main" id="{45CD28A4-9124-42AA-9463-8749893155FE}"/>
              </a:ext>
            </a:extLst>
          </p:cNvPr>
          <p:cNvPicPr>
            <a:picLocks noChangeAspect="1"/>
          </p:cNvPicPr>
          <p:nvPr/>
        </p:nvPicPr>
        <p:blipFill>
          <a:blip r:embed="rId3"/>
          <a:stretch>
            <a:fillRect/>
          </a:stretch>
        </p:blipFill>
        <p:spPr>
          <a:xfrm>
            <a:off x="170443" y="217076"/>
            <a:ext cx="2046987" cy="1944638"/>
          </a:xfrm>
          <a:prstGeom prst="rect">
            <a:avLst/>
          </a:prstGeom>
        </p:spPr>
      </p:pic>
      <p:sp>
        <p:nvSpPr>
          <p:cNvPr id="10" name="Title 1">
            <a:extLst>
              <a:ext uri="{FF2B5EF4-FFF2-40B4-BE49-F238E27FC236}">
                <a16:creationId xmlns:a16="http://schemas.microsoft.com/office/drawing/2014/main" id="{8177D5DC-5446-408D-A86F-D98A18B29610}"/>
              </a:ext>
            </a:extLst>
          </p:cNvPr>
          <p:cNvSpPr>
            <a:spLocks noGrp="1"/>
          </p:cNvSpPr>
          <p:nvPr>
            <p:ph type="title"/>
          </p:nvPr>
        </p:nvSpPr>
        <p:spPr>
          <a:xfrm>
            <a:off x="2243934" y="63245"/>
            <a:ext cx="7030068" cy="1384375"/>
          </a:xfrm>
        </p:spPr>
        <p:txBody>
          <a:bodyPr>
            <a:normAutofit/>
          </a:bodyPr>
          <a:lstStyle/>
          <a:p>
            <a:pPr algn="ctr"/>
            <a:r>
              <a:rPr lang="en-US" dirty="0">
                <a:solidFill>
                  <a:schemeClr val="accent2"/>
                </a:solidFill>
              </a:rPr>
              <a:t>Edwards County</a:t>
            </a:r>
            <a:br>
              <a:rPr lang="en-US" dirty="0">
                <a:solidFill>
                  <a:schemeClr val="accent2"/>
                </a:solidFill>
              </a:rPr>
            </a:br>
            <a:r>
              <a:rPr lang="en-US" sz="2400" dirty="0">
                <a:solidFill>
                  <a:schemeClr val="accent2"/>
                </a:solidFill>
              </a:rPr>
              <a:t>(Rocksprings, Barksdale, </a:t>
            </a:r>
            <a:br>
              <a:rPr lang="en-US" sz="2400" dirty="0">
                <a:solidFill>
                  <a:schemeClr val="accent2"/>
                </a:solidFill>
              </a:rPr>
            </a:br>
            <a:r>
              <a:rPr lang="en-US" sz="2400" dirty="0">
                <a:solidFill>
                  <a:schemeClr val="accent2"/>
                </a:solidFill>
              </a:rPr>
              <a:t>Carta Valley &amp; Hackberry)</a:t>
            </a:r>
          </a:p>
        </p:txBody>
      </p:sp>
      <p:pic>
        <p:nvPicPr>
          <p:cNvPr id="11" name="Content Placeholder 11" descr="A picture containing text, map&#10;&#10;Description automatically generated">
            <a:extLst>
              <a:ext uri="{FF2B5EF4-FFF2-40B4-BE49-F238E27FC236}">
                <a16:creationId xmlns:a16="http://schemas.microsoft.com/office/drawing/2014/main" id="{2355FAD5-8C3B-40B4-8346-8D3A6BC2760E}"/>
              </a:ext>
            </a:extLst>
          </p:cNvPr>
          <p:cNvPicPr>
            <a:picLocks noGrp="1" noChangeAspect="1"/>
          </p:cNvPicPr>
          <p:nvPr>
            <p:ph idx="1"/>
          </p:nvPr>
        </p:nvPicPr>
        <p:blipFill>
          <a:blip r:embed="rId4"/>
          <a:stretch>
            <a:fillRect/>
          </a:stretch>
        </p:blipFill>
        <p:spPr>
          <a:xfrm>
            <a:off x="9459360" y="63245"/>
            <a:ext cx="2562197" cy="2178347"/>
          </a:xfrm>
        </p:spPr>
      </p:pic>
    </p:spTree>
    <p:extLst>
      <p:ext uri="{BB962C8B-B14F-4D97-AF65-F5344CB8AC3E}">
        <p14:creationId xmlns:p14="http://schemas.microsoft.com/office/powerpoint/2010/main" val="8736605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8903DC7-40A4-4DCD-9FBA-1C99B5D94E27}"/>
              </a:ext>
            </a:extLst>
          </p:cNvPr>
          <p:cNvSpPr>
            <a:spLocks noGrp="1"/>
          </p:cNvSpPr>
          <p:nvPr>
            <p:ph type="sldNum" sz="quarter" idx="12"/>
          </p:nvPr>
        </p:nvSpPr>
        <p:spPr/>
        <p:txBody>
          <a:bodyPr/>
          <a:lstStyle/>
          <a:p>
            <a:fld id="{3A98EE3D-8CD1-4C3F-BD1C-C98C9596463C}" type="slidenum">
              <a:rPr lang="en-US" smtClean="0"/>
              <a:pPr/>
              <a:t>9</a:t>
            </a:fld>
            <a:endParaRPr lang="en-US" dirty="0"/>
          </a:p>
        </p:txBody>
      </p:sp>
      <p:pic>
        <p:nvPicPr>
          <p:cNvPr id="6" name="Picture 5" descr="A picture containing text&#10;&#10;Description automatically generated">
            <a:extLst>
              <a:ext uri="{FF2B5EF4-FFF2-40B4-BE49-F238E27FC236}">
                <a16:creationId xmlns:a16="http://schemas.microsoft.com/office/drawing/2014/main" id="{1131798C-AAD4-42B1-9E4C-92052B80272C}"/>
              </a:ext>
            </a:extLst>
          </p:cNvPr>
          <p:cNvPicPr>
            <a:picLocks noChangeAspect="1"/>
          </p:cNvPicPr>
          <p:nvPr/>
        </p:nvPicPr>
        <p:blipFill>
          <a:blip r:embed="rId2"/>
          <a:stretch>
            <a:fillRect/>
          </a:stretch>
        </p:blipFill>
        <p:spPr>
          <a:xfrm>
            <a:off x="170443" y="217076"/>
            <a:ext cx="2046987" cy="1944638"/>
          </a:xfrm>
          <a:prstGeom prst="rect">
            <a:avLst/>
          </a:prstGeom>
        </p:spPr>
      </p:pic>
      <p:sp>
        <p:nvSpPr>
          <p:cNvPr id="7" name="Title 1">
            <a:extLst>
              <a:ext uri="{FF2B5EF4-FFF2-40B4-BE49-F238E27FC236}">
                <a16:creationId xmlns:a16="http://schemas.microsoft.com/office/drawing/2014/main" id="{CF481281-0DF9-418A-8F39-C6D194C0F05E}"/>
              </a:ext>
            </a:extLst>
          </p:cNvPr>
          <p:cNvSpPr>
            <a:spLocks noGrp="1"/>
          </p:cNvSpPr>
          <p:nvPr>
            <p:ph type="title"/>
          </p:nvPr>
        </p:nvSpPr>
        <p:spPr>
          <a:xfrm>
            <a:off x="2243934" y="63245"/>
            <a:ext cx="7030068" cy="1384375"/>
          </a:xfrm>
        </p:spPr>
        <p:txBody>
          <a:bodyPr>
            <a:normAutofit/>
          </a:bodyPr>
          <a:lstStyle/>
          <a:p>
            <a:pPr algn="ctr"/>
            <a:r>
              <a:rPr lang="en-US" dirty="0">
                <a:solidFill>
                  <a:schemeClr val="accent2"/>
                </a:solidFill>
              </a:rPr>
              <a:t>Edwards County</a:t>
            </a:r>
            <a:br>
              <a:rPr lang="en-US" dirty="0">
                <a:solidFill>
                  <a:schemeClr val="accent2"/>
                </a:solidFill>
              </a:rPr>
            </a:br>
            <a:r>
              <a:rPr lang="en-US" sz="2400" dirty="0">
                <a:solidFill>
                  <a:schemeClr val="accent2"/>
                </a:solidFill>
              </a:rPr>
              <a:t>(Rocksprings, Barksdale, </a:t>
            </a:r>
            <a:br>
              <a:rPr lang="en-US" sz="2400" dirty="0">
                <a:solidFill>
                  <a:schemeClr val="accent2"/>
                </a:solidFill>
              </a:rPr>
            </a:br>
            <a:r>
              <a:rPr lang="en-US" sz="2400" dirty="0">
                <a:solidFill>
                  <a:schemeClr val="accent2"/>
                </a:solidFill>
              </a:rPr>
              <a:t>Carta Valley &amp; Hackberry)</a:t>
            </a:r>
          </a:p>
        </p:txBody>
      </p:sp>
      <p:pic>
        <p:nvPicPr>
          <p:cNvPr id="8" name="Content Placeholder 11" descr="A picture containing text, map&#10;&#10;Description automatically generated">
            <a:extLst>
              <a:ext uri="{FF2B5EF4-FFF2-40B4-BE49-F238E27FC236}">
                <a16:creationId xmlns:a16="http://schemas.microsoft.com/office/drawing/2014/main" id="{C86657A9-3566-499E-AFB9-62675297D150}"/>
              </a:ext>
            </a:extLst>
          </p:cNvPr>
          <p:cNvPicPr>
            <a:picLocks noGrp="1" noChangeAspect="1"/>
          </p:cNvPicPr>
          <p:nvPr>
            <p:ph idx="1"/>
          </p:nvPr>
        </p:nvPicPr>
        <p:blipFill>
          <a:blip r:embed="rId3"/>
          <a:stretch>
            <a:fillRect/>
          </a:stretch>
        </p:blipFill>
        <p:spPr>
          <a:xfrm>
            <a:off x="9459360" y="63245"/>
            <a:ext cx="2562197" cy="2178347"/>
          </a:xfrm>
        </p:spPr>
      </p:pic>
      <p:sp>
        <p:nvSpPr>
          <p:cNvPr id="9" name="Title 14">
            <a:extLst>
              <a:ext uri="{FF2B5EF4-FFF2-40B4-BE49-F238E27FC236}">
                <a16:creationId xmlns:a16="http://schemas.microsoft.com/office/drawing/2014/main" id="{B59C0DF8-96D5-4902-80A0-CE0BFB223ADE}"/>
              </a:ext>
            </a:extLst>
          </p:cNvPr>
          <p:cNvSpPr txBox="1">
            <a:spLocks/>
          </p:cNvSpPr>
          <p:nvPr/>
        </p:nvSpPr>
        <p:spPr>
          <a:xfrm>
            <a:off x="1828800" y="2224680"/>
            <a:ext cx="7445202" cy="1325218"/>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tx1"/>
                </a:solidFill>
              </a:rPr>
              <a:t>The following Agencies from Edwards County allowed SWART to distribute or present the 2020 Census  to their clients.</a:t>
            </a:r>
          </a:p>
          <a:p>
            <a:pPr algn="ctr"/>
            <a:endParaRPr lang="en-US" dirty="0">
              <a:solidFill>
                <a:schemeClr val="tx1"/>
              </a:solidFill>
            </a:endParaRPr>
          </a:p>
        </p:txBody>
      </p:sp>
      <p:sp>
        <p:nvSpPr>
          <p:cNvPr id="10" name="TextBox 9">
            <a:extLst>
              <a:ext uri="{FF2B5EF4-FFF2-40B4-BE49-F238E27FC236}">
                <a16:creationId xmlns:a16="http://schemas.microsoft.com/office/drawing/2014/main" id="{01FEB337-5FF8-444D-B335-BBFA446D7791}"/>
              </a:ext>
            </a:extLst>
          </p:cNvPr>
          <p:cNvSpPr txBox="1"/>
          <p:nvPr/>
        </p:nvSpPr>
        <p:spPr>
          <a:xfrm>
            <a:off x="854765" y="4283212"/>
            <a:ext cx="10482469" cy="1015663"/>
          </a:xfrm>
          <a:prstGeom prst="rect">
            <a:avLst/>
          </a:prstGeom>
          <a:noFill/>
        </p:spPr>
        <p:txBody>
          <a:bodyPr wrap="square" numCol="2" rtlCol="0">
            <a:spAutoFit/>
          </a:bodyPr>
          <a:lstStyle/>
          <a:p>
            <a:pPr marL="285750" indent="-285750">
              <a:buFont typeface="Arial" panose="020B0604020202020204" pitchFamily="34" charset="0"/>
              <a:buChar char="•"/>
            </a:pPr>
            <a:r>
              <a:rPr lang="en-US" sz="2000" dirty="0">
                <a:solidFill>
                  <a:schemeClr val="tx1"/>
                </a:solidFill>
              </a:rPr>
              <a:t>City of Rocksprings</a:t>
            </a:r>
          </a:p>
          <a:p>
            <a:pPr marL="285750" indent="-285750">
              <a:buFont typeface="Arial" panose="020B0604020202020204" pitchFamily="34" charset="0"/>
              <a:buChar char="•"/>
            </a:pPr>
            <a:r>
              <a:rPr lang="en-US" sz="2000" dirty="0">
                <a:solidFill>
                  <a:schemeClr val="tx1"/>
                </a:solidFill>
              </a:rPr>
              <a:t>Edwards County Clerk Office</a:t>
            </a:r>
          </a:p>
          <a:p>
            <a:pPr marL="285750" indent="-285750">
              <a:buFont typeface="Arial" panose="020B0604020202020204" pitchFamily="34" charset="0"/>
              <a:buChar char="•"/>
            </a:pPr>
            <a:r>
              <a:rPr lang="en-US" sz="2000" dirty="0"/>
              <a:t>Rocksprings </a:t>
            </a:r>
            <a:r>
              <a:rPr lang="en-US" sz="2000" dirty="0" err="1"/>
              <a:t>Avance</a:t>
            </a:r>
            <a:r>
              <a:rPr lang="en-US" sz="2000" dirty="0"/>
              <a:t> Day Care Center</a:t>
            </a:r>
          </a:p>
          <a:p>
            <a:pPr marL="285750" indent="-285750">
              <a:buFont typeface="Arial" panose="020B0604020202020204" pitchFamily="34" charset="0"/>
              <a:buChar char="•"/>
            </a:pPr>
            <a:r>
              <a:rPr lang="en-US" sz="2000" dirty="0"/>
              <a:t>Rocksprings ISD</a:t>
            </a:r>
          </a:p>
          <a:p>
            <a:pPr marL="285750" indent="-285750">
              <a:buFont typeface="Arial" panose="020B0604020202020204" pitchFamily="34" charset="0"/>
              <a:buChar char="•"/>
            </a:pPr>
            <a:r>
              <a:rPr lang="en-US" sz="2000" dirty="0"/>
              <a:t>Rocksprings Park and Community Center</a:t>
            </a:r>
          </a:p>
        </p:txBody>
      </p:sp>
    </p:spTree>
    <p:extLst>
      <p:ext uri="{BB962C8B-B14F-4D97-AF65-F5344CB8AC3E}">
        <p14:creationId xmlns:p14="http://schemas.microsoft.com/office/powerpoint/2010/main" val="23511668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9C65060F-1094-41F3-95E3-03DA10677CAD}">
  <ds:schemaRefs>
    <ds:schemaRef ds:uri="http://schemas.microsoft.com/sharepoint/v3/contenttype/forms"/>
  </ds:schemaRefs>
</ds:datastoreItem>
</file>

<file path=customXml/itemProps2.xml><?xml version="1.0" encoding="utf-8"?>
<ds:datastoreItem xmlns:ds="http://schemas.openxmlformats.org/officeDocument/2006/customXml" ds:itemID="{1A09386F-CDB5-4CE9-AE70-AE4E53A633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18F16D9-EB65-4F11-9CD9-58377B437CF8}">
  <ds:schemaRefs>
    <ds:schemaRef ds:uri="16c05727-aa75-4e4a-9b5f-8a80a1165891"/>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2886</Words>
  <Application>Microsoft Office PowerPoint</Application>
  <PresentationFormat>Widescreen</PresentationFormat>
  <Paragraphs>273</Paragraphs>
  <Slides>34</Slides>
  <Notes>20</Notes>
  <HiddenSlides>0</HiddenSlides>
  <MMClips>1</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34</vt:i4>
      </vt:variant>
    </vt:vector>
  </HeadingPairs>
  <TitlesOfParts>
    <vt:vector size="56" baseType="lpstr">
      <vt:lpstr>&amp;quot</vt:lpstr>
      <vt:lpstr>AppleColorEmoji</vt:lpstr>
      <vt:lpstr>AR BLANCA</vt:lpstr>
      <vt:lpstr>AR DELANEY</vt:lpstr>
      <vt:lpstr>Arial</vt:lpstr>
      <vt:lpstr>Baskerville Old Face</vt:lpstr>
      <vt:lpstr>Calibri</vt:lpstr>
      <vt:lpstr>Centaur</vt:lpstr>
      <vt:lpstr>crimson_textroman</vt:lpstr>
      <vt:lpstr>georgia</vt:lpstr>
      <vt:lpstr>Helvetica</vt:lpstr>
      <vt:lpstr>inherit</vt:lpstr>
      <vt:lpstr>Lato</vt:lpstr>
      <vt:lpstr>Open Sans</vt:lpstr>
      <vt:lpstr>tahoma</vt:lpstr>
      <vt:lpstr>Trebuchet MS</vt:lpstr>
      <vt:lpstr>var(--bodyFont)</vt:lpstr>
      <vt:lpstr>var(--secondaryHeadlineFont)</vt:lpstr>
      <vt:lpstr>Verdana</vt:lpstr>
      <vt:lpstr>Wingdings</vt:lpstr>
      <vt:lpstr>Wingdings 3</vt:lpstr>
      <vt:lpstr>Facet</vt:lpstr>
      <vt:lpstr> 2020 Census Road Trip </vt:lpstr>
      <vt:lpstr> 2020 Census Road Trip </vt:lpstr>
      <vt:lpstr> Dimmit County Texas </vt:lpstr>
      <vt:lpstr>PowerPoint Presentation</vt:lpstr>
      <vt:lpstr> Dimmit County Texas </vt:lpstr>
      <vt:lpstr> Dimmit County Texas </vt:lpstr>
      <vt:lpstr>PowerPoint Presentation</vt:lpstr>
      <vt:lpstr>Edwards County (Rocksprings, Barksdale,  Carta Valley &amp; Hackberry)</vt:lpstr>
      <vt:lpstr>Edwards County (Rocksprings, Barksdale,  Carta Valley &amp; Hackberry)</vt:lpstr>
      <vt:lpstr>Kinney County (Brackettville, Fort Clark Spring &amp; Spofford)</vt:lpstr>
      <vt:lpstr>Kinney County (Brackettville, Fort Clark Spring &amp; Spofford)</vt:lpstr>
      <vt:lpstr>Kinney County (Brackettville, Fort Clark Spring &amp; Spofford)</vt:lpstr>
      <vt:lpstr>La Salle County  (Cotulla TX – Encinal TX)</vt:lpstr>
      <vt:lpstr>La Salle County  (Cotulla TX – Encinal TX)</vt:lpstr>
      <vt:lpstr>Maverick County Eagle Pass, Quemado, Normandy &amp; El Indio</vt:lpstr>
      <vt:lpstr>Maverick County </vt:lpstr>
      <vt:lpstr>PowerPoint Presentation</vt:lpstr>
      <vt:lpstr>Maverick County </vt:lpstr>
      <vt:lpstr>Real County Camp Wood, Leakey</vt:lpstr>
      <vt:lpstr>Real County Camp Wood, Leakey</vt:lpstr>
      <vt:lpstr>Uvalde County Concan, Knippa, Sabinal, Utopia &amp; Uvalde</vt:lpstr>
      <vt:lpstr>Uvalde County Concan, Knippa, Sabinal, Utopia &amp; Uvalde</vt:lpstr>
      <vt:lpstr>Uvalde County Concan, Knippa, Sabinal, Utopia &amp; Uvalde</vt:lpstr>
      <vt:lpstr>Uvalde County Concan, Knippa, Sabinal, Utopia &amp; Uvalde</vt:lpstr>
      <vt:lpstr>Uvalde County Concan, Knippa, Sabinal, Utopia &amp; Uvalde</vt:lpstr>
      <vt:lpstr>Uvalde County Concan, Knippa, Sabinal, Utopia &amp; Uvalde</vt:lpstr>
      <vt:lpstr>Zavala County La Pryor, Batesville, Crystal City</vt:lpstr>
      <vt:lpstr>Zavala County La Pryor, Batesville, Crystal City</vt:lpstr>
      <vt:lpstr>Zavala County La Pryor, Batesville, Crystal City</vt:lpstr>
      <vt:lpstr>PowerPoint Presentation</vt:lpstr>
      <vt:lpstr>PowerPoint Presentation</vt:lpstr>
      <vt:lpstr>Social Media !!!  </vt:lpstr>
      <vt:lpstr>GET         COUNTED 2020census.gov English: 844-330-2020/Spanish: 844-468-2020  Special Thanks, to all the agencies involved in helping Texas citizens get counted. We Can Do It !! / Si Se Puede !! </vt:lpstr>
      <vt:lpstr>END of Road Trip. Next time You come this way Remember to stop and take in some history. Hope you enjoyed the trip.   Thank You! Stay safe.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2020-05-26T17:45:13Z</dcterms:created>
  <dcterms:modified xsi:type="dcterms:W3CDTF">2020-06-10T14:41:16Z</dcterms:modified>
</cp:coreProperties>
</file>