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4" r:id="rId3"/>
    <p:sldId id="298" r:id="rId4"/>
    <p:sldId id="299" r:id="rId5"/>
    <p:sldId id="300" r:id="rId6"/>
    <p:sldId id="301" r:id="rId7"/>
    <p:sldId id="302" r:id="rId8"/>
    <p:sldId id="303" r:id="rId9"/>
    <p:sldId id="304" r:id="rId10"/>
    <p:sldId id="258" r:id="rId11"/>
    <p:sldId id="259" r:id="rId12"/>
    <p:sldId id="260" r:id="rId13"/>
    <p:sldId id="261" r:id="rId14"/>
    <p:sldId id="262" r:id="rId15"/>
    <p:sldId id="263" r:id="rId16"/>
    <p:sldId id="275" r:id="rId17"/>
    <p:sldId id="276" r:id="rId18"/>
    <p:sldId id="277" r:id="rId19"/>
    <p:sldId id="278" r:id="rId20"/>
    <p:sldId id="279" r:id="rId21"/>
    <p:sldId id="280" r:id="rId22"/>
    <p:sldId id="281" r:id="rId23"/>
    <p:sldId id="282" r:id="rId24"/>
    <p:sldId id="306" r:id="rId25"/>
    <p:sldId id="268" r:id="rId26"/>
    <p:sldId id="269" r:id="rId27"/>
    <p:sldId id="270" r:id="rId28"/>
    <p:sldId id="271" r:id="rId29"/>
    <p:sldId id="293" r:id="rId30"/>
    <p:sldId id="294" r:id="rId31"/>
    <p:sldId id="286" r:id="rId32"/>
    <p:sldId id="295" r:id="rId33"/>
    <p:sldId id="288" r:id="rId34"/>
    <p:sldId id="296" r:id="rId35"/>
    <p:sldId id="292" r:id="rId36"/>
    <p:sldId id="291" r:id="rId37"/>
    <p:sldId id="305" r:id="rId38"/>
    <p:sldId id="29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57A42-E571-4B50-8DAF-6C46A42523C9}" type="doc">
      <dgm:prSet loTypeId="urn:microsoft.com/office/officeart/2005/8/layout/gear1" loCatId="process" qsTypeId="urn:microsoft.com/office/officeart/2005/8/quickstyle/simple1" qsCatId="simple" csTypeId="urn:microsoft.com/office/officeart/2005/8/colors/colorful1" csCatId="colorful" phldr="1"/>
      <dgm:spPr/>
    </dgm:pt>
    <dgm:pt modelId="{C42F6F3F-77C3-4480-AEC4-77B4EF2D102D}">
      <dgm:prSet phldrT="[Text]" custT="1"/>
      <dgm:spPr/>
      <dgm:t>
        <a:bodyPr/>
        <a:lstStyle/>
        <a:p>
          <a:r>
            <a:rPr lang="en-US" sz="1500" b="1" dirty="0"/>
            <a:t>In-person meetings with Governor’s Office staff</a:t>
          </a:r>
        </a:p>
      </dgm:t>
    </dgm:pt>
    <dgm:pt modelId="{92CA8F91-45F5-4D7E-9C8E-0D69521128A5}" type="parTrans" cxnId="{D0524C82-9515-434A-A9E7-0C7DC22F9F53}">
      <dgm:prSet/>
      <dgm:spPr/>
      <dgm:t>
        <a:bodyPr/>
        <a:lstStyle/>
        <a:p>
          <a:endParaRPr lang="en-US"/>
        </a:p>
      </dgm:t>
    </dgm:pt>
    <dgm:pt modelId="{39268C57-9DA5-4AE9-9424-CEA736D44880}" type="sibTrans" cxnId="{D0524C82-9515-434A-A9E7-0C7DC22F9F53}">
      <dgm:prSet/>
      <dgm:spPr/>
      <dgm:t>
        <a:bodyPr/>
        <a:lstStyle/>
        <a:p>
          <a:endParaRPr lang="en-US"/>
        </a:p>
      </dgm:t>
    </dgm:pt>
    <dgm:pt modelId="{57B6DEB4-45FB-4F77-A9F8-A2ED8CB2FEBE}">
      <dgm:prSet phldrT="[Text]" custT="1"/>
      <dgm:spPr/>
      <dgm:t>
        <a:bodyPr/>
        <a:lstStyle/>
        <a:p>
          <a:r>
            <a:rPr lang="en-US" sz="1500" b="1" dirty="0"/>
            <a:t>Staggered phone calls from NC Census Task Force</a:t>
          </a:r>
          <a:endParaRPr lang="en-US" sz="1200" b="1" dirty="0"/>
        </a:p>
      </dgm:t>
    </dgm:pt>
    <dgm:pt modelId="{32053950-4327-4DA1-8A8E-245D0653D570}" type="parTrans" cxnId="{204B5F08-C231-4A66-874A-58F46856D8AE}">
      <dgm:prSet/>
      <dgm:spPr/>
      <dgm:t>
        <a:bodyPr/>
        <a:lstStyle/>
        <a:p>
          <a:endParaRPr lang="en-US"/>
        </a:p>
      </dgm:t>
    </dgm:pt>
    <dgm:pt modelId="{D4874DF6-6965-47A7-B531-B655E3940280}" type="sibTrans" cxnId="{204B5F08-C231-4A66-874A-58F46856D8AE}">
      <dgm:prSet/>
      <dgm:spPr/>
      <dgm:t>
        <a:bodyPr/>
        <a:lstStyle/>
        <a:p>
          <a:endParaRPr lang="en-US"/>
        </a:p>
      </dgm:t>
    </dgm:pt>
    <dgm:pt modelId="{064D060E-69E0-481A-8F76-019A308CD0FF}">
      <dgm:prSet phldrT="[Text]" custT="1"/>
      <dgm:spPr/>
      <dgm:t>
        <a:bodyPr/>
        <a:lstStyle/>
        <a:p>
          <a:r>
            <a:rPr lang="en-US" sz="1500" b="1" dirty="0"/>
            <a:t>Sharing fact sheets &amp; blog posts</a:t>
          </a:r>
        </a:p>
      </dgm:t>
    </dgm:pt>
    <dgm:pt modelId="{692648D3-CDA8-44B1-8CFD-228B4EF86E8E}" type="parTrans" cxnId="{69E02857-244F-44A0-BED9-6673DFDC145C}">
      <dgm:prSet/>
      <dgm:spPr/>
      <dgm:t>
        <a:bodyPr/>
        <a:lstStyle/>
        <a:p>
          <a:endParaRPr lang="en-US"/>
        </a:p>
      </dgm:t>
    </dgm:pt>
    <dgm:pt modelId="{FBCEBF96-2C2B-4AB2-9000-0E1BB0F2D435}" type="sibTrans" cxnId="{69E02857-244F-44A0-BED9-6673DFDC145C}">
      <dgm:prSet/>
      <dgm:spPr/>
      <dgm:t>
        <a:bodyPr/>
        <a:lstStyle/>
        <a:p>
          <a:endParaRPr lang="en-US"/>
        </a:p>
      </dgm:t>
    </dgm:pt>
    <dgm:pt modelId="{3C301463-D369-4AAE-B03F-42CF152CC35C}" type="pres">
      <dgm:prSet presAssocID="{E8A57A42-E571-4B50-8DAF-6C46A42523C9}" presName="composite" presStyleCnt="0">
        <dgm:presLayoutVars>
          <dgm:chMax val="3"/>
          <dgm:animLvl val="lvl"/>
          <dgm:resizeHandles val="exact"/>
        </dgm:presLayoutVars>
      </dgm:prSet>
      <dgm:spPr/>
    </dgm:pt>
    <dgm:pt modelId="{49D130BD-01FC-4CF6-89C4-317520312F29}" type="pres">
      <dgm:prSet presAssocID="{C42F6F3F-77C3-4480-AEC4-77B4EF2D102D}" presName="gear1" presStyleLbl="node1" presStyleIdx="0" presStyleCnt="3" custScaleX="94167" custScaleY="85522">
        <dgm:presLayoutVars>
          <dgm:chMax val="1"/>
          <dgm:bulletEnabled val="1"/>
        </dgm:presLayoutVars>
      </dgm:prSet>
      <dgm:spPr/>
      <dgm:t>
        <a:bodyPr/>
        <a:lstStyle/>
        <a:p>
          <a:endParaRPr lang="en-US"/>
        </a:p>
      </dgm:t>
    </dgm:pt>
    <dgm:pt modelId="{7C5522F5-AA01-4F7E-9F2B-7D79CD75E022}" type="pres">
      <dgm:prSet presAssocID="{C42F6F3F-77C3-4480-AEC4-77B4EF2D102D}" presName="gear1srcNode" presStyleLbl="node1" presStyleIdx="0" presStyleCnt="3"/>
      <dgm:spPr/>
      <dgm:t>
        <a:bodyPr/>
        <a:lstStyle/>
        <a:p>
          <a:endParaRPr lang="en-US"/>
        </a:p>
      </dgm:t>
    </dgm:pt>
    <dgm:pt modelId="{DDD3144F-E1ED-44BB-8B1B-D9FAAE1C55AA}" type="pres">
      <dgm:prSet presAssocID="{C42F6F3F-77C3-4480-AEC4-77B4EF2D102D}" presName="gear1dstNode" presStyleLbl="node1" presStyleIdx="0" presStyleCnt="3"/>
      <dgm:spPr/>
      <dgm:t>
        <a:bodyPr/>
        <a:lstStyle/>
        <a:p>
          <a:endParaRPr lang="en-US"/>
        </a:p>
      </dgm:t>
    </dgm:pt>
    <dgm:pt modelId="{0F98B256-BF08-4057-9115-241D615EA523}" type="pres">
      <dgm:prSet presAssocID="{57B6DEB4-45FB-4F77-A9F8-A2ED8CB2FEBE}" presName="gear2" presStyleLbl="node1" presStyleIdx="1" presStyleCnt="3" custAng="21287579" custScaleX="125074" custScaleY="120947" custLinFactNeighborX="-6150" custLinFactNeighborY="1514">
        <dgm:presLayoutVars>
          <dgm:chMax val="1"/>
          <dgm:bulletEnabled val="1"/>
        </dgm:presLayoutVars>
      </dgm:prSet>
      <dgm:spPr/>
      <dgm:t>
        <a:bodyPr/>
        <a:lstStyle/>
        <a:p>
          <a:endParaRPr lang="en-US"/>
        </a:p>
      </dgm:t>
    </dgm:pt>
    <dgm:pt modelId="{E6BB1872-FEAD-4690-B47B-D105FCA7CB56}" type="pres">
      <dgm:prSet presAssocID="{57B6DEB4-45FB-4F77-A9F8-A2ED8CB2FEBE}" presName="gear2srcNode" presStyleLbl="node1" presStyleIdx="1" presStyleCnt="3"/>
      <dgm:spPr/>
      <dgm:t>
        <a:bodyPr/>
        <a:lstStyle/>
        <a:p>
          <a:endParaRPr lang="en-US"/>
        </a:p>
      </dgm:t>
    </dgm:pt>
    <dgm:pt modelId="{974E41B1-44E9-45A0-9E0C-27C846D1CB31}" type="pres">
      <dgm:prSet presAssocID="{57B6DEB4-45FB-4F77-A9F8-A2ED8CB2FEBE}" presName="gear2dstNode" presStyleLbl="node1" presStyleIdx="1" presStyleCnt="3"/>
      <dgm:spPr/>
      <dgm:t>
        <a:bodyPr/>
        <a:lstStyle/>
        <a:p>
          <a:endParaRPr lang="en-US"/>
        </a:p>
      </dgm:t>
    </dgm:pt>
    <dgm:pt modelId="{39F5EDB2-277F-42F0-94DF-014A8004ECB0}" type="pres">
      <dgm:prSet presAssocID="{064D060E-69E0-481A-8F76-019A308CD0FF}" presName="gear3" presStyleLbl="node1" presStyleIdx="2" presStyleCnt="3" custAng="525544" custScaleX="119798" custScaleY="115845" custLinFactNeighborX="9413" custLinFactNeighborY="-5681"/>
      <dgm:spPr/>
      <dgm:t>
        <a:bodyPr/>
        <a:lstStyle/>
        <a:p>
          <a:endParaRPr lang="en-US"/>
        </a:p>
      </dgm:t>
    </dgm:pt>
    <dgm:pt modelId="{F85B73D5-271E-4035-BAD2-EBB001698F0C}" type="pres">
      <dgm:prSet presAssocID="{064D060E-69E0-481A-8F76-019A308CD0FF}" presName="gear3tx" presStyleLbl="node1" presStyleIdx="2" presStyleCnt="3">
        <dgm:presLayoutVars>
          <dgm:chMax val="1"/>
          <dgm:bulletEnabled val="1"/>
        </dgm:presLayoutVars>
      </dgm:prSet>
      <dgm:spPr/>
      <dgm:t>
        <a:bodyPr/>
        <a:lstStyle/>
        <a:p>
          <a:endParaRPr lang="en-US"/>
        </a:p>
      </dgm:t>
    </dgm:pt>
    <dgm:pt modelId="{3A9C8E4A-7B67-4D70-AD77-FBEB653E23CB}" type="pres">
      <dgm:prSet presAssocID="{064D060E-69E0-481A-8F76-019A308CD0FF}" presName="gear3srcNode" presStyleLbl="node1" presStyleIdx="2" presStyleCnt="3"/>
      <dgm:spPr/>
      <dgm:t>
        <a:bodyPr/>
        <a:lstStyle/>
        <a:p>
          <a:endParaRPr lang="en-US"/>
        </a:p>
      </dgm:t>
    </dgm:pt>
    <dgm:pt modelId="{13C370D3-CF76-45F0-AE6F-62D75852AB94}" type="pres">
      <dgm:prSet presAssocID="{064D060E-69E0-481A-8F76-019A308CD0FF}" presName="gear3dstNode" presStyleLbl="node1" presStyleIdx="2" presStyleCnt="3"/>
      <dgm:spPr/>
      <dgm:t>
        <a:bodyPr/>
        <a:lstStyle/>
        <a:p>
          <a:endParaRPr lang="en-US"/>
        </a:p>
      </dgm:t>
    </dgm:pt>
    <dgm:pt modelId="{033BF04B-5894-4120-9AB5-8BC3831B54AC}" type="pres">
      <dgm:prSet presAssocID="{39268C57-9DA5-4AE9-9424-CEA736D44880}" presName="connector1" presStyleLbl="sibTrans2D1" presStyleIdx="0" presStyleCnt="3" custScaleX="87449" custScaleY="91135"/>
      <dgm:spPr/>
      <dgm:t>
        <a:bodyPr/>
        <a:lstStyle/>
        <a:p>
          <a:endParaRPr lang="en-US"/>
        </a:p>
      </dgm:t>
    </dgm:pt>
    <dgm:pt modelId="{0AD7F534-B879-4998-934D-54B9F1EFC2F7}" type="pres">
      <dgm:prSet presAssocID="{D4874DF6-6965-47A7-B531-B655E3940280}" presName="connector2" presStyleLbl="sibTrans2D1" presStyleIdx="1" presStyleCnt="3" custAng="603873" custLinFactNeighborX="-15483" custLinFactNeighborY="5317"/>
      <dgm:spPr/>
      <dgm:t>
        <a:bodyPr/>
        <a:lstStyle/>
        <a:p>
          <a:endParaRPr lang="en-US"/>
        </a:p>
      </dgm:t>
    </dgm:pt>
    <dgm:pt modelId="{3E909252-E2F5-42ED-95C9-6E6D1DE4E6FF}" type="pres">
      <dgm:prSet presAssocID="{FBCEBF96-2C2B-4AB2-9000-0E1BB0F2D435}" presName="connector3" presStyleLbl="sibTrans2D1" presStyleIdx="2" presStyleCnt="3" custAng="712366" custLinFactNeighborX="498" custLinFactNeighborY="4558"/>
      <dgm:spPr/>
      <dgm:t>
        <a:bodyPr/>
        <a:lstStyle/>
        <a:p>
          <a:endParaRPr lang="en-US"/>
        </a:p>
      </dgm:t>
    </dgm:pt>
  </dgm:ptLst>
  <dgm:cxnLst>
    <dgm:cxn modelId="{5C044CBC-366A-4B12-B4D3-B27450B90711}" type="presOf" srcId="{C42F6F3F-77C3-4480-AEC4-77B4EF2D102D}" destId="{7C5522F5-AA01-4F7E-9F2B-7D79CD75E022}" srcOrd="1" destOrd="0" presId="urn:microsoft.com/office/officeart/2005/8/layout/gear1"/>
    <dgm:cxn modelId="{6EA5D7B7-7FBD-48B4-A53A-D23E90F362B0}" type="presOf" srcId="{064D060E-69E0-481A-8F76-019A308CD0FF}" destId="{3A9C8E4A-7B67-4D70-AD77-FBEB653E23CB}" srcOrd="2" destOrd="0" presId="urn:microsoft.com/office/officeart/2005/8/layout/gear1"/>
    <dgm:cxn modelId="{DAC4F6AA-5CDB-40C8-A204-271025050231}" type="presOf" srcId="{C42F6F3F-77C3-4480-AEC4-77B4EF2D102D}" destId="{49D130BD-01FC-4CF6-89C4-317520312F29}" srcOrd="0" destOrd="0" presId="urn:microsoft.com/office/officeart/2005/8/layout/gear1"/>
    <dgm:cxn modelId="{022ABD6A-2FB6-4258-997B-D3404264C479}" type="presOf" srcId="{39268C57-9DA5-4AE9-9424-CEA736D44880}" destId="{033BF04B-5894-4120-9AB5-8BC3831B54AC}" srcOrd="0" destOrd="0" presId="urn:microsoft.com/office/officeart/2005/8/layout/gear1"/>
    <dgm:cxn modelId="{3E94CCEF-FC17-43C1-BBCF-35A23B42C687}" type="presOf" srcId="{57B6DEB4-45FB-4F77-A9F8-A2ED8CB2FEBE}" destId="{0F98B256-BF08-4057-9115-241D615EA523}" srcOrd="0" destOrd="0" presId="urn:microsoft.com/office/officeart/2005/8/layout/gear1"/>
    <dgm:cxn modelId="{D0524C82-9515-434A-A9E7-0C7DC22F9F53}" srcId="{E8A57A42-E571-4B50-8DAF-6C46A42523C9}" destId="{C42F6F3F-77C3-4480-AEC4-77B4EF2D102D}" srcOrd="0" destOrd="0" parTransId="{92CA8F91-45F5-4D7E-9C8E-0D69521128A5}" sibTransId="{39268C57-9DA5-4AE9-9424-CEA736D44880}"/>
    <dgm:cxn modelId="{8B76BEDE-AEFF-4324-A0FD-799782D950CA}" type="presOf" srcId="{064D060E-69E0-481A-8F76-019A308CD0FF}" destId="{13C370D3-CF76-45F0-AE6F-62D75852AB94}" srcOrd="3" destOrd="0" presId="urn:microsoft.com/office/officeart/2005/8/layout/gear1"/>
    <dgm:cxn modelId="{69E02857-244F-44A0-BED9-6673DFDC145C}" srcId="{E8A57A42-E571-4B50-8DAF-6C46A42523C9}" destId="{064D060E-69E0-481A-8F76-019A308CD0FF}" srcOrd="2" destOrd="0" parTransId="{692648D3-CDA8-44B1-8CFD-228B4EF86E8E}" sibTransId="{FBCEBF96-2C2B-4AB2-9000-0E1BB0F2D435}"/>
    <dgm:cxn modelId="{9C08101F-0661-4069-9DAB-B9D5AF7FA3F6}" type="presOf" srcId="{57B6DEB4-45FB-4F77-A9F8-A2ED8CB2FEBE}" destId="{E6BB1872-FEAD-4690-B47B-D105FCA7CB56}" srcOrd="1" destOrd="0" presId="urn:microsoft.com/office/officeart/2005/8/layout/gear1"/>
    <dgm:cxn modelId="{B29B3CE1-4C3E-41CF-BA80-9F294F5A47BE}" type="presOf" srcId="{57B6DEB4-45FB-4F77-A9F8-A2ED8CB2FEBE}" destId="{974E41B1-44E9-45A0-9E0C-27C846D1CB31}" srcOrd="2" destOrd="0" presId="urn:microsoft.com/office/officeart/2005/8/layout/gear1"/>
    <dgm:cxn modelId="{204B5F08-C231-4A66-874A-58F46856D8AE}" srcId="{E8A57A42-E571-4B50-8DAF-6C46A42523C9}" destId="{57B6DEB4-45FB-4F77-A9F8-A2ED8CB2FEBE}" srcOrd="1" destOrd="0" parTransId="{32053950-4327-4DA1-8A8E-245D0653D570}" sibTransId="{D4874DF6-6965-47A7-B531-B655E3940280}"/>
    <dgm:cxn modelId="{89518702-D620-4938-A020-9A851ECD5B7D}" type="presOf" srcId="{E8A57A42-E571-4B50-8DAF-6C46A42523C9}" destId="{3C301463-D369-4AAE-B03F-42CF152CC35C}" srcOrd="0" destOrd="0" presId="urn:microsoft.com/office/officeart/2005/8/layout/gear1"/>
    <dgm:cxn modelId="{E131A5CF-E429-43AB-8E9F-D5CE4EB8F56F}" type="presOf" srcId="{FBCEBF96-2C2B-4AB2-9000-0E1BB0F2D435}" destId="{3E909252-E2F5-42ED-95C9-6E6D1DE4E6FF}" srcOrd="0" destOrd="0" presId="urn:microsoft.com/office/officeart/2005/8/layout/gear1"/>
    <dgm:cxn modelId="{EA1B80CF-2CB6-42B6-B31F-574F4CD484CC}" type="presOf" srcId="{064D060E-69E0-481A-8F76-019A308CD0FF}" destId="{F85B73D5-271E-4035-BAD2-EBB001698F0C}" srcOrd="1" destOrd="0" presId="urn:microsoft.com/office/officeart/2005/8/layout/gear1"/>
    <dgm:cxn modelId="{7C4953D7-3009-47B4-A73C-D6A159F109B0}" type="presOf" srcId="{D4874DF6-6965-47A7-B531-B655E3940280}" destId="{0AD7F534-B879-4998-934D-54B9F1EFC2F7}" srcOrd="0" destOrd="0" presId="urn:microsoft.com/office/officeart/2005/8/layout/gear1"/>
    <dgm:cxn modelId="{840815F3-BF35-4E1F-AE1C-96CC77CB399D}" type="presOf" srcId="{C42F6F3F-77C3-4480-AEC4-77B4EF2D102D}" destId="{DDD3144F-E1ED-44BB-8B1B-D9FAAE1C55AA}" srcOrd="2" destOrd="0" presId="urn:microsoft.com/office/officeart/2005/8/layout/gear1"/>
    <dgm:cxn modelId="{C2A59A7C-07F2-4A05-B3EC-67DF310A5D15}" type="presOf" srcId="{064D060E-69E0-481A-8F76-019A308CD0FF}" destId="{39F5EDB2-277F-42F0-94DF-014A8004ECB0}" srcOrd="0" destOrd="0" presId="urn:microsoft.com/office/officeart/2005/8/layout/gear1"/>
    <dgm:cxn modelId="{F26AFAFF-8C32-4682-A3A9-68F5B9D58B2D}" type="presParOf" srcId="{3C301463-D369-4AAE-B03F-42CF152CC35C}" destId="{49D130BD-01FC-4CF6-89C4-317520312F29}" srcOrd="0" destOrd="0" presId="urn:microsoft.com/office/officeart/2005/8/layout/gear1"/>
    <dgm:cxn modelId="{4557A7A5-2306-4896-908F-0F808F3B55E4}" type="presParOf" srcId="{3C301463-D369-4AAE-B03F-42CF152CC35C}" destId="{7C5522F5-AA01-4F7E-9F2B-7D79CD75E022}" srcOrd="1" destOrd="0" presId="urn:microsoft.com/office/officeart/2005/8/layout/gear1"/>
    <dgm:cxn modelId="{E818D5E2-1F1C-4181-A223-FA0F879FBA65}" type="presParOf" srcId="{3C301463-D369-4AAE-B03F-42CF152CC35C}" destId="{DDD3144F-E1ED-44BB-8B1B-D9FAAE1C55AA}" srcOrd="2" destOrd="0" presId="urn:microsoft.com/office/officeart/2005/8/layout/gear1"/>
    <dgm:cxn modelId="{A3A46D6E-7C94-4F51-8BCE-56359EFB84DB}" type="presParOf" srcId="{3C301463-D369-4AAE-B03F-42CF152CC35C}" destId="{0F98B256-BF08-4057-9115-241D615EA523}" srcOrd="3" destOrd="0" presId="urn:microsoft.com/office/officeart/2005/8/layout/gear1"/>
    <dgm:cxn modelId="{7EF21357-BE09-4832-A890-00AFCB7DF540}" type="presParOf" srcId="{3C301463-D369-4AAE-B03F-42CF152CC35C}" destId="{E6BB1872-FEAD-4690-B47B-D105FCA7CB56}" srcOrd="4" destOrd="0" presId="urn:microsoft.com/office/officeart/2005/8/layout/gear1"/>
    <dgm:cxn modelId="{33178A42-2C1F-4275-B5AD-3B16E36C6E54}" type="presParOf" srcId="{3C301463-D369-4AAE-B03F-42CF152CC35C}" destId="{974E41B1-44E9-45A0-9E0C-27C846D1CB31}" srcOrd="5" destOrd="0" presId="urn:microsoft.com/office/officeart/2005/8/layout/gear1"/>
    <dgm:cxn modelId="{96BEC6C1-2B4E-452A-AA8A-752EA41BBFA8}" type="presParOf" srcId="{3C301463-D369-4AAE-B03F-42CF152CC35C}" destId="{39F5EDB2-277F-42F0-94DF-014A8004ECB0}" srcOrd="6" destOrd="0" presId="urn:microsoft.com/office/officeart/2005/8/layout/gear1"/>
    <dgm:cxn modelId="{175E920B-D8B7-485E-AC43-1F8F1CA9C05B}" type="presParOf" srcId="{3C301463-D369-4AAE-B03F-42CF152CC35C}" destId="{F85B73D5-271E-4035-BAD2-EBB001698F0C}" srcOrd="7" destOrd="0" presId="urn:microsoft.com/office/officeart/2005/8/layout/gear1"/>
    <dgm:cxn modelId="{AAE2DD42-99C8-47BC-8A60-74A696E971FB}" type="presParOf" srcId="{3C301463-D369-4AAE-B03F-42CF152CC35C}" destId="{3A9C8E4A-7B67-4D70-AD77-FBEB653E23CB}" srcOrd="8" destOrd="0" presId="urn:microsoft.com/office/officeart/2005/8/layout/gear1"/>
    <dgm:cxn modelId="{53424CE3-3745-4DF4-A8F5-E3F0E8351AEE}" type="presParOf" srcId="{3C301463-D369-4AAE-B03F-42CF152CC35C}" destId="{13C370D3-CF76-45F0-AE6F-62D75852AB94}" srcOrd="9" destOrd="0" presId="urn:microsoft.com/office/officeart/2005/8/layout/gear1"/>
    <dgm:cxn modelId="{00E510BC-E67A-46AF-A0D2-7B569F58073A}" type="presParOf" srcId="{3C301463-D369-4AAE-B03F-42CF152CC35C}" destId="{033BF04B-5894-4120-9AB5-8BC3831B54AC}" srcOrd="10" destOrd="0" presId="urn:microsoft.com/office/officeart/2005/8/layout/gear1"/>
    <dgm:cxn modelId="{80DA5EB8-DA64-4865-A4AB-6632E09ADDC2}" type="presParOf" srcId="{3C301463-D369-4AAE-B03F-42CF152CC35C}" destId="{0AD7F534-B879-4998-934D-54B9F1EFC2F7}" srcOrd="11" destOrd="0" presId="urn:microsoft.com/office/officeart/2005/8/layout/gear1"/>
    <dgm:cxn modelId="{77CE2B29-6EA0-4E05-BAEC-2C25B99EFAFF}" type="presParOf" srcId="{3C301463-D369-4AAE-B03F-42CF152CC35C}" destId="{3E909252-E2F5-42ED-95C9-6E6D1DE4E6FF}"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D09E7C-DC9D-4C58-AA1F-5EF2F4572C1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4B0EC3E-931F-48D0-84FE-3586555C3B6B}">
      <dgm:prSet phldrT="[Text]" custT="1"/>
      <dgm:spPr/>
      <dgm:t>
        <a:bodyPr/>
        <a:lstStyle/>
        <a:p>
          <a:r>
            <a:rPr lang="en-US" sz="1800" b="1" dirty="0"/>
            <a:t>NC Counts Coalition</a:t>
          </a:r>
        </a:p>
        <a:p>
          <a:r>
            <a:rPr lang="en-US" sz="1600" b="0" dirty="0"/>
            <a:t>Convening local stakeholders  </a:t>
          </a:r>
        </a:p>
      </dgm:t>
    </dgm:pt>
    <dgm:pt modelId="{F0EC3D72-587F-4F63-8631-7E11FD8EBDEB}" type="parTrans" cxnId="{7E23DFFA-596E-487F-A955-BEA69F2635CD}">
      <dgm:prSet/>
      <dgm:spPr/>
      <dgm:t>
        <a:bodyPr/>
        <a:lstStyle/>
        <a:p>
          <a:endParaRPr lang="en-US"/>
        </a:p>
      </dgm:t>
    </dgm:pt>
    <dgm:pt modelId="{86322571-A9AB-4453-A664-22044A483C32}" type="sibTrans" cxnId="{7E23DFFA-596E-487F-A955-BEA69F2635CD}">
      <dgm:prSet/>
      <dgm:spPr/>
      <dgm:t>
        <a:bodyPr/>
        <a:lstStyle/>
        <a:p>
          <a:endParaRPr lang="en-US"/>
        </a:p>
      </dgm:t>
    </dgm:pt>
    <dgm:pt modelId="{240C7466-C38B-49ED-B021-D4122C460143}">
      <dgm:prSet phldrT="[Text]" custT="1"/>
      <dgm:spPr/>
      <dgm:t>
        <a:bodyPr/>
        <a:lstStyle/>
        <a:p>
          <a:r>
            <a:rPr lang="en-US" sz="1800" b="1" dirty="0"/>
            <a:t>University Students </a:t>
          </a:r>
        </a:p>
        <a:p>
          <a:r>
            <a:rPr lang="en-US" sz="1600" dirty="0"/>
            <a:t>Capstone Project completing necessary research</a:t>
          </a:r>
        </a:p>
      </dgm:t>
    </dgm:pt>
    <dgm:pt modelId="{A005C6EA-CFBB-42A4-AA68-0A31B0EB5BB6}" type="parTrans" cxnId="{774A773C-49B5-4F7B-9BB4-5B5A51FEC98C}">
      <dgm:prSet/>
      <dgm:spPr/>
      <dgm:t>
        <a:bodyPr/>
        <a:lstStyle/>
        <a:p>
          <a:endParaRPr lang="en-US"/>
        </a:p>
      </dgm:t>
    </dgm:pt>
    <dgm:pt modelId="{3963258A-538B-4EC4-92FB-38C742A95AD3}" type="sibTrans" cxnId="{774A773C-49B5-4F7B-9BB4-5B5A51FEC98C}">
      <dgm:prSet/>
      <dgm:spPr/>
      <dgm:t>
        <a:bodyPr/>
        <a:lstStyle/>
        <a:p>
          <a:endParaRPr lang="en-US"/>
        </a:p>
      </dgm:t>
    </dgm:pt>
    <dgm:pt modelId="{A593DF00-E863-415B-99A3-4F5F8F0BDE4D}">
      <dgm:prSet phldrT="[Text]" custT="1"/>
      <dgm:spPr/>
      <dgm:t>
        <a:bodyPr/>
        <a:lstStyle/>
        <a:p>
          <a:r>
            <a:rPr lang="en-US" sz="1800" b="1" dirty="0"/>
            <a:t>Grant-Funded Resources</a:t>
          </a:r>
        </a:p>
        <a:p>
          <a:r>
            <a:rPr lang="en-US" sz="1600" dirty="0"/>
            <a:t>Focusing on young children since most available materials don’t</a:t>
          </a:r>
        </a:p>
      </dgm:t>
    </dgm:pt>
    <dgm:pt modelId="{2D508629-9F03-429B-8602-F3F9AF5765C2}" type="parTrans" cxnId="{F3B47D4B-FFFA-4829-8748-BA865DAA8EAF}">
      <dgm:prSet/>
      <dgm:spPr/>
      <dgm:t>
        <a:bodyPr/>
        <a:lstStyle/>
        <a:p>
          <a:endParaRPr lang="en-US"/>
        </a:p>
      </dgm:t>
    </dgm:pt>
    <dgm:pt modelId="{DEFAAAD7-40AF-4098-A873-2E4731F9F876}" type="sibTrans" cxnId="{F3B47D4B-FFFA-4829-8748-BA865DAA8EAF}">
      <dgm:prSet/>
      <dgm:spPr/>
      <dgm:t>
        <a:bodyPr/>
        <a:lstStyle/>
        <a:p>
          <a:endParaRPr lang="en-US"/>
        </a:p>
      </dgm:t>
    </dgm:pt>
    <dgm:pt modelId="{989CBDF5-B633-43DA-8852-B243219825CA}" type="pres">
      <dgm:prSet presAssocID="{E7D09E7C-DC9D-4C58-AA1F-5EF2F4572C1B}" presName="linear" presStyleCnt="0">
        <dgm:presLayoutVars>
          <dgm:dir/>
          <dgm:animLvl val="lvl"/>
          <dgm:resizeHandles val="exact"/>
        </dgm:presLayoutVars>
      </dgm:prSet>
      <dgm:spPr/>
      <dgm:t>
        <a:bodyPr/>
        <a:lstStyle/>
        <a:p>
          <a:endParaRPr lang="en-US"/>
        </a:p>
      </dgm:t>
    </dgm:pt>
    <dgm:pt modelId="{A8FADF17-FD53-4FA3-8106-DE32F71FAA91}" type="pres">
      <dgm:prSet presAssocID="{94B0EC3E-931F-48D0-84FE-3586555C3B6B}" presName="parentLin" presStyleCnt="0"/>
      <dgm:spPr/>
    </dgm:pt>
    <dgm:pt modelId="{F5865D91-EAC2-4F4D-93A7-42486A047163}" type="pres">
      <dgm:prSet presAssocID="{94B0EC3E-931F-48D0-84FE-3586555C3B6B}" presName="parentLeftMargin" presStyleLbl="node1" presStyleIdx="0" presStyleCnt="3"/>
      <dgm:spPr/>
      <dgm:t>
        <a:bodyPr/>
        <a:lstStyle/>
        <a:p>
          <a:endParaRPr lang="en-US"/>
        </a:p>
      </dgm:t>
    </dgm:pt>
    <dgm:pt modelId="{57F9E92F-F323-4CC9-BA9B-4DE780AC5420}" type="pres">
      <dgm:prSet presAssocID="{94B0EC3E-931F-48D0-84FE-3586555C3B6B}" presName="parentText" presStyleLbl="node1" presStyleIdx="0" presStyleCnt="3" custScaleX="142857" custScaleY="220132">
        <dgm:presLayoutVars>
          <dgm:chMax val="0"/>
          <dgm:bulletEnabled val="1"/>
        </dgm:presLayoutVars>
      </dgm:prSet>
      <dgm:spPr/>
      <dgm:t>
        <a:bodyPr/>
        <a:lstStyle/>
        <a:p>
          <a:endParaRPr lang="en-US"/>
        </a:p>
      </dgm:t>
    </dgm:pt>
    <dgm:pt modelId="{6AA57F81-D423-4014-8E3B-EFF2E1E9D644}" type="pres">
      <dgm:prSet presAssocID="{94B0EC3E-931F-48D0-84FE-3586555C3B6B}" presName="negativeSpace" presStyleCnt="0"/>
      <dgm:spPr/>
    </dgm:pt>
    <dgm:pt modelId="{AEF55AD6-D689-4D79-96C0-41D7CCED93D4}" type="pres">
      <dgm:prSet presAssocID="{94B0EC3E-931F-48D0-84FE-3586555C3B6B}" presName="childText" presStyleLbl="conFgAcc1" presStyleIdx="0" presStyleCnt="3">
        <dgm:presLayoutVars>
          <dgm:bulletEnabled val="1"/>
        </dgm:presLayoutVars>
      </dgm:prSet>
      <dgm:spPr/>
    </dgm:pt>
    <dgm:pt modelId="{F4F7EF23-1EF0-4C6D-A5D1-E7913AB3E4C4}" type="pres">
      <dgm:prSet presAssocID="{86322571-A9AB-4453-A664-22044A483C32}" presName="spaceBetweenRectangles" presStyleCnt="0"/>
      <dgm:spPr/>
    </dgm:pt>
    <dgm:pt modelId="{213EACA5-82BF-4C2D-AAC3-86E64997EA49}" type="pres">
      <dgm:prSet presAssocID="{240C7466-C38B-49ED-B021-D4122C460143}" presName="parentLin" presStyleCnt="0"/>
      <dgm:spPr/>
    </dgm:pt>
    <dgm:pt modelId="{067BF81F-8ACC-4173-9582-FDE3257607CB}" type="pres">
      <dgm:prSet presAssocID="{240C7466-C38B-49ED-B021-D4122C460143}" presName="parentLeftMargin" presStyleLbl="node1" presStyleIdx="0" presStyleCnt="3"/>
      <dgm:spPr/>
      <dgm:t>
        <a:bodyPr/>
        <a:lstStyle/>
        <a:p>
          <a:endParaRPr lang="en-US"/>
        </a:p>
      </dgm:t>
    </dgm:pt>
    <dgm:pt modelId="{7358CB67-83EB-4BA5-A69B-7D4C3D0DF368}" type="pres">
      <dgm:prSet presAssocID="{240C7466-C38B-49ED-B021-D4122C460143}" presName="parentText" presStyleLbl="node1" presStyleIdx="1" presStyleCnt="3" custScaleX="142857" custScaleY="218387">
        <dgm:presLayoutVars>
          <dgm:chMax val="0"/>
          <dgm:bulletEnabled val="1"/>
        </dgm:presLayoutVars>
      </dgm:prSet>
      <dgm:spPr/>
      <dgm:t>
        <a:bodyPr/>
        <a:lstStyle/>
        <a:p>
          <a:endParaRPr lang="en-US"/>
        </a:p>
      </dgm:t>
    </dgm:pt>
    <dgm:pt modelId="{B8B7E8C8-CCBF-4BD8-BEF1-F3400567EA23}" type="pres">
      <dgm:prSet presAssocID="{240C7466-C38B-49ED-B021-D4122C460143}" presName="negativeSpace" presStyleCnt="0"/>
      <dgm:spPr/>
    </dgm:pt>
    <dgm:pt modelId="{EC667C14-89AE-4FCD-8017-C86EC36FBDDE}" type="pres">
      <dgm:prSet presAssocID="{240C7466-C38B-49ED-B021-D4122C460143}" presName="childText" presStyleLbl="conFgAcc1" presStyleIdx="1" presStyleCnt="3">
        <dgm:presLayoutVars>
          <dgm:bulletEnabled val="1"/>
        </dgm:presLayoutVars>
      </dgm:prSet>
      <dgm:spPr/>
    </dgm:pt>
    <dgm:pt modelId="{C77FE90A-ED2A-4714-A157-8873C73788BB}" type="pres">
      <dgm:prSet presAssocID="{3963258A-538B-4EC4-92FB-38C742A95AD3}" presName="spaceBetweenRectangles" presStyleCnt="0"/>
      <dgm:spPr/>
    </dgm:pt>
    <dgm:pt modelId="{39E5689F-10D1-4A49-88FB-F7E055FA7150}" type="pres">
      <dgm:prSet presAssocID="{A593DF00-E863-415B-99A3-4F5F8F0BDE4D}" presName="parentLin" presStyleCnt="0"/>
      <dgm:spPr/>
    </dgm:pt>
    <dgm:pt modelId="{EF591CAB-6FF0-40F7-B550-68A041FFB234}" type="pres">
      <dgm:prSet presAssocID="{A593DF00-E863-415B-99A3-4F5F8F0BDE4D}" presName="parentLeftMargin" presStyleLbl="node1" presStyleIdx="1" presStyleCnt="3"/>
      <dgm:spPr/>
      <dgm:t>
        <a:bodyPr/>
        <a:lstStyle/>
        <a:p>
          <a:endParaRPr lang="en-US"/>
        </a:p>
      </dgm:t>
    </dgm:pt>
    <dgm:pt modelId="{5C1FE71A-42A0-411B-AB8A-F500A5C52737}" type="pres">
      <dgm:prSet presAssocID="{A593DF00-E863-415B-99A3-4F5F8F0BDE4D}" presName="parentText" presStyleLbl="node1" presStyleIdx="2" presStyleCnt="3" custScaleX="142857" custScaleY="221641">
        <dgm:presLayoutVars>
          <dgm:chMax val="0"/>
          <dgm:bulletEnabled val="1"/>
        </dgm:presLayoutVars>
      </dgm:prSet>
      <dgm:spPr/>
      <dgm:t>
        <a:bodyPr/>
        <a:lstStyle/>
        <a:p>
          <a:endParaRPr lang="en-US"/>
        </a:p>
      </dgm:t>
    </dgm:pt>
    <dgm:pt modelId="{394D0168-18DA-4CF6-83A4-E273B22A0A3D}" type="pres">
      <dgm:prSet presAssocID="{A593DF00-E863-415B-99A3-4F5F8F0BDE4D}" presName="negativeSpace" presStyleCnt="0"/>
      <dgm:spPr/>
    </dgm:pt>
    <dgm:pt modelId="{92E8BE82-80F1-4625-8B17-35305D969F52}" type="pres">
      <dgm:prSet presAssocID="{A593DF00-E863-415B-99A3-4F5F8F0BDE4D}" presName="childText" presStyleLbl="conFgAcc1" presStyleIdx="2" presStyleCnt="3">
        <dgm:presLayoutVars>
          <dgm:bulletEnabled val="1"/>
        </dgm:presLayoutVars>
      </dgm:prSet>
      <dgm:spPr/>
    </dgm:pt>
  </dgm:ptLst>
  <dgm:cxnLst>
    <dgm:cxn modelId="{718D87BA-95F7-4556-BAE6-D22ABCC691BB}" type="presOf" srcId="{240C7466-C38B-49ED-B021-D4122C460143}" destId="{7358CB67-83EB-4BA5-A69B-7D4C3D0DF368}" srcOrd="1" destOrd="0" presId="urn:microsoft.com/office/officeart/2005/8/layout/list1"/>
    <dgm:cxn modelId="{9AE22B25-2550-46F6-8F88-71F12752EFA2}" type="presOf" srcId="{E7D09E7C-DC9D-4C58-AA1F-5EF2F4572C1B}" destId="{989CBDF5-B633-43DA-8852-B243219825CA}" srcOrd="0" destOrd="0" presId="urn:microsoft.com/office/officeart/2005/8/layout/list1"/>
    <dgm:cxn modelId="{7E23DFFA-596E-487F-A955-BEA69F2635CD}" srcId="{E7D09E7C-DC9D-4C58-AA1F-5EF2F4572C1B}" destId="{94B0EC3E-931F-48D0-84FE-3586555C3B6B}" srcOrd="0" destOrd="0" parTransId="{F0EC3D72-587F-4F63-8631-7E11FD8EBDEB}" sibTransId="{86322571-A9AB-4453-A664-22044A483C32}"/>
    <dgm:cxn modelId="{3C38408A-030D-4E17-BAAD-993C6B807F7A}" type="presOf" srcId="{A593DF00-E863-415B-99A3-4F5F8F0BDE4D}" destId="{5C1FE71A-42A0-411B-AB8A-F500A5C52737}" srcOrd="1" destOrd="0" presId="urn:microsoft.com/office/officeart/2005/8/layout/list1"/>
    <dgm:cxn modelId="{ABBB8A8B-B4C5-40B5-9A61-58AF1E316E24}" type="presOf" srcId="{A593DF00-E863-415B-99A3-4F5F8F0BDE4D}" destId="{EF591CAB-6FF0-40F7-B550-68A041FFB234}" srcOrd="0" destOrd="0" presId="urn:microsoft.com/office/officeart/2005/8/layout/list1"/>
    <dgm:cxn modelId="{124470F3-DFAC-4BC2-BE00-8ED1251EA597}" type="presOf" srcId="{94B0EC3E-931F-48D0-84FE-3586555C3B6B}" destId="{57F9E92F-F323-4CC9-BA9B-4DE780AC5420}" srcOrd="1" destOrd="0" presId="urn:microsoft.com/office/officeart/2005/8/layout/list1"/>
    <dgm:cxn modelId="{F3B47D4B-FFFA-4829-8748-BA865DAA8EAF}" srcId="{E7D09E7C-DC9D-4C58-AA1F-5EF2F4572C1B}" destId="{A593DF00-E863-415B-99A3-4F5F8F0BDE4D}" srcOrd="2" destOrd="0" parTransId="{2D508629-9F03-429B-8602-F3F9AF5765C2}" sibTransId="{DEFAAAD7-40AF-4098-A873-2E4731F9F876}"/>
    <dgm:cxn modelId="{774A773C-49B5-4F7B-9BB4-5B5A51FEC98C}" srcId="{E7D09E7C-DC9D-4C58-AA1F-5EF2F4572C1B}" destId="{240C7466-C38B-49ED-B021-D4122C460143}" srcOrd="1" destOrd="0" parTransId="{A005C6EA-CFBB-42A4-AA68-0A31B0EB5BB6}" sibTransId="{3963258A-538B-4EC4-92FB-38C742A95AD3}"/>
    <dgm:cxn modelId="{03FCED2C-83F0-4C3B-A80C-CDBB7D0BFC95}" type="presOf" srcId="{94B0EC3E-931F-48D0-84FE-3586555C3B6B}" destId="{F5865D91-EAC2-4F4D-93A7-42486A047163}" srcOrd="0" destOrd="0" presId="urn:microsoft.com/office/officeart/2005/8/layout/list1"/>
    <dgm:cxn modelId="{A70F69BF-FAA6-4B12-955C-6281E9D89A96}" type="presOf" srcId="{240C7466-C38B-49ED-B021-D4122C460143}" destId="{067BF81F-8ACC-4173-9582-FDE3257607CB}" srcOrd="0" destOrd="0" presId="urn:microsoft.com/office/officeart/2005/8/layout/list1"/>
    <dgm:cxn modelId="{3CA5D0B6-5A7E-4F52-96C8-88418DF208B5}" type="presParOf" srcId="{989CBDF5-B633-43DA-8852-B243219825CA}" destId="{A8FADF17-FD53-4FA3-8106-DE32F71FAA91}" srcOrd="0" destOrd="0" presId="urn:microsoft.com/office/officeart/2005/8/layout/list1"/>
    <dgm:cxn modelId="{1B528455-E1CA-4F83-8C67-2BA4BAB6FD53}" type="presParOf" srcId="{A8FADF17-FD53-4FA3-8106-DE32F71FAA91}" destId="{F5865D91-EAC2-4F4D-93A7-42486A047163}" srcOrd="0" destOrd="0" presId="urn:microsoft.com/office/officeart/2005/8/layout/list1"/>
    <dgm:cxn modelId="{B6984F92-B123-4446-9345-DA5CDE49BA71}" type="presParOf" srcId="{A8FADF17-FD53-4FA3-8106-DE32F71FAA91}" destId="{57F9E92F-F323-4CC9-BA9B-4DE780AC5420}" srcOrd="1" destOrd="0" presId="urn:microsoft.com/office/officeart/2005/8/layout/list1"/>
    <dgm:cxn modelId="{4DB4D0CC-DA51-41DB-8594-7247FD4EDA53}" type="presParOf" srcId="{989CBDF5-B633-43DA-8852-B243219825CA}" destId="{6AA57F81-D423-4014-8E3B-EFF2E1E9D644}" srcOrd="1" destOrd="0" presId="urn:microsoft.com/office/officeart/2005/8/layout/list1"/>
    <dgm:cxn modelId="{3A8B8501-99A5-4820-8DFC-3BC992DD575B}" type="presParOf" srcId="{989CBDF5-B633-43DA-8852-B243219825CA}" destId="{AEF55AD6-D689-4D79-96C0-41D7CCED93D4}" srcOrd="2" destOrd="0" presId="urn:microsoft.com/office/officeart/2005/8/layout/list1"/>
    <dgm:cxn modelId="{A349B639-ECFB-4AE4-A678-3247890ECF36}" type="presParOf" srcId="{989CBDF5-B633-43DA-8852-B243219825CA}" destId="{F4F7EF23-1EF0-4C6D-A5D1-E7913AB3E4C4}" srcOrd="3" destOrd="0" presId="urn:microsoft.com/office/officeart/2005/8/layout/list1"/>
    <dgm:cxn modelId="{DDB98830-6DD5-44B8-B3F8-FF84EEA25A6A}" type="presParOf" srcId="{989CBDF5-B633-43DA-8852-B243219825CA}" destId="{213EACA5-82BF-4C2D-AAC3-86E64997EA49}" srcOrd="4" destOrd="0" presId="urn:microsoft.com/office/officeart/2005/8/layout/list1"/>
    <dgm:cxn modelId="{6B8D223E-CF39-4136-BCA7-4A99ADBBC8D8}" type="presParOf" srcId="{213EACA5-82BF-4C2D-AAC3-86E64997EA49}" destId="{067BF81F-8ACC-4173-9582-FDE3257607CB}" srcOrd="0" destOrd="0" presId="urn:microsoft.com/office/officeart/2005/8/layout/list1"/>
    <dgm:cxn modelId="{6A7A7273-56EF-432C-9AB4-B4E26F8BCE59}" type="presParOf" srcId="{213EACA5-82BF-4C2D-AAC3-86E64997EA49}" destId="{7358CB67-83EB-4BA5-A69B-7D4C3D0DF368}" srcOrd="1" destOrd="0" presId="urn:microsoft.com/office/officeart/2005/8/layout/list1"/>
    <dgm:cxn modelId="{0B47CBD2-5404-4691-8316-CF9EE5AB68CC}" type="presParOf" srcId="{989CBDF5-B633-43DA-8852-B243219825CA}" destId="{B8B7E8C8-CCBF-4BD8-BEF1-F3400567EA23}" srcOrd="5" destOrd="0" presId="urn:microsoft.com/office/officeart/2005/8/layout/list1"/>
    <dgm:cxn modelId="{3D01976D-E2CD-4273-9D1B-86AF0DF77681}" type="presParOf" srcId="{989CBDF5-B633-43DA-8852-B243219825CA}" destId="{EC667C14-89AE-4FCD-8017-C86EC36FBDDE}" srcOrd="6" destOrd="0" presId="urn:microsoft.com/office/officeart/2005/8/layout/list1"/>
    <dgm:cxn modelId="{27E2C7ED-6DF9-4F14-ADB5-976C81B5ACFD}" type="presParOf" srcId="{989CBDF5-B633-43DA-8852-B243219825CA}" destId="{C77FE90A-ED2A-4714-A157-8873C73788BB}" srcOrd="7" destOrd="0" presId="urn:microsoft.com/office/officeart/2005/8/layout/list1"/>
    <dgm:cxn modelId="{5D513E3B-F7A5-4CAA-86F2-C963EB3753F5}" type="presParOf" srcId="{989CBDF5-B633-43DA-8852-B243219825CA}" destId="{39E5689F-10D1-4A49-88FB-F7E055FA7150}" srcOrd="8" destOrd="0" presId="urn:microsoft.com/office/officeart/2005/8/layout/list1"/>
    <dgm:cxn modelId="{A8CDF19C-1A92-43C0-9671-F2CAAE34A356}" type="presParOf" srcId="{39E5689F-10D1-4A49-88FB-F7E055FA7150}" destId="{EF591CAB-6FF0-40F7-B550-68A041FFB234}" srcOrd="0" destOrd="0" presId="urn:microsoft.com/office/officeart/2005/8/layout/list1"/>
    <dgm:cxn modelId="{5BB6714C-99EB-47C6-A9DF-32289C51C994}" type="presParOf" srcId="{39E5689F-10D1-4A49-88FB-F7E055FA7150}" destId="{5C1FE71A-42A0-411B-AB8A-F500A5C52737}" srcOrd="1" destOrd="0" presId="urn:microsoft.com/office/officeart/2005/8/layout/list1"/>
    <dgm:cxn modelId="{B295DB72-C73F-4C76-8946-601B461C9A39}" type="presParOf" srcId="{989CBDF5-B633-43DA-8852-B243219825CA}" destId="{394D0168-18DA-4CF6-83A4-E273B22A0A3D}" srcOrd="9" destOrd="0" presId="urn:microsoft.com/office/officeart/2005/8/layout/list1"/>
    <dgm:cxn modelId="{B5E920CA-0388-4E96-AB93-F29F849DF919}" type="presParOf" srcId="{989CBDF5-B633-43DA-8852-B243219825CA}" destId="{92E8BE82-80F1-4625-8B17-35305D969F5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130BD-01FC-4CF6-89C4-317520312F29}">
      <dsp:nvSpPr>
        <dsp:cNvPr id="0" name=""/>
        <dsp:cNvSpPr/>
      </dsp:nvSpPr>
      <dsp:spPr>
        <a:xfrm>
          <a:off x="4241715" y="3358504"/>
          <a:ext cx="3289793" cy="2987774"/>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a:t>In-person meetings with Governor’s Office staff</a:t>
          </a:r>
        </a:p>
      </dsp:txBody>
      <dsp:txXfrm>
        <a:off x="4880537" y="4058376"/>
        <a:ext cx="2012149" cy="1535777"/>
      </dsp:txXfrm>
    </dsp:sp>
    <dsp:sp modelId="{0F98B256-BF08-4057-9115-241D615EA523}">
      <dsp:nvSpPr>
        <dsp:cNvPr id="0" name=""/>
        <dsp:cNvSpPr/>
      </dsp:nvSpPr>
      <dsp:spPr>
        <a:xfrm rot="21287579">
          <a:off x="1632405" y="2052209"/>
          <a:ext cx="3177856" cy="3072998"/>
        </a:xfrm>
        <a:prstGeom prst="gear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a:t>Staggered phone calls from NC Census Task Force</a:t>
          </a:r>
          <a:endParaRPr lang="en-US" sz="1200" b="1" kern="1200" dirty="0"/>
        </a:p>
      </dsp:txBody>
      <dsp:txXfrm>
        <a:off x="2421284" y="2830521"/>
        <a:ext cx="1600098" cy="1516374"/>
      </dsp:txXfrm>
    </dsp:sp>
    <dsp:sp modelId="{39F5EDB2-277F-42F0-94DF-014A8004ECB0}">
      <dsp:nvSpPr>
        <dsp:cNvPr id="0" name=""/>
        <dsp:cNvSpPr/>
      </dsp:nvSpPr>
      <dsp:spPr>
        <a:xfrm rot="21225544">
          <a:off x="3552853" y="347754"/>
          <a:ext cx="3018327" cy="2847880"/>
        </a:xfrm>
        <a:prstGeom prst="gear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a:t>Sharing fact sheets &amp; blog posts</a:t>
          </a:r>
        </a:p>
      </dsp:txBody>
      <dsp:txXfrm rot="-20700000">
        <a:off x="4224971" y="962268"/>
        <a:ext cx="1674092" cy="1618852"/>
      </dsp:txXfrm>
    </dsp:sp>
    <dsp:sp modelId="{033BF04B-5894-4120-9AB5-8BC3831B54AC}">
      <dsp:nvSpPr>
        <dsp:cNvPr id="0" name=""/>
        <dsp:cNvSpPr/>
      </dsp:nvSpPr>
      <dsp:spPr>
        <a:xfrm>
          <a:off x="4176167" y="2762678"/>
          <a:ext cx="3910522" cy="4075352"/>
        </a:xfrm>
        <a:prstGeom prst="circularArrow">
          <a:avLst>
            <a:gd name="adj1" fmla="val 4687"/>
            <a:gd name="adj2" fmla="val 299029"/>
            <a:gd name="adj3" fmla="val 2551428"/>
            <a:gd name="adj4" fmla="val 15787303"/>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D7F534-B879-4998-934D-54B9F1EFC2F7}">
      <dsp:nvSpPr>
        <dsp:cNvPr id="0" name=""/>
        <dsp:cNvSpPr/>
      </dsp:nvSpPr>
      <dsp:spPr>
        <a:xfrm rot="603873">
          <a:off x="1154187" y="1881163"/>
          <a:ext cx="3249023" cy="3249023"/>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909252-E2F5-42ED-95C9-6E6D1DE4E6FF}">
      <dsp:nvSpPr>
        <dsp:cNvPr id="0" name=""/>
        <dsp:cNvSpPr/>
      </dsp:nvSpPr>
      <dsp:spPr>
        <a:xfrm rot="712366">
          <a:off x="2971908" y="132100"/>
          <a:ext cx="3503102" cy="3503102"/>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55AD6-D689-4D79-96C0-41D7CCED93D4}">
      <dsp:nvSpPr>
        <dsp:cNvPr id="0" name=""/>
        <dsp:cNvSpPr/>
      </dsp:nvSpPr>
      <dsp:spPr>
        <a:xfrm>
          <a:off x="0" y="1094157"/>
          <a:ext cx="6739205"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F9E92F-F323-4CC9-BA9B-4DE780AC5420}">
      <dsp:nvSpPr>
        <dsp:cNvPr id="0" name=""/>
        <dsp:cNvSpPr/>
      </dsp:nvSpPr>
      <dsp:spPr>
        <a:xfrm>
          <a:off x="320836" y="89697"/>
          <a:ext cx="6416717" cy="12996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08" tIns="0" rIns="178308" bIns="0" numCol="1" spcCol="1270" anchor="ctr" anchorCtr="0">
          <a:noAutofit/>
        </a:bodyPr>
        <a:lstStyle/>
        <a:p>
          <a:pPr lvl="0" algn="l" defTabSz="800100">
            <a:lnSpc>
              <a:spcPct val="90000"/>
            </a:lnSpc>
            <a:spcBef>
              <a:spcPct val="0"/>
            </a:spcBef>
            <a:spcAft>
              <a:spcPct val="35000"/>
            </a:spcAft>
          </a:pPr>
          <a:r>
            <a:rPr lang="en-US" sz="1800" b="1" kern="1200" dirty="0"/>
            <a:t>NC Counts Coalition</a:t>
          </a:r>
        </a:p>
        <a:p>
          <a:pPr lvl="0" algn="l" defTabSz="800100">
            <a:lnSpc>
              <a:spcPct val="90000"/>
            </a:lnSpc>
            <a:spcBef>
              <a:spcPct val="0"/>
            </a:spcBef>
            <a:spcAft>
              <a:spcPct val="35000"/>
            </a:spcAft>
          </a:pPr>
          <a:r>
            <a:rPr lang="en-US" sz="1600" b="0" kern="1200" dirty="0"/>
            <a:t>Convening local stakeholders  </a:t>
          </a:r>
        </a:p>
      </dsp:txBody>
      <dsp:txXfrm>
        <a:off x="384280" y="153141"/>
        <a:ext cx="6289829" cy="1172771"/>
      </dsp:txXfrm>
    </dsp:sp>
    <dsp:sp modelId="{EC667C14-89AE-4FCD-8017-C86EC36FBDDE}">
      <dsp:nvSpPr>
        <dsp:cNvPr id="0" name=""/>
        <dsp:cNvSpPr/>
      </dsp:nvSpPr>
      <dsp:spPr>
        <a:xfrm>
          <a:off x="0" y="2700313"/>
          <a:ext cx="6739205" cy="504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58CB67-83EB-4BA5-A69B-7D4C3D0DF368}">
      <dsp:nvSpPr>
        <dsp:cNvPr id="0" name=""/>
        <dsp:cNvSpPr/>
      </dsp:nvSpPr>
      <dsp:spPr>
        <a:xfrm>
          <a:off x="320836" y="1706157"/>
          <a:ext cx="6416717" cy="128935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08" tIns="0" rIns="178308" bIns="0" numCol="1" spcCol="1270" anchor="ctr" anchorCtr="0">
          <a:noAutofit/>
        </a:bodyPr>
        <a:lstStyle/>
        <a:p>
          <a:pPr lvl="0" algn="l" defTabSz="800100">
            <a:lnSpc>
              <a:spcPct val="90000"/>
            </a:lnSpc>
            <a:spcBef>
              <a:spcPct val="0"/>
            </a:spcBef>
            <a:spcAft>
              <a:spcPct val="35000"/>
            </a:spcAft>
          </a:pPr>
          <a:r>
            <a:rPr lang="en-US" sz="1800" b="1" kern="1200" dirty="0"/>
            <a:t>University Students </a:t>
          </a:r>
        </a:p>
        <a:p>
          <a:pPr lvl="0" algn="l" defTabSz="800100">
            <a:lnSpc>
              <a:spcPct val="90000"/>
            </a:lnSpc>
            <a:spcBef>
              <a:spcPct val="0"/>
            </a:spcBef>
            <a:spcAft>
              <a:spcPct val="35000"/>
            </a:spcAft>
          </a:pPr>
          <a:r>
            <a:rPr lang="en-US" sz="1600" kern="1200" dirty="0"/>
            <a:t>Capstone Project completing necessary research</a:t>
          </a:r>
        </a:p>
      </dsp:txBody>
      <dsp:txXfrm>
        <a:off x="383777" y="1769098"/>
        <a:ext cx="6290835" cy="1163474"/>
      </dsp:txXfrm>
    </dsp:sp>
    <dsp:sp modelId="{92E8BE82-80F1-4625-8B17-35305D969F52}">
      <dsp:nvSpPr>
        <dsp:cNvPr id="0" name=""/>
        <dsp:cNvSpPr/>
      </dsp:nvSpPr>
      <dsp:spPr>
        <a:xfrm>
          <a:off x="0" y="4325682"/>
          <a:ext cx="6739205" cy="504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1FE71A-42A0-411B-AB8A-F500A5C52737}">
      <dsp:nvSpPr>
        <dsp:cNvPr id="0" name=""/>
        <dsp:cNvSpPr/>
      </dsp:nvSpPr>
      <dsp:spPr>
        <a:xfrm>
          <a:off x="320836" y="3312313"/>
          <a:ext cx="6416717" cy="130856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08" tIns="0" rIns="178308" bIns="0" numCol="1" spcCol="1270" anchor="ctr" anchorCtr="0">
          <a:noAutofit/>
        </a:bodyPr>
        <a:lstStyle/>
        <a:p>
          <a:pPr lvl="0" algn="l" defTabSz="800100">
            <a:lnSpc>
              <a:spcPct val="90000"/>
            </a:lnSpc>
            <a:spcBef>
              <a:spcPct val="0"/>
            </a:spcBef>
            <a:spcAft>
              <a:spcPct val="35000"/>
            </a:spcAft>
          </a:pPr>
          <a:r>
            <a:rPr lang="en-US" sz="1800" b="1" kern="1200" dirty="0"/>
            <a:t>Grant-Funded Resources</a:t>
          </a:r>
        </a:p>
        <a:p>
          <a:pPr lvl="0" algn="l" defTabSz="800100">
            <a:lnSpc>
              <a:spcPct val="90000"/>
            </a:lnSpc>
            <a:spcBef>
              <a:spcPct val="0"/>
            </a:spcBef>
            <a:spcAft>
              <a:spcPct val="35000"/>
            </a:spcAft>
          </a:pPr>
          <a:r>
            <a:rPr lang="en-US" sz="1600" kern="1200" dirty="0"/>
            <a:t>Focusing on young children since most available materials don’t</a:t>
          </a:r>
        </a:p>
      </dsp:txBody>
      <dsp:txXfrm>
        <a:off x="384715" y="3376192"/>
        <a:ext cx="6288959" cy="118081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1E461-EC5C-4563-B8BB-A3DF9E88571B}" type="datetimeFigureOut">
              <a:rPr lang="en-US" smtClean="0"/>
              <a:t>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7E286-1703-4489-8E1C-A1BE3F949162}" type="slidenum">
              <a:rPr lang="en-US" smtClean="0"/>
              <a:t>‹#›</a:t>
            </a:fld>
            <a:endParaRPr lang="en-US"/>
          </a:p>
        </p:txBody>
      </p:sp>
    </p:spTree>
    <p:extLst>
      <p:ext uri="{BB962C8B-B14F-4D97-AF65-F5344CB8AC3E}">
        <p14:creationId xmlns:p14="http://schemas.microsoft.com/office/powerpoint/2010/main" val="117956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cf.ny.gov/files/8815/4688/4221/NYS_Census_Brief.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hildtrends.org/wp-content/uploads/2016/04/2016-16TheInvisibleOnesLatinoCensus.pdf"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forabettertexas.org/images/KC2018_SOTCReport_web.pdf" TargetMode="External"/><Relationship Id="rId5" Type="http://schemas.openxmlformats.org/officeDocument/2006/relationships/hyperlink" Target="https://www.childtrends.org/wp-content/uploads/2016/04/Policy-Brief-Invisible-Ones.pdf" TargetMode="External"/><Relationship Id="rId4" Type="http://schemas.openxmlformats.org/officeDocument/2006/relationships/hyperlink" Target="https://www.foramericaschildren.org/content/census-101-and-young-child-undercount-issues-resources-next-steps"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g.ny.gov/press-release/ag-schneiderman-files-suit-block-trump-administration-demanding-citizenship-info-202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2AEF8D-344E-43D6-8BC1-AD8C433E90FA}" type="slidenum">
              <a:rPr lang="en-US" smtClean="0"/>
              <a:t>3</a:t>
            </a:fld>
            <a:endParaRPr lang="en-US"/>
          </a:p>
        </p:txBody>
      </p:sp>
    </p:spTree>
    <p:extLst>
      <p:ext uri="{BB962C8B-B14F-4D97-AF65-F5344CB8AC3E}">
        <p14:creationId xmlns:p14="http://schemas.microsoft.com/office/powerpoint/2010/main" val="3943361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D4A0F1-EF93-45A9-8EC1-A76A65E1ED3B}" type="slidenum">
              <a:rPr lang="en-US" smtClean="0"/>
              <a:t>12</a:t>
            </a:fld>
            <a:endParaRPr lang="en-US"/>
          </a:p>
        </p:txBody>
      </p:sp>
    </p:spTree>
    <p:extLst>
      <p:ext uri="{BB962C8B-B14F-4D97-AF65-F5344CB8AC3E}">
        <p14:creationId xmlns:p14="http://schemas.microsoft.com/office/powerpoint/2010/main" val="244877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A0F1-EF93-45A9-8EC1-A76A65E1ED3B}" type="slidenum">
              <a:rPr lang="en-US" smtClean="0"/>
              <a:t>13</a:t>
            </a:fld>
            <a:endParaRPr lang="en-US"/>
          </a:p>
        </p:txBody>
      </p:sp>
    </p:spTree>
    <p:extLst>
      <p:ext uri="{BB962C8B-B14F-4D97-AF65-F5344CB8AC3E}">
        <p14:creationId xmlns:p14="http://schemas.microsoft.com/office/powerpoint/2010/main" val="1098645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$26.9</a:t>
            </a:r>
            <a:r>
              <a:rPr lang="en-US" baseline="0" dirty="0" smtClean="0"/>
              <a:t> million to </a:t>
            </a:r>
            <a:r>
              <a:rPr lang="en-US" baseline="0" dirty="0" err="1" smtClean="0"/>
              <a:t>cbo’s</a:t>
            </a:r>
            <a:r>
              <a:rPr lang="en-US" baseline="0" dirty="0" smtClean="0"/>
              <a:t> of the 90 million… Covered CA spent $100m on marketing alone in one year</a:t>
            </a:r>
            <a:endParaRPr lang="en-US" dirty="0" smtClean="0"/>
          </a:p>
          <a:p>
            <a:pPr marL="171450" indent="-171450">
              <a:buFont typeface="Arial" panose="020B0604020202020204" pitchFamily="34" charset="0"/>
              <a:buChar char="•"/>
            </a:pPr>
            <a:r>
              <a:rPr lang="en-US" dirty="0" smtClean="0"/>
              <a:t>35 counties opted into state</a:t>
            </a:r>
            <a:r>
              <a:rPr lang="en-US" baseline="0" dirty="0" smtClean="0"/>
              <a:t> funding and are designated “complete count” counties</a:t>
            </a:r>
          </a:p>
          <a:p>
            <a:pPr marL="171450" indent="-171450">
              <a:buFont typeface="Arial" panose="020B0604020202020204" pitchFamily="34" charset="0"/>
              <a:buChar char="•"/>
            </a:pPr>
            <a:r>
              <a:rPr lang="en-US" baseline="0" dirty="0" smtClean="0"/>
              <a:t>Funding supports CBO’s and administration, outreach and planning for counties</a:t>
            </a:r>
          </a:p>
          <a:p>
            <a:pPr marL="171450" indent="-171450">
              <a:buFont typeface="Arial" panose="020B0604020202020204" pitchFamily="34" charset="0"/>
              <a:buChar char="•"/>
            </a:pPr>
            <a:r>
              <a:rPr lang="en-US" baseline="0" dirty="0" smtClean="0"/>
              <a:t>RFQ was posted for CBO intermediaries and are currently being reviewed</a:t>
            </a:r>
          </a:p>
          <a:p>
            <a:pPr marL="171450" indent="-171450">
              <a:buFont typeface="Arial" panose="020B0604020202020204" pitchFamily="34" charset="0"/>
              <a:buChar char="•"/>
            </a:pPr>
            <a:r>
              <a:rPr lang="en-US" baseline="0" dirty="0" smtClean="0"/>
              <a:t>Held one round of regional hearings, planning additional this year.</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r>
              <a:rPr lang="en-US" dirty="0" smtClean="0">
                <a:effectLst/>
              </a:rPr>
              <a:t>Proposed 54 million</a:t>
            </a:r>
          </a:p>
          <a:p>
            <a:endParaRPr lang="en-US" dirty="0" smtClean="0">
              <a:effectLst/>
            </a:endParaRPr>
          </a:p>
          <a:p>
            <a:pPr lvl="1"/>
            <a:r>
              <a:rPr lang="en-US" sz="1200" kern="1200" dirty="0" smtClean="0">
                <a:solidFill>
                  <a:schemeClr val="tx1"/>
                </a:solidFill>
                <a:effectLst/>
                <a:latin typeface="+mn-lt"/>
                <a:ea typeface="+mn-ea"/>
                <a:cs typeface="+mn-cs"/>
              </a:rPr>
              <a:t>Regional ACBO contracts: Augment by $10 million for a total of $32.9 million</a:t>
            </a:r>
          </a:p>
          <a:p>
            <a:pPr lvl="1"/>
            <a:r>
              <a:rPr lang="en-US" sz="1200" kern="1200" dirty="0" smtClean="0">
                <a:solidFill>
                  <a:schemeClr val="tx1"/>
                </a:solidFill>
                <a:effectLst/>
                <a:latin typeface="+mn-lt"/>
                <a:ea typeface="+mn-ea"/>
                <a:cs typeface="+mn-cs"/>
              </a:rPr>
              <a:t>Statewide CBO contracts: Augment by $5.9 million for a total of $10 million</a:t>
            </a:r>
          </a:p>
          <a:p>
            <a:pPr lvl="1"/>
            <a:r>
              <a:rPr lang="en-US" sz="1200" kern="1200" dirty="0" smtClean="0">
                <a:solidFill>
                  <a:schemeClr val="tx1"/>
                </a:solidFill>
                <a:effectLst/>
                <a:latin typeface="+mn-lt"/>
                <a:ea typeface="+mn-ea"/>
                <a:cs typeface="+mn-cs"/>
              </a:rPr>
              <a:t>Funding for County Offices of Education (outreach to Title I and Title III schools): Augment by $1 million for a total of $1.7 million</a:t>
            </a:r>
          </a:p>
          <a:p>
            <a:pPr lvl="1"/>
            <a:r>
              <a:rPr lang="en-US" sz="1200" kern="1200" dirty="0" smtClean="0">
                <a:solidFill>
                  <a:schemeClr val="tx1"/>
                </a:solidFill>
                <a:effectLst/>
                <a:latin typeface="+mn-lt"/>
                <a:ea typeface="+mn-ea"/>
                <a:cs typeface="+mn-cs"/>
              </a:rPr>
              <a:t>Funding for outreach by the healthcare sector: Allocate $500,000</a:t>
            </a:r>
          </a:p>
          <a:p>
            <a:pPr lvl="1"/>
            <a:r>
              <a:rPr lang="en-US" sz="1200" kern="1200" dirty="0" smtClean="0">
                <a:solidFill>
                  <a:schemeClr val="tx1"/>
                </a:solidFill>
                <a:effectLst/>
                <a:latin typeface="+mn-lt"/>
                <a:ea typeface="+mn-ea"/>
                <a:cs typeface="+mn-cs"/>
              </a:rPr>
              <a:t>Funding for outreach by “other sectors” (e.g., unions, faith-based communities, business, technology, entertainment, rural communities): Augment by $500,000 for a total of $1.3 million</a:t>
            </a:r>
          </a:p>
          <a:p>
            <a:pPr lvl="1"/>
            <a:r>
              <a:rPr lang="en-US" sz="1200" kern="1200" dirty="0" smtClean="0">
                <a:solidFill>
                  <a:schemeClr val="tx1"/>
                </a:solidFill>
                <a:effectLst/>
                <a:latin typeface="+mn-lt"/>
                <a:ea typeface="+mn-ea"/>
                <a:cs typeface="+mn-cs"/>
              </a:rPr>
              <a:t>Media contracts: Augment by $30 million for a total of $46.1 million</a:t>
            </a:r>
          </a:p>
          <a:p>
            <a:pPr lvl="1"/>
            <a:r>
              <a:rPr lang="en-US" sz="1200" kern="1200" dirty="0" smtClean="0">
                <a:solidFill>
                  <a:schemeClr val="tx1"/>
                </a:solidFill>
                <a:effectLst/>
                <a:latin typeface="+mn-lt"/>
                <a:ea typeface="+mn-ea"/>
                <a:cs typeface="+mn-cs"/>
              </a:rPr>
              <a:t>Administration costs: Augment by $2 million for a total of $14.1 million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ED4A0F1-EF93-45A9-8EC1-A76A65E1ED3B}" type="slidenum">
              <a:rPr lang="en-US" smtClean="0"/>
              <a:t>14</a:t>
            </a:fld>
            <a:endParaRPr lang="en-US"/>
          </a:p>
        </p:txBody>
      </p:sp>
    </p:spTree>
    <p:extLst>
      <p:ext uri="{BB962C8B-B14F-4D97-AF65-F5344CB8AC3E}">
        <p14:creationId xmlns:p14="http://schemas.microsoft.com/office/powerpoint/2010/main" val="1086579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A0F1-EF93-45A9-8EC1-A76A65E1ED3B}" type="slidenum">
              <a:rPr lang="en-US" smtClean="0"/>
              <a:t>15</a:t>
            </a:fld>
            <a:endParaRPr lang="en-US"/>
          </a:p>
        </p:txBody>
      </p:sp>
    </p:spTree>
    <p:extLst>
      <p:ext uri="{BB962C8B-B14F-4D97-AF65-F5344CB8AC3E}">
        <p14:creationId xmlns:p14="http://schemas.microsoft.com/office/powerpoint/2010/main" val="2592757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710892" y="4460166"/>
            <a:ext cx="5680737" cy="4224506"/>
          </a:xfrm>
          <a:prstGeom prst="rect">
            <a:avLst/>
          </a:prstGeom>
          <a:noFill/>
          <a:ln>
            <a:noFill/>
          </a:ln>
        </p:spPr>
        <p:txBody>
          <a:bodyPr lIns="92328" tIns="46163" rIns="92328" bIns="46163" anchor="t" anchorCtr="0">
            <a:noAutofit/>
          </a:bodyPr>
          <a:lstStyle/>
          <a:p>
            <a:pPr marL="0" indent="0">
              <a:buSzPct val="25000"/>
              <a:buFont typeface="Arial" panose="020B0604020202020204" pitchFamily="34" charset="0"/>
              <a:buNone/>
            </a:pPr>
            <a:endParaRPr lang="en" sz="1200" dirty="0">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4022485" y="8917128"/>
            <a:ext cx="3078361" cy="469732"/>
          </a:xfrm>
          <a:prstGeom prst="rect">
            <a:avLst/>
          </a:prstGeom>
          <a:noFill/>
          <a:ln>
            <a:noFill/>
          </a:ln>
        </p:spPr>
        <p:txBody>
          <a:bodyPr lIns="92328" tIns="46163" rIns="92328" bIns="4616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8607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710892" y="4460166"/>
            <a:ext cx="5680737" cy="4224506"/>
          </a:xfrm>
          <a:prstGeom prst="rect">
            <a:avLst/>
          </a:prstGeom>
          <a:noFill/>
          <a:ln>
            <a:noFill/>
          </a:ln>
        </p:spPr>
        <p:txBody>
          <a:bodyPr lIns="92328" tIns="46163" rIns="92328" bIns="46163" anchor="t" anchorCtr="0">
            <a:noAutofit/>
          </a:bodyPr>
          <a:lstStyle/>
          <a:p>
            <a:pPr marL="176679" indent="-176679">
              <a:buFontTx/>
              <a:buChar char="-"/>
            </a:pPr>
            <a:r>
              <a:rPr lang="en-US" sz="1200" dirty="0">
                <a:solidFill>
                  <a:schemeClr val="dk1"/>
                </a:solidFill>
                <a:latin typeface="Calibri"/>
                <a:ea typeface="Calibri"/>
                <a:cs typeface="Calibri"/>
                <a:sym typeface="Calibri"/>
              </a:rPr>
              <a:t>NC</a:t>
            </a:r>
            <a:r>
              <a:rPr lang="en-US" sz="1200" baseline="0" dirty="0">
                <a:solidFill>
                  <a:schemeClr val="dk1"/>
                </a:solidFill>
                <a:latin typeface="Calibri"/>
                <a:ea typeface="Calibri"/>
                <a:cs typeface="Calibri"/>
                <a:sym typeface="Calibri"/>
              </a:rPr>
              <a:t> Child </a:t>
            </a:r>
            <a:r>
              <a:rPr lang="en-US" sz="1200" dirty="0">
                <a:solidFill>
                  <a:schemeClr val="dk1"/>
                </a:solidFill>
                <a:latin typeface="Calibri"/>
                <a:ea typeface="Calibri"/>
                <a:cs typeface="Calibri"/>
                <a:sym typeface="Calibri"/>
              </a:rPr>
              <a:t>speaks</a:t>
            </a:r>
            <a:r>
              <a:rPr lang="en-US" sz="1200" baseline="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up for the needs of children and youth in halls of the state legislature, at the Governor’s mansion, and wherever policymakers are making important decisions about the future of our children and our state. </a:t>
            </a:r>
          </a:p>
          <a:p>
            <a:pPr marL="176679" indent="-176679">
              <a:buFontTx/>
              <a:buChar char="-"/>
            </a:pPr>
            <a:endParaRPr lang="en-US" sz="1200" dirty="0">
              <a:solidFill>
                <a:schemeClr val="dk1"/>
              </a:solidFill>
              <a:latin typeface="Calibri"/>
              <a:ea typeface="Calibri"/>
              <a:cs typeface="Calibri"/>
              <a:sym typeface="Calibri"/>
            </a:endParaRPr>
          </a:p>
          <a:p>
            <a:pPr marL="176679" indent="-176679">
              <a:buFontTx/>
              <a:buChar char="-"/>
            </a:pPr>
            <a:endParaRPr lang="en-US" sz="1200" dirty="0">
              <a:solidFill>
                <a:schemeClr val="dk1"/>
              </a:solidFill>
              <a:latin typeface="Calibri"/>
              <a:ea typeface="Calibri"/>
              <a:cs typeface="Calibri"/>
              <a:sym typeface="Calibri"/>
            </a:endParaRPr>
          </a:p>
          <a:p>
            <a:endParaRPr lang="en-US" sz="1200" dirty="0">
              <a:solidFill>
                <a:schemeClr val="dk1"/>
              </a:solidFill>
              <a:latin typeface="Calibri"/>
              <a:ea typeface="Calibri"/>
              <a:cs typeface="Calibri"/>
              <a:sym typeface="Calibri"/>
            </a:endParaRPr>
          </a:p>
          <a:p>
            <a:endParaRPr sz="1200" dirty="0">
              <a:solidFill>
                <a:schemeClr val="dk1"/>
              </a:solidFill>
              <a:latin typeface="Calibri"/>
              <a:ea typeface="Calibri"/>
              <a:cs typeface="Calibri"/>
              <a:sym typeface="Calibri"/>
            </a:endParaRPr>
          </a:p>
        </p:txBody>
      </p:sp>
      <p:sp>
        <p:nvSpPr>
          <p:cNvPr id="239" name="Shape 239"/>
          <p:cNvSpPr txBox="1">
            <a:spLocks noGrp="1"/>
          </p:cNvSpPr>
          <p:nvPr>
            <p:ph type="sldNum" idx="12"/>
          </p:nvPr>
        </p:nvSpPr>
        <p:spPr>
          <a:xfrm>
            <a:off x="4022485" y="8917128"/>
            <a:ext cx="3078361" cy="469732"/>
          </a:xfrm>
          <a:prstGeom prst="rect">
            <a:avLst/>
          </a:prstGeom>
          <a:noFill/>
          <a:ln>
            <a:noFill/>
          </a:ln>
        </p:spPr>
        <p:txBody>
          <a:bodyPr lIns="92328" tIns="46163" rIns="92328" bIns="4616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17</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4566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710892" y="4460166"/>
            <a:ext cx="5680737" cy="4224506"/>
          </a:xfrm>
          <a:prstGeom prst="rect">
            <a:avLst/>
          </a:prstGeom>
          <a:noFill/>
          <a:ln>
            <a:noFill/>
          </a:ln>
        </p:spPr>
        <p:txBody>
          <a:bodyPr lIns="92328" tIns="46163" rIns="92328" bIns="46163" anchor="t" anchorCtr="0">
            <a:noAutofit/>
          </a:bodyPr>
          <a:lstStyle/>
          <a:p>
            <a:pPr marL="176679" indent="-176679" algn="l" defTabSz="914400" rtl="0" eaLnBrk="1" latinLnBrk="0" hangingPunct="1">
              <a:spcBef>
                <a:spcPts val="0"/>
              </a:spcBef>
              <a:buSzPct val="25000"/>
              <a:buFontTx/>
              <a:buChar char="-"/>
            </a:pPr>
            <a:r>
              <a:rPr lang="en-US" sz="1200" dirty="0">
                <a:solidFill>
                  <a:schemeClr val="dk1"/>
                </a:solidFill>
                <a:latin typeface="Calibri"/>
                <a:ea typeface="Calibri"/>
                <a:cs typeface="Calibri"/>
                <a:sym typeface="Calibri"/>
              </a:rPr>
              <a:t>NC is</a:t>
            </a:r>
            <a:r>
              <a:rPr lang="en-US" sz="1200" baseline="0" dirty="0">
                <a:solidFill>
                  <a:schemeClr val="dk1"/>
                </a:solidFill>
                <a:latin typeface="Calibri"/>
                <a:ea typeface="Calibri"/>
                <a:cs typeface="Calibri"/>
                <a:sym typeface="Calibri"/>
              </a:rPr>
              <a:t> a state with many hard-to-count communities, in large part due to the rampant poverty in the state. 46% of kids in NC live under 200% FPL, and 21% under 100% FPL. </a:t>
            </a:r>
          </a:p>
          <a:p>
            <a:pPr marL="176679" indent="-176679" algn="l" defTabSz="914400" rtl="0" eaLnBrk="1" latinLnBrk="0" hangingPunct="1">
              <a:spcBef>
                <a:spcPts val="0"/>
              </a:spcBef>
              <a:buSzPct val="25000"/>
              <a:buFontTx/>
              <a:buChar char="-"/>
            </a:pPr>
            <a:r>
              <a:rPr lang="en-US" sz="1200" baseline="0" dirty="0">
                <a:solidFill>
                  <a:schemeClr val="dk1"/>
                </a:solidFill>
                <a:latin typeface="Calibri"/>
                <a:ea typeface="Calibri"/>
                <a:cs typeface="Calibri"/>
                <a:sym typeface="Calibri"/>
              </a:rPr>
              <a:t>In addition to that, research has shown that urban and larger counties tend to have higher undercount rates of young children. That holds up for the most part in North Carolina. </a:t>
            </a:r>
          </a:p>
          <a:p>
            <a:pPr marL="176679" indent="-176679" algn="l" defTabSz="914400" rtl="0" eaLnBrk="1" latinLnBrk="0" hangingPunct="1">
              <a:spcBef>
                <a:spcPts val="0"/>
              </a:spcBef>
              <a:buSzPct val="25000"/>
              <a:buFontTx/>
              <a:buChar char="-"/>
            </a:pPr>
            <a:r>
              <a:rPr lang="en-US" sz="1200" dirty="0"/>
              <a:t>Based on the latest estimates, about 10% of North Carolina’s current population lives in hard-to-count neighborhoods, and in</a:t>
            </a:r>
            <a:r>
              <a:rPr lang="en-US" sz="1100" b="0" i="0" u="none" strike="noStrike" kern="1200" dirty="0">
                <a:solidFill>
                  <a:schemeClr val="tx1"/>
                </a:solidFill>
                <a:effectLst/>
                <a:latin typeface="+mn-lt"/>
                <a:ea typeface="+mn-ea"/>
                <a:cs typeface="+mn-cs"/>
              </a:rPr>
              <a:t> </a:t>
            </a:r>
            <a:r>
              <a:rPr lang="en-US" sz="1100" b="1" i="0" u="none" strike="noStrike" kern="1200" dirty="0">
                <a:solidFill>
                  <a:schemeClr val="tx1"/>
                </a:solidFill>
                <a:effectLst/>
                <a:latin typeface="+mn-lt"/>
                <a:ea typeface="+mn-ea"/>
                <a:cs typeface="+mn-cs"/>
              </a:rPr>
              <a:t>Wake County (Raleigh) in 2010, there was an undercount rate for young children of 6.3%; in Mecklenburg County (Charlotte) it was 5.3%...in Durham, however, only 1.7%</a:t>
            </a:r>
            <a:r>
              <a:rPr lang="en-US" sz="1100" b="0" i="0" u="none" strike="noStrike" kern="1200" dirty="0">
                <a:solidFill>
                  <a:schemeClr val="tx1"/>
                </a:solidFill>
                <a:effectLst/>
                <a:latin typeface="+mn-lt"/>
                <a:ea typeface="+mn-ea"/>
                <a:cs typeface="+mn-cs"/>
              </a:rPr>
              <a:t> </a:t>
            </a:r>
          </a:p>
          <a:p>
            <a:pPr marL="176679" marR="0" lvl="0" indent="-176679" algn="l" defTabSz="914400" rtl="0" eaLnBrk="1" fontAlgn="auto" latinLnBrk="0" hangingPunct="1">
              <a:lnSpc>
                <a:spcPct val="100000"/>
              </a:lnSpc>
              <a:spcBef>
                <a:spcPts val="0"/>
              </a:spcBef>
              <a:spcAft>
                <a:spcPts val="0"/>
              </a:spcAft>
              <a:buClrTx/>
              <a:buSzPct val="25000"/>
              <a:buFontTx/>
              <a:buChar char="-"/>
              <a:tabLst/>
              <a:defRPr/>
            </a:pPr>
            <a:r>
              <a:rPr lang="en-US" sz="1100" b="0" i="0" u="none" strike="noStrike" kern="1200" dirty="0">
                <a:solidFill>
                  <a:schemeClr val="tx1"/>
                </a:solidFill>
                <a:effectLst/>
                <a:latin typeface="+mn-lt"/>
                <a:ea typeface="+mn-ea"/>
                <a:cs typeface="+mn-cs"/>
                <a:sym typeface="Calibri"/>
              </a:rPr>
              <a:t>Figuring out what went right – and wrong – with the count of young kids in Census 2010 is going to be key to a successful overall count in 2020</a:t>
            </a:r>
            <a:endParaRPr lang="en-US" sz="1200" dirty="0">
              <a:solidFill>
                <a:schemeClr val="dk1"/>
              </a:solidFill>
              <a:latin typeface="Calibri"/>
              <a:ea typeface="Calibri"/>
              <a:cs typeface="Calibri"/>
              <a:sym typeface="Calibri"/>
            </a:endParaRPr>
          </a:p>
          <a:p>
            <a:pPr marL="0" lvl="0" indent="0" algn="l" defTabSz="914400" rtl="0" eaLnBrk="1" latinLnBrk="0" hangingPunct="1">
              <a:spcBef>
                <a:spcPts val="0"/>
              </a:spcBef>
              <a:buSzPct val="25000"/>
              <a:buFont typeface="Courier New" panose="02070309020205020404" pitchFamily="49" charset="0"/>
              <a:buNone/>
            </a:pPr>
            <a:endParaRPr lang="en-US" sz="1200" dirty="0">
              <a:solidFill>
                <a:schemeClr val="dk1"/>
              </a:solidFill>
              <a:latin typeface="Calibri"/>
              <a:ea typeface="Calibri"/>
              <a:cs typeface="Calibri"/>
              <a:sym typeface="Calibri"/>
            </a:endParaRPr>
          </a:p>
        </p:txBody>
      </p:sp>
      <p:sp>
        <p:nvSpPr>
          <p:cNvPr id="251" name="Shape 251"/>
          <p:cNvSpPr txBox="1">
            <a:spLocks noGrp="1"/>
          </p:cNvSpPr>
          <p:nvPr>
            <p:ph type="sldNum" idx="12"/>
          </p:nvPr>
        </p:nvSpPr>
        <p:spPr>
          <a:xfrm>
            <a:off x="4022485" y="8917128"/>
            <a:ext cx="3078361" cy="469732"/>
          </a:xfrm>
          <a:prstGeom prst="rect">
            <a:avLst/>
          </a:prstGeom>
          <a:noFill/>
          <a:ln>
            <a:noFill/>
          </a:ln>
        </p:spPr>
        <p:txBody>
          <a:bodyPr lIns="92328" tIns="46163" rIns="92328" bIns="4616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18</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5009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710892" y="4460166"/>
            <a:ext cx="5680737" cy="4224506"/>
          </a:xfrm>
          <a:prstGeom prst="rect">
            <a:avLst/>
          </a:prstGeom>
          <a:noFill/>
          <a:ln>
            <a:noFill/>
          </a:ln>
        </p:spPr>
        <p:txBody>
          <a:bodyPr lIns="92328" tIns="46163" rIns="92328" bIns="46163" anchor="t" anchorCtr="0">
            <a:noAutofit/>
          </a:bodyPr>
          <a:lstStyle/>
          <a:p>
            <a:pPr marL="176679" indent="-176679" algn="l" defTabSz="914400" rtl="0" eaLnBrk="1" latinLnBrk="0" hangingPunct="1">
              <a:spcBef>
                <a:spcPts val="0"/>
              </a:spcBef>
              <a:buSzPct val="25000"/>
              <a:buFontTx/>
              <a:buChar char="-"/>
            </a:pPr>
            <a:r>
              <a:rPr lang="en-US" sz="1200" dirty="0">
                <a:solidFill>
                  <a:schemeClr val="dk1"/>
                </a:solidFill>
                <a:latin typeface="Calibri"/>
                <a:ea typeface="Calibri"/>
                <a:cs typeface="Calibri"/>
                <a:sym typeface="Calibri"/>
              </a:rPr>
              <a:t>A total of just over $16 billion comes to North Carolina based on the Census count, and more than $5 billion of that funding is directly attributed to services for children. </a:t>
            </a:r>
          </a:p>
          <a:p>
            <a:pPr marL="176679" indent="-176679" algn="l" defTabSz="914400" rtl="0" eaLnBrk="1" latinLnBrk="0" hangingPunct="1">
              <a:spcBef>
                <a:spcPts val="0"/>
              </a:spcBef>
              <a:buSzPct val="25000"/>
              <a:buFontTx/>
              <a:buChar char="-"/>
            </a:pPr>
            <a:r>
              <a:rPr lang="en-US" sz="1200" dirty="0">
                <a:solidFill>
                  <a:schemeClr val="dk1"/>
                </a:solidFill>
                <a:latin typeface="Calibri"/>
                <a:ea typeface="Calibri"/>
                <a:cs typeface="Calibri"/>
                <a:sym typeface="Calibri"/>
              </a:rPr>
              <a:t>If missed in the Census, kids in hard to count communities also stand to suffer the most from reductions in funding to vital programs.</a:t>
            </a:r>
          </a:p>
          <a:p>
            <a:pPr marL="176679" indent="-176679" algn="l" defTabSz="914400" rtl="0" eaLnBrk="1" latinLnBrk="0" hangingPunct="1">
              <a:spcBef>
                <a:spcPts val="0"/>
              </a:spcBef>
              <a:buSzPct val="25000"/>
              <a:buFontTx/>
              <a:buChar char="-"/>
            </a:pPr>
            <a:endParaRPr lang="en-US" sz="1200" dirty="0">
              <a:solidFill>
                <a:schemeClr val="dk1"/>
              </a:solidFill>
              <a:latin typeface="Calibri"/>
              <a:ea typeface="Calibri"/>
              <a:cs typeface="Calibri"/>
              <a:sym typeface="Calibri"/>
            </a:endParaRPr>
          </a:p>
        </p:txBody>
      </p:sp>
      <p:sp>
        <p:nvSpPr>
          <p:cNvPr id="251" name="Shape 251"/>
          <p:cNvSpPr txBox="1">
            <a:spLocks noGrp="1"/>
          </p:cNvSpPr>
          <p:nvPr>
            <p:ph type="sldNum" idx="12"/>
          </p:nvPr>
        </p:nvSpPr>
        <p:spPr>
          <a:xfrm>
            <a:off x="4022485" y="8917128"/>
            <a:ext cx="3078361" cy="469732"/>
          </a:xfrm>
          <a:prstGeom prst="rect">
            <a:avLst/>
          </a:prstGeom>
          <a:noFill/>
          <a:ln>
            <a:noFill/>
          </a:ln>
        </p:spPr>
        <p:txBody>
          <a:bodyPr lIns="92328" tIns="46163" rIns="92328" bIns="4616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19</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9599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710892" y="4460166"/>
            <a:ext cx="5680737" cy="4224506"/>
          </a:xfrm>
          <a:prstGeom prst="rect">
            <a:avLst/>
          </a:prstGeom>
          <a:noFill/>
          <a:ln>
            <a:noFill/>
          </a:ln>
        </p:spPr>
        <p:txBody>
          <a:bodyPr lIns="92328" tIns="46163" rIns="92328" bIns="46163" anchor="t" anchorCtr="0">
            <a:noAutofit/>
          </a:bodyPr>
          <a:lstStyle/>
          <a:p>
            <a:pPr marL="171450" indent="-171450">
              <a:buFontTx/>
              <a:buChar char="-"/>
            </a:pPr>
            <a:r>
              <a:rPr lang="en-US" sz="1100" b="0" i="0" u="none" strike="noStrike" kern="1200" baseline="0" dirty="0">
                <a:solidFill>
                  <a:schemeClr val="tx1"/>
                </a:solidFill>
                <a:latin typeface="+mn-lt"/>
                <a:ea typeface="+mn-ea"/>
                <a:cs typeface="+mn-cs"/>
              </a:rPr>
              <a:t>We really focused here on behind-the-scenes advocacy, wanting to push the Governor to establish a Commission but also wanting to avoid seeming to “shame” him into appointing early childhood advocates.</a:t>
            </a:r>
          </a:p>
          <a:p>
            <a:pPr marL="171450" indent="-171450">
              <a:buFontTx/>
              <a:buChar char="-"/>
            </a:pPr>
            <a:r>
              <a:rPr lang="en-US" sz="1100" b="0" i="0" u="none" strike="noStrike" kern="1200" baseline="0" dirty="0">
                <a:solidFill>
                  <a:schemeClr val="tx1"/>
                </a:solidFill>
                <a:latin typeface="+mn-lt"/>
                <a:ea typeface="+mn-ea"/>
                <a:cs typeface="+mn-cs"/>
              </a:rPr>
              <a:t>We emphasized often that young children were missed in the past and that it had a negative effect on state funding and (to this particular administration) on congressional representation. And then proposed folks who work on children’s issues as those whose perspectives could be particularly helpful in overcoming that challenge. </a:t>
            </a:r>
          </a:p>
          <a:p>
            <a:pPr marL="171450" indent="-171450">
              <a:buFontTx/>
              <a:buChar char="-"/>
            </a:pPr>
            <a:r>
              <a:rPr lang="en-US" sz="1100" b="0" i="0" u="none" strike="noStrike" kern="1200" baseline="0" dirty="0">
                <a:solidFill>
                  <a:schemeClr val="tx1"/>
                </a:solidFill>
                <a:latin typeface="+mn-lt"/>
                <a:ea typeface="+mn-ea"/>
                <a:cs typeface="+mn-cs"/>
              </a:rPr>
              <a:t>The NC Complete Count Commission now has 3 early childhood advocates – myself, the communications director of NC Partnership for Children, and the president and CEO of Albemarle Alliance for Children and Families, a local child and family services organization.</a:t>
            </a:r>
          </a:p>
        </p:txBody>
      </p:sp>
      <p:sp>
        <p:nvSpPr>
          <p:cNvPr id="251" name="Shape 251"/>
          <p:cNvSpPr txBox="1">
            <a:spLocks noGrp="1"/>
          </p:cNvSpPr>
          <p:nvPr>
            <p:ph type="sldNum" idx="12"/>
          </p:nvPr>
        </p:nvSpPr>
        <p:spPr>
          <a:xfrm>
            <a:off x="4022485" y="8917128"/>
            <a:ext cx="3078361" cy="469732"/>
          </a:xfrm>
          <a:prstGeom prst="rect">
            <a:avLst/>
          </a:prstGeom>
          <a:noFill/>
          <a:ln>
            <a:noFill/>
          </a:ln>
        </p:spPr>
        <p:txBody>
          <a:bodyPr lIns="92328" tIns="46163" rIns="92328" bIns="4616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20</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3917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710892" y="4460166"/>
            <a:ext cx="5680737" cy="4224506"/>
          </a:xfrm>
          <a:prstGeom prst="rect">
            <a:avLst/>
          </a:prstGeom>
          <a:noFill/>
          <a:ln>
            <a:noFill/>
          </a:ln>
        </p:spPr>
        <p:txBody>
          <a:bodyPr lIns="92328" tIns="46163" rIns="92328" bIns="46163" anchor="t" anchorCtr="0">
            <a:noAutofit/>
          </a:bodyPr>
          <a:lstStyle/>
          <a:p>
            <a:pPr marL="176679" indent="-176679">
              <a:buFontTx/>
              <a:buChar char="-"/>
            </a:pPr>
            <a:r>
              <a:rPr lang="en-US" sz="1200" b="0" i="0" u="none" strike="noStrike" kern="1200" baseline="0" dirty="0">
                <a:solidFill>
                  <a:schemeClr val="dk1"/>
                </a:solidFill>
                <a:latin typeface="Calibri"/>
                <a:ea typeface="+mn-ea"/>
                <a:cs typeface="Calibri"/>
                <a:sym typeface="Calibri"/>
              </a:rPr>
              <a:t>As the state Complete Count Commission gets it footing and tries to determine an (as yet) unfunded outreach strategy, the NC Census Task Force comprised of NC Child, NALEO, and the NC Counts Coalition have worked to keep Census 2020 in the forefront of community leaders’ minds</a:t>
            </a:r>
          </a:p>
          <a:p>
            <a:pPr marL="633879" marR="0" lvl="1" indent="-176679"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a:solidFill>
                  <a:schemeClr val="dk1"/>
                </a:solidFill>
                <a:latin typeface="Calibri"/>
                <a:ea typeface="+mn-ea"/>
                <a:cs typeface="Calibri"/>
                <a:sym typeface="Calibri"/>
              </a:rPr>
              <a:t>A couple of weeks ago, NC Counts Coalition held a statewide convening of state and national speakers on the census, which was attended by about 200 potential advocates for a complete count, including a large number of state employees</a:t>
            </a:r>
          </a:p>
          <a:p>
            <a:pPr marL="633879" marR="0" lvl="1" indent="-176679"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a:solidFill>
                  <a:schemeClr val="dk1"/>
                </a:solidFill>
                <a:latin typeface="Calibri"/>
                <a:ea typeface="+mn-ea"/>
                <a:cs typeface="Calibri"/>
                <a:sym typeface="Calibri"/>
              </a:rPr>
              <a:t>NC Child has enlisted graduate students from the University of North Carolina to conduct statewide mapping of local Complete Count Committees, their leading organization type (faith-based, government, or nonprofit), and contact information so that the Commission can coordinate efforts with those groups</a:t>
            </a:r>
            <a:endParaRPr lang="en-US" sz="1100" b="0" i="0" u="none" strike="noStrike" kern="1200" baseline="0" dirty="0">
              <a:solidFill>
                <a:schemeClr val="tx1"/>
              </a:solidFill>
              <a:latin typeface="+mn-lt"/>
              <a:ea typeface="+mn-ea"/>
              <a:cs typeface="+mn-cs"/>
            </a:endParaRPr>
          </a:p>
          <a:p>
            <a:pPr marL="633879" lvl="1" indent="-176679">
              <a:buFontTx/>
              <a:buChar char="-"/>
            </a:pPr>
            <a:r>
              <a:rPr lang="en-US" sz="1200" b="0" i="0" u="none" strike="noStrike" kern="1200" baseline="0" dirty="0">
                <a:solidFill>
                  <a:schemeClr val="dk1"/>
                </a:solidFill>
                <a:latin typeface="Calibri"/>
                <a:ea typeface="+mn-ea"/>
                <a:cs typeface="Calibri"/>
                <a:sym typeface="Calibri"/>
              </a:rPr>
              <a:t>In addition to those efforts, NC Child has published fact sheets, blog and social media posts, and an issue brief on the young child undercount that is now being shared through my involvement in the state Complete Count Commission – there hasn’t been any coordinated work yet, so materials that are already complete are shared enthusiastically, because folks are clamoring for content </a:t>
            </a:r>
            <a:r>
              <a:rPr lang="en-US" sz="1200" b="0" i="1" u="none" strike="noStrike" kern="1200" baseline="0" dirty="0">
                <a:solidFill>
                  <a:schemeClr val="dk1"/>
                </a:solidFill>
                <a:latin typeface="Calibri"/>
                <a:ea typeface="+mn-ea"/>
                <a:cs typeface="Calibri"/>
                <a:sym typeface="Calibri"/>
              </a:rPr>
              <a:t>and to be asked to do something</a:t>
            </a:r>
          </a:p>
        </p:txBody>
      </p:sp>
      <p:sp>
        <p:nvSpPr>
          <p:cNvPr id="251" name="Shape 251"/>
          <p:cNvSpPr txBox="1">
            <a:spLocks noGrp="1"/>
          </p:cNvSpPr>
          <p:nvPr>
            <p:ph type="sldNum" idx="12"/>
          </p:nvPr>
        </p:nvSpPr>
        <p:spPr>
          <a:xfrm>
            <a:off x="4022485" y="8917128"/>
            <a:ext cx="3078361" cy="469732"/>
          </a:xfrm>
          <a:prstGeom prst="rect">
            <a:avLst/>
          </a:prstGeom>
          <a:noFill/>
          <a:ln>
            <a:noFill/>
          </a:ln>
        </p:spPr>
        <p:txBody>
          <a:bodyPr lIns="92328" tIns="46163" rIns="92328" bIns="4616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21</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497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dirty="0">
                <a:latin typeface="Calibri" panose="020F0502020204030204" pitchFamily="34" charset="0"/>
                <a:ea typeface="Calibri" panose="020F0502020204030204" pitchFamily="34" charset="0"/>
                <a:cs typeface="Times New Roman" panose="02020603050405020304" pitchFamily="18" charset="0"/>
              </a:rPr>
              <a:t>In an effort to better understand the undercount of children, the Council organized parent focus groups for parents of young children. We spoke with parents who have children enrolled in Head Start and Migrant Head Start programs and individuals involved with Community Action Programs. Young parents in low-income communities were our target audience since many are unfamiliar with the census, less likely to complete the survey and tend to omit information about their young children. Focus group discussions were centered around identifying: (1) messages that persuade individuals to complete the census; (2) persons and organizations who are considered credible, trusted sources within their communities; and (3) how messages should be delivered so they will be visible to our intended audiences. The Council’s findings can be found here, </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https://www.ccf.ny.gov/files/8815/4688/4221/NYS_Census_Brief.pdf</a:t>
            </a:r>
            <a:r>
              <a:rPr lang="en-US"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EE2AEF8D-344E-43D6-8BC1-AD8C433E90FA}" type="slidenum">
              <a:rPr lang="en-US" smtClean="0"/>
              <a:t>4</a:t>
            </a:fld>
            <a:endParaRPr lang="en-US"/>
          </a:p>
        </p:txBody>
      </p:sp>
    </p:spTree>
    <p:extLst>
      <p:ext uri="{BB962C8B-B14F-4D97-AF65-F5344CB8AC3E}">
        <p14:creationId xmlns:p14="http://schemas.microsoft.com/office/powerpoint/2010/main" val="1459178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710892" y="4460166"/>
            <a:ext cx="5680737" cy="4224506"/>
          </a:xfrm>
          <a:prstGeom prst="rect">
            <a:avLst/>
          </a:prstGeom>
          <a:noFill/>
          <a:ln>
            <a:noFill/>
          </a:ln>
        </p:spPr>
        <p:txBody>
          <a:bodyPr lIns="92328" tIns="46163" rIns="92328" bIns="46163" anchor="t" anchorCtr="0">
            <a:noAutofit/>
          </a:bodyPr>
          <a:lstStyle/>
          <a:p>
            <a:pPr marL="176679" marR="0" lvl="0" indent="-176679"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bg1"/>
                </a:solidFill>
              </a:rPr>
              <a:t>Newly-elected legislators present opportunity</a:t>
            </a:r>
          </a:p>
          <a:p>
            <a:pPr marL="176679" indent="-176679">
              <a:buFontTx/>
              <a:buChar char="-"/>
            </a:pPr>
            <a:endParaRPr lang="en-US" sz="1200" b="0" i="1" u="none" strike="noStrike" kern="1200" baseline="0" dirty="0">
              <a:solidFill>
                <a:schemeClr val="dk1"/>
              </a:solidFill>
              <a:latin typeface="Calibri"/>
              <a:ea typeface="+mn-ea"/>
              <a:cs typeface="Calibri"/>
              <a:sym typeface="Calibri"/>
            </a:endParaRPr>
          </a:p>
        </p:txBody>
      </p:sp>
      <p:sp>
        <p:nvSpPr>
          <p:cNvPr id="251" name="Shape 251"/>
          <p:cNvSpPr txBox="1">
            <a:spLocks noGrp="1"/>
          </p:cNvSpPr>
          <p:nvPr>
            <p:ph type="sldNum" idx="12"/>
          </p:nvPr>
        </p:nvSpPr>
        <p:spPr>
          <a:xfrm>
            <a:off x="4022485" y="8917128"/>
            <a:ext cx="3078361" cy="469732"/>
          </a:xfrm>
          <a:prstGeom prst="rect">
            <a:avLst/>
          </a:prstGeom>
          <a:noFill/>
          <a:ln>
            <a:noFill/>
          </a:ln>
        </p:spPr>
        <p:txBody>
          <a:bodyPr lIns="92328" tIns="46163" rIns="92328" bIns="4616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22</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862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710892" y="4460166"/>
            <a:ext cx="5680737" cy="4224506"/>
          </a:xfrm>
          <a:prstGeom prst="rect">
            <a:avLst/>
          </a:prstGeom>
          <a:noFill/>
          <a:ln>
            <a:noFill/>
          </a:ln>
        </p:spPr>
        <p:txBody>
          <a:bodyPr lIns="92328" tIns="46163" rIns="92328" bIns="46163" anchor="t" anchorCtr="0">
            <a:noAutofit/>
          </a:bodyPr>
          <a:lstStyle/>
          <a:p>
            <a:pPr marL="171450" indent="-171450">
              <a:buFontTx/>
              <a:buChar char="-"/>
            </a:pPr>
            <a:r>
              <a:rPr lang="en-US" sz="1100" b="0" i="0" u="none" strike="noStrike" kern="1200" baseline="0" dirty="0">
                <a:solidFill>
                  <a:schemeClr val="tx1"/>
                </a:solidFill>
                <a:latin typeface="+mn-lt"/>
                <a:ea typeface="+mn-ea"/>
                <a:cs typeface="+mn-cs"/>
              </a:rPr>
              <a:t>Here’s a quick cheat sheet to help you learn more about the Census, its impact on young children, and what you can do to help prevent an undercount</a:t>
            </a:r>
          </a:p>
          <a:p>
            <a:pPr marL="0" indent="0">
              <a:buFontTx/>
              <a:buNone/>
            </a:pPr>
            <a:endParaRPr lang="en-US" sz="1100" b="0" i="0" u="none" strike="noStrike" kern="1200" baseline="0" dirty="0">
              <a:solidFill>
                <a:schemeClr val="tx1"/>
              </a:solidFill>
              <a:latin typeface="+mn-lt"/>
              <a:ea typeface="+mn-ea"/>
              <a:cs typeface="+mn-cs"/>
            </a:endParaRPr>
          </a:p>
          <a:p>
            <a:pPr marL="171450" indent="-171450">
              <a:buFontTx/>
              <a:buChar char="-"/>
            </a:pPr>
            <a:r>
              <a:rPr lang="en-US" sz="1100" b="0" i="0" u="none" strike="noStrike" kern="1200" baseline="0" dirty="0">
                <a:solidFill>
                  <a:schemeClr val="tx1"/>
                </a:solidFill>
                <a:latin typeface="+mn-lt"/>
                <a:ea typeface="+mn-ea"/>
                <a:cs typeface="+mn-cs"/>
              </a:rPr>
              <a:t>The state’s Complete Count Commission already has a website up with lots of information to help you get started in advocating for the Census in your community: census.NC.gov </a:t>
            </a:r>
          </a:p>
          <a:p>
            <a:pPr marL="171450" indent="-171450">
              <a:buFontTx/>
              <a:buChar char="-"/>
            </a:pPr>
            <a:r>
              <a:rPr lang="en-US" sz="1100" b="0" i="0" u="none" strike="noStrike" kern="1200" baseline="0" dirty="0">
                <a:solidFill>
                  <a:schemeClr val="tx1"/>
                </a:solidFill>
                <a:latin typeface="+mn-lt"/>
                <a:ea typeface="+mn-ea"/>
                <a:cs typeface="+mn-cs"/>
              </a:rPr>
              <a:t>Beyond that, NC Child will also be releasing materials. We already have a few fact sheets: one that includes some of the information shared today on the young child undercount, and another about how exactly the Census count translates into funds for North Carolina programs. Both are available on our website at www.ncchild.org </a:t>
            </a:r>
          </a:p>
        </p:txBody>
      </p:sp>
      <p:sp>
        <p:nvSpPr>
          <p:cNvPr id="251" name="Shape 251"/>
          <p:cNvSpPr txBox="1">
            <a:spLocks noGrp="1"/>
          </p:cNvSpPr>
          <p:nvPr>
            <p:ph type="sldNum" idx="12"/>
          </p:nvPr>
        </p:nvSpPr>
        <p:spPr>
          <a:xfrm>
            <a:off x="4022485" y="8917128"/>
            <a:ext cx="3078361" cy="469732"/>
          </a:xfrm>
          <a:prstGeom prst="rect">
            <a:avLst/>
          </a:prstGeom>
          <a:noFill/>
          <a:ln>
            <a:noFill/>
          </a:ln>
        </p:spPr>
        <p:txBody>
          <a:bodyPr lIns="92328" tIns="46163" rIns="92328" bIns="4616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23</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9273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launched</a:t>
            </a:r>
            <a:r>
              <a:rPr lang="en-US" baseline="0" dirty="0" smtClean="0"/>
              <a:t> the Ohio Census Advocacy Coalition in early 2017</a:t>
            </a:r>
          </a:p>
          <a:p>
            <a:endParaRPr lang="en-US" baseline="0" dirty="0" smtClean="0"/>
          </a:p>
          <a:p>
            <a:r>
              <a:rPr lang="en-US" baseline="0" dirty="0" smtClean="0"/>
              <a:t>We have our executive committee where we are driving the work</a:t>
            </a:r>
          </a:p>
          <a:p>
            <a:endParaRPr lang="en-US" baseline="0" dirty="0" smtClean="0"/>
          </a:p>
          <a:p>
            <a:r>
              <a:rPr lang="en-US" baseline="0" dirty="0" smtClean="0"/>
              <a:t>Our work groups, communication, local outreach, and state, local, and federal advocacy. To help advance the work</a:t>
            </a:r>
          </a:p>
          <a:p>
            <a:endParaRPr lang="en-US" baseline="0" dirty="0" smtClean="0"/>
          </a:p>
          <a:p>
            <a:r>
              <a:rPr lang="en-US" baseline="0" dirty="0" smtClean="0"/>
              <a:t>And our executive committee the driving force beyond the work and in many instances the true sweat equity</a:t>
            </a:r>
          </a:p>
          <a:p>
            <a:endParaRPr lang="en-US" baseline="0" dirty="0" smtClean="0"/>
          </a:p>
          <a:p>
            <a:r>
              <a:rPr lang="en-US" baseline="0" dirty="0" smtClean="0"/>
              <a:t>We have a variety of stakeholders involved representing hard to count communities, advocacy organizations, local government leaders, philanthropy, and more</a:t>
            </a:r>
            <a:endParaRPr lang="en-US" dirty="0"/>
          </a:p>
        </p:txBody>
      </p:sp>
      <p:sp>
        <p:nvSpPr>
          <p:cNvPr id="4" name="Slide Number Placeholder 3"/>
          <p:cNvSpPr>
            <a:spLocks noGrp="1"/>
          </p:cNvSpPr>
          <p:nvPr>
            <p:ph type="sldNum" sz="quarter" idx="10"/>
          </p:nvPr>
        </p:nvSpPr>
        <p:spPr/>
        <p:txBody>
          <a:bodyPr/>
          <a:lstStyle/>
          <a:p>
            <a:pPr>
              <a:defRPr/>
            </a:pPr>
            <a:fld id="{1B0170B3-F8EE-43A8-914A-0520F0A72EE9}" type="slidenum">
              <a:rPr lang="en-US" altLang="en-US" smtClean="0"/>
              <a:pPr>
                <a:defRPr/>
              </a:pPr>
              <a:t>25</a:t>
            </a:fld>
            <a:endParaRPr lang="en-US" altLang="en-US"/>
          </a:p>
        </p:txBody>
      </p:sp>
    </p:spTree>
    <p:extLst>
      <p:ext uri="{BB962C8B-B14F-4D97-AF65-F5344CB8AC3E}">
        <p14:creationId xmlns:p14="http://schemas.microsoft.com/office/powerpoint/2010/main" val="187468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We’ve worked with</a:t>
            </a:r>
            <a:r>
              <a:rPr lang="en-US" baseline="0" dirty="0" smtClean="0"/>
              <a:t> our coalition partners to develop a state budget ask and inform Ohio’s new executive leaders as they compose the first budget from Ohio’s new governor.</a:t>
            </a:r>
          </a:p>
          <a:p>
            <a:pPr marL="171450" indent="-171450">
              <a:buFont typeface="Arial" panose="020B0604020202020204" pitchFamily="34" charset="0"/>
              <a:buChar char="•"/>
            </a:pPr>
            <a:r>
              <a:rPr lang="en-US" baseline="0" dirty="0" smtClean="0"/>
              <a:t>Our ask came out before the fabulous new tool from the leadership conference to help you determine the funding your state needs. </a:t>
            </a:r>
          </a:p>
          <a:p>
            <a:pPr marL="171450" indent="-171450">
              <a:buFont typeface="Arial" panose="020B0604020202020204" pitchFamily="34" charset="0"/>
              <a:buChar char="•"/>
            </a:pPr>
            <a:r>
              <a:rPr lang="en-US" baseline="0" dirty="0" smtClean="0"/>
              <a:t>Our ask was $2.5 M</a:t>
            </a:r>
          </a:p>
          <a:p>
            <a:pPr marL="171450" indent="-171450">
              <a:buFont typeface="Arial" panose="020B0604020202020204" pitchFamily="34" charset="0"/>
              <a:buChar char="•"/>
            </a:pPr>
            <a:r>
              <a:rPr lang="en-US" baseline="0" dirty="0" smtClean="0"/>
              <a:t>We went for what we thought would be a strong start for a state with no real history for investing state dollars in the census </a:t>
            </a:r>
          </a:p>
          <a:p>
            <a:pPr marL="628650" lvl="1" indent="-171450">
              <a:buFont typeface="Arial" panose="020B0604020202020204" pitchFamily="34" charset="0"/>
              <a:buChar char="•"/>
            </a:pPr>
            <a:r>
              <a:rPr lang="en-US" baseline="0" dirty="0" smtClean="0"/>
              <a:t>There was no investment in 2000 or 2010</a:t>
            </a:r>
            <a:endParaRPr lang="en-US" dirty="0" smtClean="0"/>
          </a:p>
          <a:p>
            <a:pPr marL="171450" indent="-171450">
              <a:buFont typeface="Arial" panose="020B0604020202020204" pitchFamily="34" charset="0"/>
              <a:buChar char="•"/>
            </a:pPr>
            <a:r>
              <a:rPr lang="en-US" dirty="0" smtClean="0"/>
              <a:t>We broke</a:t>
            </a:r>
            <a:r>
              <a:rPr lang="en-US" baseline="0" dirty="0" smtClean="0"/>
              <a:t> our ask into 3 tiers</a:t>
            </a:r>
          </a:p>
          <a:p>
            <a:pPr marL="628650" lvl="1" indent="-171450">
              <a:buFont typeface="Arial" panose="020B0604020202020204" pitchFamily="34" charset="0"/>
              <a:buChar char="•"/>
            </a:pPr>
            <a:r>
              <a:rPr lang="en-US" baseline="0" dirty="0" smtClean="0"/>
              <a:t>Tier 1 - $625,000 to support staffing and administration for the state CCC, which has not yet been formed </a:t>
            </a:r>
          </a:p>
          <a:p>
            <a:pPr marL="1085850" lvl="2" indent="-171450">
              <a:buFont typeface="Arial" panose="020B0604020202020204" pitchFamily="34" charset="0"/>
              <a:buChar char="•"/>
            </a:pPr>
            <a:r>
              <a:rPr lang="en-US" baseline="0" dirty="0" smtClean="0"/>
              <a:t>(Ohio’s gubernatorial election always falls in the years when state’s should be developing their CCCs and the political environment either prevents the CCC from being formed or places its work in a questionable political light. </a:t>
            </a:r>
          </a:p>
          <a:p>
            <a:pPr marL="1085850" lvl="2" indent="-171450">
              <a:buFont typeface="Arial" panose="020B0604020202020204" pitchFamily="34" charset="0"/>
              <a:buChar char="•"/>
            </a:pPr>
            <a:r>
              <a:rPr lang="en-US" baseline="0" dirty="0" smtClean="0"/>
              <a:t>A large portion of this funding also supports some initial work in HTCs.</a:t>
            </a:r>
          </a:p>
          <a:p>
            <a:pPr marL="628650" lvl="1" indent="-171450">
              <a:buFont typeface="Arial" panose="020B0604020202020204" pitchFamily="34" charset="0"/>
              <a:buChar char="•"/>
            </a:pPr>
            <a:r>
              <a:rPr lang="en-US" baseline="0" dirty="0" smtClean="0"/>
              <a:t>Tier 2 - $1.2 M to support staffing and communications as well as supplemental outreach across the state with a focus on census tracts with a </a:t>
            </a:r>
            <a:r>
              <a:rPr lang="en-US" sz="1200" kern="1200" dirty="0" smtClean="0">
                <a:solidFill>
                  <a:schemeClr val="tx1"/>
                </a:solidFill>
                <a:effectLst/>
                <a:latin typeface="+mn-lt"/>
                <a:ea typeface="MS PGothic" panose="020B0600070205080204" pitchFamily="34" charset="-128"/>
                <a:cs typeface="MS PGothic" charset="0"/>
              </a:rPr>
              <a:t>Low Response Score at or between 20.0 and 49.1.</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S PGothic" panose="020B0600070205080204" pitchFamily="34" charset="-128"/>
              </a:rPr>
              <a:t>Tier 3  - $ 2.5 M supports additional outreach and mini-grants to support outreach and communications in HTC</a:t>
            </a:r>
            <a:endParaRPr lang="en-US" baseline="0" dirty="0" smtClean="0"/>
          </a:p>
          <a:p>
            <a:pPr marL="628650" lvl="1"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We’ve move the ball forward by through</a:t>
            </a:r>
            <a:r>
              <a:rPr lang="en-US" baseline="0" dirty="0" smtClean="0"/>
              <a:t> </a:t>
            </a:r>
          </a:p>
          <a:p>
            <a:pPr marL="628650" lvl="1" indent="-171450">
              <a:buFont typeface="Arial" panose="020B0604020202020204" pitchFamily="34" charset="0"/>
              <a:buChar char="•"/>
            </a:pPr>
            <a:r>
              <a:rPr lang="en-US" baseline="0" dirty="0" smtClean="0"/>
              <a:t>Some strong relationship building and early meetings with new members of the governor's cabinet</a:t>
            </a:r>
          </a:p>
          <a:p>
            <a:pPr marL="628650" lvl="1" indent="-171450">
              <a:buFont typeface="Arial" panose="020B0604020202020204" pitchFamily="34" charset="0"/>
              <a:buChar char="•"/>
            </a:pPr>
            <a:r>
              <a:rPr lang="en-US" baseline="0" dirty="0" smtClean="0"/>
              <a:t>We’ve worked to get the messaging and ask onto the agenda of a number of key coalitions and associations</a:t>
            </a:r>
          </a:p>
          <a:p>
            <a:pPr marL="1085850" lvl="2" indent="-171450">
              <a:buFont typeface="Arial" panose="020B0604020202020204" pitchFamily="34" charset="0"/>
              <a:buChar char="•"/>
            </a:pPr>
            <a:r>
              <a:rPr lang="en-US" baseline="0" dirty="0" smtClean="0"/>
              <a:t> include an alliance of the mayors of Ohio’s 30 largest cities, which was helpful in connecting with a key cabinet member, a former mayor, who invited us to submit information as they developed their agency’s budget ask</a:t>
            </a:r>
          </a:p>
          <a:p>
            <a:pPr marL="1085850" lvl="2" indent="-171450">
              <a:buFont typeface="Arial" panose="020B0604020202020204" pitchFamily="34" charset="0"/>
              <a:buChar char="•"/>
            </a:pPr>
            <a:r>
              <a:rPr lang="en-US" baseline="0" dirty="0" smtClean="0"/>
              <a:t>As well as other influential groups including our children’s budget coalition, key early education partners, and human service groups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1B0170B3-F8EE-43A8-914A-0520F0A72EE9}" type="slidenum">
              <a:rPr lang="en-US" altLang="en-US" smtClean="0"/>
              <a:pPr>
                <a:defRPr/>
              </a:pPr>
              <a:t>26</a:t>
            </a:fld>
            <a:endParaRPr lang="en-US" altLang="en-US"/>
          </a:p>
        </p:txBody>
      </p:sp>
    </p:spTree>
    <p:extLst>
      <p:ext uri="{BB962C8B-B14F-4D97-AF65-F5344CB8AC3E}">
        <p14:creationId xmlns:p14="http://schemas.microsoft.com/office/powerpoint/2010/main" val="3726412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0"/>
              </a:spcAft>
            </a:pPr>
            <a:r>
              <a:rPr lang="en-US" sz="2600" dirty="0" smtClean="0"/>
              <a:t>We lead the OCAC Communication efforts </a:t>
            </a:r>
          </a:p>
          <a:p>
            <a:pPr>
              <a:spcBef>
                <a:spcPts val="1200"/>
              </a:spcBef>
              <a:spcAft>
                <a:spcPts val="0"/>
              </a:spcAft>
            </a:pPr>
            <a:endParaRPr lang="en-US" sz="2600" dirty="0" smtClean="0"/>
          </a:p>
          <a:p>
            <a:pPr>
              <a:spcBef>
                <a:spcPts val="1200"/>
              </a:spcBef>
              <a:spcAft>
                <a:spcPts val="0"/>
              </a:spcAft>
            </a:pPr>
            <a:r>
              <a:rPr lang="en-US" sz="2600" dirty="0" smtClean="0"/>
              <a:t>In</a:t>
            </a:r>
            <a:r>
              <a:rPr lang="en-US" sz="2600" baseline="0" dirty="0" smtClean="0"/>
              <a:t> order to engage key communities and gather insights we can use in later communication and outreach efforts we are bring together leaders from around the state to have the host their own Census Solutions Workshops</a:t>
            </a:r>
          </a:p>
          <a:p>
            <a:pPr>
              <a:spcBef>
                <a:spcPts val="1200"/>
              </a:spcBef>
              <a:spcAft>
                <a:spcPts val="0"/>
              </a:spcAft>
            </a:pPr>
            <a:endParaRPr lang="en-US" sz="2600" baseline="0" dirty="0" smtClean="0"/>
          </a:p>
          <a:p>
            <a:pPr>
              <a:spcBef>
                <a:spcPts val="1200"/>
              </a:spcBef>
              <a:spcAft>
                <a:spcPts val="0"/>
              </a:spcAft>
            </a:pPr>
            <a:r>
              <a:rPr lang="en-US" sz="2600" baseline="0" dirty="0" smtClean="0"/>
              <a:t>You may recall from the Kids Count Institute last fall information about Census Solutions Workshops. These are design thinking ideation sessions deigned to engage communities and generate ideas for overcoming challenges to census participation using the design thinking facilitation and ideation approach.</a:t>
            </a:r>
          </a:p>
          <a:p>
            <a:pPr>
              <a:spcBef>
                <a:spcPts val="1200"/>
              </a:spcBef>
              <a:spcAft>
                <a:spcPts val="0"/>
              </a:spcAft>
            </a:pPr>
            <a:endParaRPr lang="en-US" sz="2600" baseline="0" dirty="0" smtClean="0"/>
          </a:p>
          <a:p>
            <a:pPr>
              <a:spcBef>
                <a:spcPts val="1200"/>
              </a:spcBef>
              <a:spcAft>
                <a:spcPts val="0"/>
              </a:spcAft>
            </a:pPr>
            <a:r>
              <a:rPr lang="en-US" sz="2600" baseline="0" dirty="0" smtClean="0"/>
              <a:t>We’ve worked with the census bureau and a host of other local partners to identity high risk census tracts and influential community leader who could host a Census Solutions Workshop in their area and really bring out members of their communities.</a:t>
            </a:r>
          </a:p>
          <a:p>
            <a:pPr>
              <a:spcBef>
                <a:spcPts val="1200"/>
              </a:spcBef>
              <a:spcAft>
                <a:spcPts val="0"/>
              </a:spcAft>
            </a:pPr>
            <a:endParaRPr lang="en-US" sz="2600" baseline="0" dirty="0" smtClean="0"/>
          </a:p>
          <a:p>
            <a:pPr>
              <a:spcBef>
                <a:spcPts val="1200"/>
              </a:spcBef>
              <a:spcAft>
                <a:spcPts val="0"/>
              </a:spcAft>
            </a:pPr>
            <a:r>
              <a:rPr lang="en-US" sz="2600" dirty="0" smtClean="0"/>
              <a:t>We’re</a:t>
            </a:r>
            <a:r>
              <a:rPr lang="en-US" sz="2600" baseline="0" dirty="0" smtClean="0"/>
              <a:t> wrapping up the registration process and will bring all of them to Columbus next month to train them on the census and design thinking and send them back to their communities to host a workshop in the weeks following the training</a:t>
            </a:r>
          </a:p>
          <a:p>
            <a:pPr>
              <a:spcBef>
                <a:spcPts val="1200"/>
              </a:spcBef>
              <a:spcAft>
                <a:spcPts val="0"/>
              </a:spcAft>
            </a:pPr>
            <a:endParaRPr lang="en-US" sz="2600" baseline="0" dirty="0" smtClean="0"/>
          </a:p>
          <a:p>
            <a:pPr>
              <a:spcBef>
                <a:spcPts val="1200"/>
              </a:spcBef>
              <a:spcAft>
                <a:spcPts val="0"/>
              </a:spcAft>
            </a:pPr>
            <a:r>
              <a:rPr lang="en-US" sz="2600" baseline="0" dirty="0" smtClean="0"/>
              <a:t>We’re also working with a communications firm to narrow be sure we gather the insights important to inform the messaging tools we plan to put together</a:t>
            </a:r>
            <a:endParaRPr lang="en-US" sz="1800" dirty="0"/>
          </a:p>
        </p:txBody>
      </p:sp>
      <p:sp>
        <p:nvSpPr>
          <p:cNvPr id="4" name="Slide Number Placeholder 3"/>
          <p:cNvSpPr>
            <a:spLocks noGrp="1"/>
          </p:cNvSpPr>
          <p:nvPr>
            <p:ph type="sldNum" sz="quarter" idx="10"/>
          </p:nvPr>
        </p:nvSpPr>
        <p:spPr/>
        <p:txBody>
          <a:bodyPr/>
          <a:lstStyle/>
          <a:p>
            <a:pPr>
              <a:defRPr/>
            </a:pPr>
            <a:fld id="{1B0170B3-F8EE-43A8-914A-0520F0A72EE9}" type="slidenum">
              <a:rPr lang="en-US" altLang="en-US" smtClean="0"/>
              <a:pPr>
                <a:defRPr/>
              </a:pPr>
              <a:t>27</a:t>
            </a:fld>
            <a:endParaRPr lang="en-US" altLang="en-US"/>
          </a:p>
        </p:txBody>
      </p:sp>
    </p:spTree>
    <p:extLst>
      <p:ext uri="{BB962C8B-B14F-4D97-AF65-F5344CB8AC3E}">
        <p14:creationId xmlns:p14="http://schemas.microsoft.com/office/powerpoint/2010/main" val="3239015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really excited about this</a:t>
            </a:r>
            <a:r>
              <a:rPr lang="en-US" baseline="0" dirty="0" smtClean="0"/>
              <a:t> work as well as a number of other initiatives we are moving forward on</a:t>
            </a:r>
          </a:p>
          <a:p>
            <a:endParaRPr lang="en-US" baseline="0" dirty="0" smtClean="0"/>
          </a:p>
          <a:p>
            <a:r>
              <a:rPr lang="en-US" baseline="0" dirty="0" smtClean="0"/>
              <a:t>But I’ll pause here to say thank you for the opportunity to share today</a:t>
            </a:r>
            <a:endParaRPr lang="en-US" dirty="0"/>
          </a:p>
        </p:txBody>
      </p:sp>
      <p:sp>
        <p:nvSpPr>
          <p:cNvPr id="4" name="Slide Number Placeholder 3"/>
          <p:cNvSpPr>
            <a:spLocks noGrp="1"/>
          </p:cNvSpPr>
          <p:nvPr>
            <p:ph type="sldNum" sz="quarter" idx="10"/>
          </p:nvPr>
        </p:nvSpPr>
        <p:spPr/>
        <p:txBody>
          <a:bodyPr/>
          <a:lstStyle/>
          <a:p>
            <a:pPr>
              <a:defRPr/>
            </a:pPr>
            <a:fld id="{1B0170B3-F8EE-43A8-914A-0520F0A72EE9}" type="slidenum">
              <a:rPr lang="en-US" altLang="en-US" smtClean="0"/>
              <a:pPr>
                <a:defRPr/>
              </a:pPr>
              <a:t>28</a:t>
            </a:fld>
            <a:endParaRPr lang="en-US" altLang="en-US"/>
          </a:p>
        </p:txBody>
      </p:sp>
    </p:spTree>
    <p:extLst>
      <p:ext uri="{BB962C8B-B14F-4D97-AF65-F5344CB8AC3E}">
        <p14:creationId xmlns:p14="http://schemas.microsoft.com/office/powerpoint/2010/main" val="256002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CD9EB9-7F2C-4D60-854E-B1ABE52D6413}" type="slidenum">
              <a:rPr lang="en-US" smtClean="0"/>
              <a:t>29</a:t>
            </a:fld>
            <a:endParaRPr lang="en-US"/>
          </a:p>
        </p:txBody>
      </p:sp>
    </p:spTree>
    <p:extLst>
      <p:ext uri="{BB962C8B-B14F-4D97-AF65-F5344CB8AC3E}">
        <p14:creationId xmlns:p14="http://schemas.microsoft.com/office/powerpoint/2010/main" val="1918977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Representation: </a:t>
            </a:r>
          </a:p>
          <a:p>
            <a:pPr marL="628650" lvl="1" indent="-171450">
              <a:buFont typeface="Arial" panose="020B0604020202020204" pitchFamily="34" charset="0"/>
              <a:buChar char="•"/>
            </a:pPr>
            <a:r>
              <a:rPr lang="en-US" baseline="0" dirty="0" smtClean="0"/>
              <a:t>Texas could gain up to 3 additional seats in congress </a:t>
            </a:r>
          </a:p>
          <a:p>
            <a:pPr marL="628650" lvl="1" indent="-171450">
              <a:buFont typeface="Arial" panose="020B0604020202020204" pitchFamily="34" charset="0"/>
              <a:buChar char="•"/>
            </a:pPr>
            <a:r>
              <a:rPr lang="en-US" baseline="0" dirty="0" smtClean="0"/>
              <a:t>Foundation for redistricting at all levels in government </a:t>
            </a:r>
          </a:p>
          <a:p>
            <a:pPr marL="171450" lvl="0" indent="-171450">
              <a:buFont typeface="Arial" panose="020B0604020202020204" pitchFamily="34" charset="0"/>
              <a:buChar char="•"/>
            </a:pPr>
            <a:r>
              <a:rPr lang="en-US" baseline="0" dirty="0" smtClean="0"/>
              <a:t>Federal $ </a:t>
            </a:r>
          </a:p>
          <a:p>
            <a:pPr marL="628650" lvl="1" indent="-171450">
              <a:buFont typeface="Arial" panose="020B0604020202020204" pitchFamily="34" charset="0"/>
              <a:buChar char="•"/>
            </a:pPr>
            <a:r>
              <a:rPr lang="en-US" baseline="0" dirty="0" smtClean="0"/>
              <a:t>Conservative messaging: </a:t>
            </a:r>
            <a:r>
              <a:rPr lang="en-US" sz="1200" kern="1200" dirty="0" smtClean="0">
                <a:solidFill>
                  <a:schemeClr val="tx1"/>
                </a:solidFill>
                <a:effectLst/>
                <a:latin typeface="+mn-lt"/>
                <a:ea typeface="+mn-ea"/>
                <a:cs typeface="+mn-cs"/>
              </a:rPr>
              <a:t>An incomplete, inaccurate 2020 Census would result in a lost decade of federal resources Texans have been paying into and deserve to benefit from.  </a:t>
            </a:r>
          </a:p>
          <a:p>
            <a:pPr marL="171450" lvl="0" indent="-171450">
              <a:buFont typeface="Arial" panose="020B0604020202020204" pitchFamily="34" charset="0"/>
              <a:buChar char="•"/>
            </a:pPr>
            <a:r>
              <a:rPr lang="en-US" kern="1200" baseline="0" dirty="0" smtClean="0">
                <a:solidFill>
                  <a:schemeClr val="tx1"/>
                </a:solidFill>
                <a:effectLst/>
                <a:latin typeface="+mn-lt"/>
                <a:ea typeface="+mn-ea"/>
                <a:cs typeface="+mn-cs"/>
              </a:rPr>
              <a:t>Business: </a:t>
            </a:r>
          </a:p>
          <a:p>
            <a:pPr marL="628650" lvl="1" indent="-171450">
              <a:buFont typeface="Arial" panose="020B0604020202020204" pitchFamily="34" charset="0"/>
              <a:buChar char="•"/>
            </a:pPr>
            <a:r>
              <a:rPr lang="en-US" kern="1200" baseline="0" dirty="0" smtClean="0">
                <a:solidFill>
                  <a:schemeClr val="tx1"/>
                </a:solidFill>
                <a:effectLst/>
                <a:latin typeface="+mn-lt"/>
                <a:ea typeface="+mn-ea"/>
                <a:cs typeface="+mn-cs"/>
              </a:rPr>
              <a:t>Business friendly state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state and local government agencies, nonprofit organizations, and businesses will make countless policy and investment decisions that depend on the reliability and accuracy of census data</a:t>
            </a:r>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4CD9EB9-7F2C-4D60-854E-B1ABE52D6413}" type="slidenum">
              <a:rPr lang="en-US" smtClean="0"/>
              <a:t>30</a:t>
            </a:fld>
            <a:endParaRPr lang="en-US"/>
          </a:p>
        </p:txBody>
      </p:sp>
    </p:spTree>
    <p:extLst>
      <p:ext uri="{BB962C8B-B14F-4D97-AF65-F5344CB8AC3E}">
        <p14:creationId xmlns:p14="http://schemas.microsoft.com/office/powerpoint/2010/main" val="3449925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the 2010 Census,</a:t>
            </a:r>
            <a:r>
              <a:rPr lang="en-US" baseline="0" dirty="0" smtClean="0"/>
              <a:t> 7.4% (about 155,000) of children under 5 in Texas were missed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Texas has a high Latino population almost half of the young children missed were Latino: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Texas missed </a:t>
            </a:r>
            <a:r>
              <a:rPr lang="en-US" sz="1200" b="0" i="0" u="none" strike="noStrike" kern="1200" dirty="0" smtClean="0">
                <a:solidFill>
                  <a:schemeClr val="tx1"/>
                </a:solidFill>
                <a:effectLst/>
                <a:latin typeface="+mn-lt"/>
                <a:ea typeface="+mn-ea"/>
                <a:cs typeface="+mn-cs"/>
                <a:hlinkClick r:id="rId3"/>
              </a:rPr>
              <a:t>seven percent of young Latino children—about 75,000—age four or younger</a:t>
            </a:r>
            <a:r>
              <a:rPr lang="en-US"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Latino children are </a:t>
            </a:r>
            <a:r>
              <a:rPr lang="en-US" sz="1200" b="0" i="0" u="none" strike="noStrike" kern="1200" dirty="0" smtClean="0">
                <a:solidFill>
                  <a:schemeClr val="tx1"/>
                </a:solidFill>
                <a:effectLst/>
                <a:latin typeface="+mn-lt"/>
                <a:ea typeface="+mn-ea"/>
                <a:cs typeface="+mn-cs"/>
                <a:hlinkClick r:id="rId4"/>
              </a:rPr>
              <a:t>twice more likely to be undercounted</a:t>
            </a:r>
            <a:r>
              <a:rPr lang="en-US" sz="1200" b="0" i="0" kern="1200" dirty="0" smtClean="0">
                <a:solidFill>
                  <a:schemeClr val="tx1"/>
                </a:solidFill>
                <a:effectLst/>
                <a:latin typeface="+mn-lt"/>
                <a:ea typeface="+mn-ea"/>
                <a:cs typeface="+mn-cs"/>
              </a:rPr>
              <a:t> than non-Hispanic White children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Dallas and Harris County, the </a:t>
            </a:r>
            <a:r>
              <a:rPr lang="en-US" sz="1200" b="0" i="0" u="none" strike="noStrike" kern="1200" dirty="0" smtClean="0">
                <a:solidFill>
                  <a:schemeClr val="tx1"/>
                </a:solidFill>
                <a:effectLst/>
                <a:latin typeface="+mn-lt"/>
                <a:ea typeface="+mn-ea"/>
                <a:cs typeface="+mn-cs"/>
                <a:hlinkClick r:id="rId5"/>
              </a:rPr>
              <a:t>net undercount of young Latino children</a:t>
            </a:r>
            <a:r>
              <a:rPr lang="en-US" sz="1200" b="0" i="0" kern="1200" dirty="0" smtClean="0">
                <a:solidFill>
                  <a:schemeClr val="tx1"/>
                </a:solidFill>
                <a:effectLst/>
                <a:latin typeface="+mn-lt"/>
                <a:ea typeface="+mn-ea"/>
                <a:cs typeface="+mn-cs"/>
              </a:rPr>
              <a:t> was some of the highest across the nation in 2010.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2020</a:t>
            </a:r>
            <a:r>
              <a:rPr lang="en-US" sz="1200" b="0" i="0" kern="1200" baseline="0" dirty="0" smtClean="0">
                <a:solidFill>
                  <a:schemeClr val="tx1"/>
                </a:solidFill>
                <a:effectLst/>
                <a:latin typeface="+mn-lt"/>
                <a:ea typeface="+mn-ea"/>
                <a:cs typeface="+mn-cs"/>
              </a:rPr>
              <a:t> Census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30% of children under 5 at risk of being missed in the 2020 Census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Majority of Texas children live in metro areas—as seen w/ research the largest the county the higher the risk of under count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Currently 50% of our children 0-4 are Latino in Texas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hlinkClick r:id="rId6"/>
              </a:rPr>
              <a:t>Latino Children in Texas are </a:t>
            </a:r>
            <a:r>
              <a:rPr lang="en-US" sz="1200" b="1" i="0" u="none" strike="noStrike" kern="1200" dirty="0" smtClean="0">
                <a:solidFill>
                  <a:schemeClr val="tx1"/>
                </a:solidFill>
                <a:effectLst/>
                <a:latin typeface="+mn-lt"/>
                <a:ea typeface="+mn-ea"/>
                <a:cs typeface="+mn-cs"/>
                <a:hlinkClick r:id="rId6"/>
              </a:rPr>
              <a:t>overrepresented</a:t>
            </a:r>
            <a:r>
              <a:rPr lang="en-US" sz="1200" b="0" i="0" u="none" strike="noStrike" kern="1200" dirty="0" smtClean="0">
                <a:solidFill>
                  <a:schemeClr val="tx1"/>
                </a:solidFill>
                <a:effectLst/>
                <a:latin typeface="+mn-lt"/>
                <a:ea typeface="+mn-ea"/>
                <a:cs typeface="+mn-cs"/>
                <a:hlinkClick r:id="rId6"/>
              </a:rPr>
              <a:t> in high poverty neighborhoods</a:t>
            </a:r>
            <a:r>
              <a:rPr lang="en-US" sz="1200" b="0" i="0" u="none" strike="noStrike" kern="1200" baseline="0" dirty="0" smtClean="0">
                <a:solidFill>
                  <a:schemeClr val="tx1"/>
                </a:solidFill>
                <a:effectLst/>
                <a:latin typeface="+mn-lt"/>
                <a:ea typeface="+mn-ea"/>
                <a:cs typeface="+mn-cs"/>
                <a:hlinkClick r:id="rId6"/>
              </a:rPr>
              <a:t> </a:t>
            </a:r>
            <a:endParaRPr lang="en-US" sz="1200" b="0" i="0" u="none" strike="noStrike" kern="1200" dirty="0" smtClean="0">
              <a:solidFill>
                <a:schemeClr val="tx1"/>
              </a:solidFill>
              <a:effectLst/>
              <a:latin typeface="+mn-lt"/>
              <a:ea typeface="+mn-ea"/>
              <a:cs typeface="+mn-cs"/>
              <a:hlinkClick r:id=""/>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hlinkClick r:id=""/>
              </a:rPr>
              <a:t>2.8 million (25 percent) Texas children</a:t>
            </a:r>
            <a:r>
              <a:rPr lang="en-US" sz="1200" b="0" i="0" kern="1200" dirty="0" smtClean="0">
                <a:solidFill>
                  <a:schemeClr val="tx1"/>
                </a:solidFill>
                <a:effectLst/>
                <a:latin typeface="+mn-lt"/>
                <a:ea typeface="+mn-ea"/>
                <a:cs typeface="+mn-cs"/>
              </a:rPr>
              <a:t> live in families with at least one non-citizen parent and even more live with immigrant family members.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4CD9EB9-7F2C-4D60-854E-B1ABE52D6413}" type="slidenum">
              <a:rPr lang="en-US" smtClean="0"/>
              <a:t>32</a:t>
            </a:fld>
            <a:endParaRPr lang="en-US"/>
          </a:p>
        </p:txBody>
      </p:sp>
    </p:spTree>
    <p:extLst>
      <p:ext uri="{BB962C8B-B14F-4D97-AF65-F5344CB8AC3E}">
        <p14:creationId xmlns:p14="http://schemas.microsoft.com/office/powerpoint/2010/main" val="2903805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Geography &amp; HTC:</a:t>
            </a:r>
            <a:r>
              <a:rPr lang="en-US" baseline="0" dirty="0" smtClean="0"/>
              <a:t> </a:t>
            </a:r>
            <a:r>
              <a:rPr lang="en-US" dirty="0" smtClean="0"/>
              <a:t>Texas is one of the largest states and</a:t>
            </a:r>
            <a:r>
              <a:rPr lang="en-US" baseline="0" dirty="0" smtClean="0"/>
              <a:t> regional different so one message/strategy may not be the solution for another area </a:t>
            </a:r>
          </a:p>
          <a:p>
            <a:r>
              <a:rPr lang="en-US" baseline="0" dirty="0" smtClean="0"/>
              <a:t>State Strategy: Conservative state in which we have seen reentrancy around the Census given the Citizenship Question </a:t>
            </a:r>
          </a:p>
          <a:p>
            <a:r>
              <a:rPr lang="en-US" baseline="0" dirty="0" smtClean="0"/>
              <a:t>Education: 2020 Census education gap– some, NOT all are learning why the state and local communities need to support the census and an accurate count </a:t>
            </a:r>
          </a:p>
          <a:p>
            <a:pPr marL="171450"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44CD9EB9-7F2C-4D60-854E-B1ABE52D6413}" type="slidenum">
              <a:rPr lang="en-US" smtClean="0"/>
              <a:t>33</a:t>
            </a:fld>
            <a:endParaRPr lang="en-US"/>
          </a:p>
        </p:txBody>
      </p:sp>
    </p:spTree>
    <p:extLst>
      <p:ext uri="{BB962C8B-B14F-4D97-AF65-F5344CB8AC3E}">
        <p14:creationId xmlns:p14="http://schemas.microsoft.com/office/powerpoint/2010/main" val="124927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Credible, trusted messengers: Commonly cited messengers who participants felt could be trusted included physicians, pastors, local elected officials and early education teachers. When asked about elementary school teachers or principals, participants recognized they were groups that would share the information as an obligation but did not necessarily live in the community so their commitment to that community was somewhat questioned. As one person stated, “it’s not personal for them.” While participants questioned the credibility of professional school staff, they suggested school lunch staff often lived in the community and would be preferred messengers. It was suggested that each community identify those individuals who were committed to helping disenfranchised members. An example of this was a formerly homeless woman who had made it her personal mission to help others who were experiencing challenges. Such individuals were convincing spokespersons because they knew about hardships and were finding ways to make improvements. Participants identified mayors as likely spokespersons to share information about the importance and benefit of completing the census. Mayors, unlike federal or state level representatives, were viewed as being closer to the community and more invested in what happened there, increasing their credibility. Overall, messengers need to be people who have relationships with members in the community</a:t>
            </a:r>
          </a:p>
        </p:txBody>
      </p:sp>
      <p:sp>
        <p:nvSpPr>
          <p:cNvPr id="4" name="Slide Number Placeholder 3"/>
          <p:cNvSpPr>
            <a:spLocks noGrp="1"/>
          </p:cNvSpPr>
          <p:nvPr>
            <p:ph type="sldNum" sz="quarter" idx="10"/>
          </p:nvPr>
        </p:nvSpPr>
        <p:spPr/>
        <p:txBody>
          <a:bodyPr/>
          <a:lstStyle/>
          <a:p>
            <a:fld id="{EE2AEF8D-344E-43D6-8BC1-AD8C433E90FA}" type="slidenum">
              <a:rPr lang="en-US" smtClean="0"/>
              <a:t>5</a:t>
            </a:fld>
            <a:endParaRPr lang="en-US"/>
          </a:p>
        </p:txBody>
      </p:sp>
    </p:spTree>
    <p:extLst>
      <p:ext uri="{BB962C8B-B14F-4D97-AF65-F5344CB8AC3E}">
        <p14:creationId xmlns:p14="http://schemas.microsoft.com/office/powerpoint/2010/main" val="191208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State CCC</a:t>
            </a:r>
          </a:p>
          <a:p>
            <a:pPr marL="171450" indent="-171450">
              <a:buFont typeface="Arial" panose="020B0604020202020204" pitchFamily="34" charset="0"/>
              <a:buChar char="•"/>
            </a:pPr>
            <a:r>
              <a:rPr lang="en-US" baseline="0" dirty="0" smtClean="0"/>
              <a:t>HB 255, Rep. Blanco</a:t>
            </a:r>
          </a:p>
          <a:p>
            <a:pPr marL="628650" lvl="1" indent="-171450">
              <a:buFont typeface="Arial" panose="020B0604020202020204" pitchFamily="34" charset="0"/>
              <a:buChar char="•"/>
            </a:pPr>
            <a:r>
              <a:rPr lang="en-US" baseline="0" dirty="0" smtClean="0"/>
              <a:t>establishes a statewide CCC </a:t>
            </a:r>
          </a:p>
          <a:p>
            <a:pPr marL="628650" lvl="1" indent="-171450">
              <a:buFont typeface="Arial" panose="020B0604020202020204" pitchFamily="34" charset="0"/>
              <a:buChar char="•"/>
            </a:pPr>
            <a:r>
              <a:rPr lang="en-US" baseline="0" dirty="0" smtClean="0"/>
              <a:t>Creates a robust 2020 Census outreach plan </a:t>
            </a:r>
          </a:p>
          <a:p>
            <a:pPr marL="628650" lvl="1" indent="-171450">
              <a:buFont typeface="Arial" panose="020B0604020202020204" pitchFamily="34" charset="0"/>
              <a:buChar char="•"/>
            </a:pPr>
            <a:r>
              <a:rPr lang="en-US" baseline="0" dirty="0" smtClean="0"/>
              <a:t>Grant program: governor to administer available funds or private donations and award local grants to local governments for outreach efforts </a:t>
            </a:r>
          </a:p>
          <a:p>
            <a:pPr marL="171450" lvl="0" indent="-171450">
              <a:buFont typeface="Arial" panose="020B0604020202020204" pitchFamily="34" charset="0"/>
              <a:buChar char="•"/>
            </a:pPr>
            <a:r>
              <a:rPr lang="en-US" baseline="0" dirty="0" smtClean="0"/>
              <a:t>Funding: </a:t>
            </a:r>
          </a:p>
          <a:p>
            <a:pPr marL="628650" lvl="1" indent="-171450">
              <a:buFont typeface="Arial" panose="020B0604020202020204" pitchFamily="34" charset="0"/>
              <a:buChar char="•"/>
            </a:pPr>
            <a:r>
              <a:rPr lang="en-US" baseline="0" dirty="0" smtClean="0"/>
              <a:t>Conservative state so asking for 5-10 million in hopes we will get some $ </a:t>
            </a:r>
          </a:p>
          <a:p>
            <a:pPr marL="628650" lvl="1" indent="-171450">
              <a:buFont typeface="Arial" panose="020B0604020202020204" pitchFamily="34" charset="0"/>
              <a:buChar char="•"/>
            </a:pPr>
            <a:r>
              <a:rPr lang="en-US" baseline="0" dirty="0" smtClean="0"/>
              <a:t>Have testified at Finance and appropriations hearings to advocate for $ from the state </a:t>
            </a:r>
          </a:p>
          <a:p>
            <a:pPr marL="171450" lvl="0" indent="-171450">
              <a:buFont typeface="Arial" panose="020B0604020202020204" pitchFamily="34" charset="0"/>
              <a:buChar char="•"/>
            </a:pPr>
            <a:r>
              <a:rPr lang="en-US" baseline="0" dirty="0" smtClean="0"/>
              <a:t>Local CCCs &amp; outreach </a:t>
            </a:r>
          </a:p>
          <a:p>
            <a:pPr marL="628650" lvl="1" indent="-171450">
              <a:buFont typeface="Arial" panose="020B0604020202020204" pitchFamily="34" charset="0"/>
              <a:buChar char="•"/>
            </a:pPr>
            <a:r>
              <a:rPr lang="en-US" baseline="0" dirty="0" smtClean="0"/>
              <a:t>36 local CCC’s according to Census Bureau– missing contact information for most </a:t>
            </a:r>
          </a:p>
          <a:p>
            <a:pPr marL="628650" lvl="1" indent="-171450">
              <a:buFont typeface="Arial" panose="020B0604020202020204" pitchFamily="34" charset="0"/>
              <a:buChar char="•"/>
            </a:pPr>
            <a:r>
              <a:rPr lang="en-US" baseline="0" dirty="0" smtClean="0"/>
              <a:t>San Antonio, Houston, Austin/Travis, Dallas, El Paso, and Rio Grande Valley (Hidalgo County leading) </a:t>
            </a:r>
          </a:p>
          <a:p>
            <a:pPr marL="628650" lvl="1" indent="-171450">
              <a:buFont typeface="Arial" panose="020B0604020202020204" pitchFamily="34" charset="0"/>
              <a:buChar char="•"/>
            </a:pPr>
            <a:r>
              <a:rPr lang="en-US" baseline="0" dirty="0" smtClean="0"/>
              <a:t>San Antonio: started work in 2018: held stakeholder interviews over the summer for feedback on how to achieve a complete count; participated in LUCA, working closely with the Census Bureau, will have a subcommittee on young children</a:t>
            </a:r>
          </a:p>
          <a:p>
            <a:pPr marL="628650" lvl="1" indent="-171450">
              <a:buFont typeface="Arial" panose="020B0604020202020204" pitchFamily="34" charset="0"/>
              <a:buChar char="•"/>
            </a:pPr>
            <a:r>
              <a:rPr lang="en-US" baseline="0" dirty="0" smtClean="0"/>
              <a:t>Rio Grande Valley—Hidalgo County: Efforts being led by County Judge Garcia</a:t>
            </a:r>
            <a:r>
              <a:rPr lang="en-US" baseline="0" dirty="0" smtClean="0">
                <a:sym typeface="Wingdings" panose="05000000000000000000" pitchFamily="2" charset="2"/>
              </a:rPr>
              <a:t> have community &amp; </a:t>
            </a:r>
            <a:r>
              <a:rPr lang="en-US" baseline="0" dirty="0" err="1" smtClean="0">
                <a:sym typeface="Wingdings" panose="05000000000000000000" pitchFamily="2" charset="2"/>
              </a:rPr>
              <a:t>Buisness</a:t>
            </a:r>
            <a:r>
              <a:rPr lang="en-US" baseline="0" dirty="0" smtClean="0">
                <a:sym typeface="Wingdings" panose="05000000000000000000" pitchFamily="2" charset="2"/>
              </a:rPr>
              <a:t> buy-in </a:t>
            </a:r>
            <a:endParaRPr lang="en-US" baseline="0" dirty="0" smtClean="0"/>
          </a:p>
          <a:p>
            <a:pPr marL="1085850" lvl="2" indent="-171450">
              <a:buFont typeface="Arial" panose="020B0604020202020204" pitchFamily="34" charset="0"/>
              <a:buChar char="•"/>
            </a:pPr>
            <a:r>
              <a:rPr lang="en-US" baseline="0" dirty="0" smtClean="0"/>
              <a:t>2010 had an experience of CB not delivering to PO BOX, which is hard for Colonia residents (</a:t>
            </a:r>
            <a:r>
              <a:rPr lang="en-US" baseline="0" dirty="0" err="1" smtClean="0"/>
              <a:t>colonia</a:t>
            </a:r>
            <a:r>
              <a:rPr lang="en-US" baseline="0" dirty="0" smtClean="0"/>
              <a:t> is an unincorporated living area with substandard housing </a:t>
            </a:r>
            <a:r>
              <a:rPr lang="en-US" sz="1200" b="0" i="0" kern="1200" dirty="0" smtClean="0">
                <a:solidFill>
                  <a:schemeClr val="tx1"/>
                </a:solidFill>
                <a:effectLst/>
                <a:latin typeface="+mn-lt"/>
                <a:ea typeface="+mn-ea"/>
                <a:cs typeface="+mn-cs"/>
              </a:rPr>
              <a:t>lacking in basic services such as potable water, electricity, paved roads, proper drainage, and waste management.)</a:t>
            </a:r>
          </a:p>
          <a:p>
            <a:pPr marL="1085850" lvl="2" indent="-171450">
              <a:buFont typeface="Arial" panose="020B0604020202020204" pitchFamily="34" charset="0"/>
              <a:buChar char="•"/>
            </a:pPr>
            <a:r>
              <a:rPr lang="en-US" b="0" i="0" kern="1200" baseline="0" dirty="0" smtClean="0">
                <a:solidFill>
                  <a:schemeClr val="tx1"/>
                </a:solidFill>
                <a:effectLst/>
                <a:latin typeface="+mn-lt"/>
                <a:ea typeface="+mn-ea"/>
                <a:cs typeface="+mn-cs"/>
              </a:rPr>
              <a:t>LUCA: submitted 16,000 corrected addresses and 15,000 new address </a:t>
            </a:r>
            <a:r>
              <a:rPr lang="en-US" b="0" i="0" kern="1200" baseline="0" dirty="0" smtClean="0">
                <a:solidFill>
                  <a:schemeClr val="tx1"/>
                </a:solidFill>
                <a:effectLst/>
                <a:latin typeface="+mn-lt"/>
                <a:ea typeface="+mn-ea"/>
                <a:cs typeface="+mn-cs"/>
                <a:sym typeface="Wingdings" panose="05000000000000000000" pitchFamily="2" charset="2"/>
              </a:rPr>
              <a:t> over 100,000 more residents accounted for </a:t>
            </a:r>
            <a:endParaRPr lang="en-US" b="0" i="0" kern="1200" baseline="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b="0" i="0" kern="1200" baseline="0" dirty="0" smtClean="0">
                <a:solidFill>
                  <a:schemeClr val="tx1"/>
                </a:solidFill>
                <a:effectLst/>
                <a:latin typeface="+mn-lt"/>
                <a:ea typeface="+mn-ea"/>
                <a:cs typeface="+mn-cs"/>
              </a:rPr>
              <a:t>CCC organized into subcommittees</a:t>
            </a:r>
            <a:r>
              <a:rPr lang="en-US" b="0" i="0" kern="1200" baseline="0" dirty="0" smtClean="0">
                <a:solidFill>
                  <a:schemeClr val="tx1"/>
                </a:solidFill>
                <a:effectLst/>
                <a:latin typeface="+mn-lt"/>
                <a:ea typeface="+mn-ea"/>
                <a:cs typeface="+mn-cs"/>
                <a:sym typeface="Wingdings" panose="05000000000000000000" pitchFamily="2" charset="2"/>
              </a:rPr>
              <a:t> education subcommittee, have ISDs committed to printing and give flyers to families </a:t>
            </a:r>
          </a:p>
          <a:p>
            <a:pPr marL="1085850" lvl="2" indent="-171450">
              <a:buFont typeface="Arial" panose="020B0604020202020204" pitchFamily="34" charset="0"/>
              <a:buChar char="•"/>
            </a:pPr>
            <a:r>
              <a:rPr lang="en-US" b="0" i="0" kern="1200" baseline="0" dirty="0" smtClean="0">
                <a:solidFill>
                  <a:schemeClr val="tx1"/>
                </a:solidFill>
                <a:effectLst/>
                <a:latin typeface="+mn-lt"/>
                <a:ea typeface="+mn-ea"/>
                <a:cs typeface="+mn-cs"/>
                <a:sym typeface="Wingdings" panose="05000000000000000000" pitchFamily="2" charset="2"/>
              </a:rPr>
              <a:t>National message vs. tailored: took control of their message and had a logo contest to have one united message </a:t>
            </a:r>
          </a:p>
          <a:p>
            <a:pPr marL="0" lvl="0" indent="0">
              <a:buFont typeface="Arial" panose="020B0604020202020204" pitchFamily="34" charset="0"/>
              <a:buNone/>
            </a:pPr>
            <a:r>
              <a:rPr lang="en-US" b="0" i="0" kern="1200" baseline="0" dirty="0" smtClean="0">
                <a:solidFill>
                  <a:schemeClr val="tx1"/>
                </a:solidFill>
                <a:effectLst/>
                <a:latin typeface="+mn-lt"/>
                <a:ea typeface="+mn-ea"/>
                <a:cs typeface="+mn-cs"/>
                <a:sym typeface="Wingdings" panose="05000000000000000000" pitchFamily="2" charset="2"/>
              </a:rPr>
              <a:t>CPPP &amp; Texans Care Grant </a:t>
            </a:r>
          </a:p>
          <a:p>
            <a:pPr marL="171450" lvl="0" indent="-171450">
              <a:buFont typeface="Arial" panose="020B0604020202020204" pitchFamily="34" charset="0"/>
              <a:buChar char="•"/>
            </a:pPr>
            <a:r>
              <a:rPr lang="en-US" b="0" i="0" kern="1200" baseline="0" dirty="0" smtClean="0">
                <a:solidFill>
                  <a:schemeClr val="tx1"/>
                </a:solidFill>
                <a:effectLst/>
                <a:latin typeface="+mn-lt"/>
                <a:ea typeface="+mn-ea"/>
                <a:cs typeface="+mn-cs"/>
                <a:sym typeface="Wingdings" panose="05000000000000000000" pitchFamily="2" charset="2"/>
              </a:rPr>
              <a:t>Work to identify children under 5 are especially if they are in HTC areas</a:t>
            </a:r>
          </a:p>
          <a:p>
            <a:pPr marL="171450" lvl="0" indent="-171450">
              <a:buFont typeface="Arial" panose="020B0604020202020204" pitchFamily="34" charset="0"/>
              <a:buChar char="•"/>
            </a:pPr>
            <a:r>
              <a:rPr lang="en-US" baseline="0" dirty="0" smtClean="0"/>
              <a:t>Texans care works with early childhood centers in these areas </a:t>
            </a:r>
          </a:p>
          <a:p>
            <a:pPr marL="171450" lvl="0" indent="-171450">
              <a:buFont typeface="Arial" panose="020B0604020202020204" pitchFamily="34" charset="0"/>
              <a:buChar char="•"/>
            </a:pPr>
            <a:r>
              <a:rPr lang="en-US" baseline="0" dirty="0" smtClean="0"/>
              <a:t>D</a:t>
            </a:r>
            <a:r>
              <a:rPr lang="en-US" sz="1200" b="0" i="0" kern="1200" dirty="0" smtClean="0">
                <a:solidFill>
                  <a:schemeClr val="tx1"/>
                </a:solidFill>
                <a:effectLst/>
                <a:latin typeface="+mn-lt"/>
                <a:ea typeface="+mn-ea"/>
                <a:cs typeface="+mn-cs"/>
              </a:rPr>
              <a:t>evelop resources to share directly with families at early childhood centers to educate them on the importance of the Census and counting their very young children.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4CD9EB9-7F2C-4D60-854E-B1ABE52D6413}" type="slidenum">
              <a:rPr lang="en-US" smtClean="0"/>
              <a:t>34</a:t>
            </a:fld>
            <a:endParaRPr lang="en-US"/>
          </a:p>
        </p:txBody>
      </p:sp>
    </p:spTree>
    <p:extLst>
      <p:ext uri="{BB962C8B-B14F-4D97-AF65-F5344CB8AC3E}">
        <p14:creationId xmlns:p14="http://schemas.microsoft.com/office/powerpoint/2010/main" val="3841871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733E81-8D44-43C0-8244-B1CA605F3F57}"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50996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strategies: Focus group participants were surprised and pleased to know how census enumeration directly affects them. However, they also recognized they and others in their communities were often negotiating hectic, stressful circumstances in their lives, frequently holding down more than one job. Therefore, they felt it would require an extended period of messaging before people noticed the information; were adequately informed; and willing to complete the census. Many respondents suggested a two-step approach where the initial phase would focus on educating New Yorkers about the connection between census numbers and federal funding then the second phase would encourage people to complete and return the census. “Everyone listens to the weatherman—he’s the one they like too.” “Zuckerberg pops up to tell you about changes to Facebook; let him talk about the census.” “Do a video of this group right now and it will go viral—we’ll all send it out.” “Start by not talking about it. First tell people what it does for them; then ask them to complete it.” “Lots of people need these benefits so that will be good to know.” “Give them the facts because they don’t see the change. Tell them about things that the census funded in their community (e.g., bridge repairs).” Authors: Mary E. De Masi &amp; Cate T. Bohn NY KIDS COUNT – Council on Children &amp; Families; Funded in part by Annie E. Casey Foundation 3 Our participants, primarily in their 20s and 30s, commented several times that the sources they used to receive information differed from older family members. Young parents repeatedly identified Facebook (e.g., banner ads) and Instagram as mechanisms for getting their attention and local news broadcasts were primary sources used by older family members. “I don’t’ watch the news but my mother never misses it.” Multiple participants suggested “the weatherman” was the most likeable and best person for sharing messages about the census. All agreed that </a:t>
            </a:r>
            <a:r>
              <a:rPr lang="en-US" dirty="0" err="1"/>
              <a:t>robo</a:t>
            </a:r>
            <a:r>
              <a:rPr lang="en-US" dirty="0"/>
              <a:t>-calls were “annoying” and should be avoided; however, they had mixed opinions about mass text messages. The point was made that “anything personal, like something sent to my e-mail” would discourage participation in the census. Similarly, informational flyers placed in bills (e.g., electric, water, cable) would not promote responses. Paper forms available at the library were preferable to completing the census on one’s phone. Libraries, clinics, government offices (e.g., departments of social services, motor vehicles), food pantries, newspapers, news broadcasts, social media sources, schools, churches, billboards and community action programs were considered prime locations for distributing census materials. </a:t>
            </a:r>
          </a:p>
        </p:txBody>
      </p:sp>
      <p:sp>
        <p:nvSpPr>
          <p:cNvPr id="4" name="Slide Number Placeholder 3"/>
          <p:cNvSpPr>
            <a:spLocks noGrp="1"/>
          </p:cNvSpPr>
          <p:nvPr>
            <p:ph type="sldNum" sz="quarter" idx="10"/>
          </p:nvPr>
        </p:nvSpPr>
        <p:spPr/>
        <p:txBody>
          <a:bodyPr/>
          <a:lstStyle/>
          <a:p>
            <a:fld id="{EE2AEF8D-344E-43D6-8BC1-AD8C433E90FA}" type="slidenum">
              <a:rPr lang="en-US" smtClean="0"/>
              <a:t>6</a:t>
            </a:fld>
            <a:endParaRPr lang="en-US"/>
          </a:p>
        </p:txBody>
      </p:sp>
    </p:spTree>
    <p:extLst>
      <p:ext uri="{BB962C8B-B14F-4D97-AF65-F5344CB8AC3E}">
        <p14:creationId xmlns:p14="http://schemas.microsoft.com/office/powerpoint/2010/main" val="45018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Inevitable barriers: An overarching theme present in each group was that “people are afraid to trust the government.” Experiences with child protective services, law enforcement, and national news events were cited as reasons for their wariness. This mistrust was everywhere—it was mentioned by citizens and non-citizens; members of all races; and in urban and rural communities. Participants were candid that they have issues in their homes that influence their decision to complete the census – family members who aren’t citizens; siblings who are temporarily residing with relatives without the landlord’s knowledge; and family members who are getting out of jail were examples given for why people would not want to share information. Assurances that census information was confidential and disclosure of information led to prison and high fines did not assuage participants’ concerns.</a:t>
            </a:r>
          </a:p>
        </p:txBody>
      </p:sp>
      <p:sp>
        <p:nvSpPr>
          <p:cNvPr id="4" name="Slide Number Placeholder 3"/>
          <p:cNvSpPr>
            <a:spLocks noGrp="1"/>
          </p:cNvSpPr>
          <p:nvPr>
            <p:ph type="sldNum" sz="quarter" idx="10"/>
          </p:nvPr>
        </p:nvSpPr>
        <p:spPr/>
        <p:txBody>
          <a:bodyPr/>
          <a:lstStyle/>
          <a:p>
            <a:fld id="{EE2AEF8D-344E-43D6-8BC1-AD8C433E90FA}" type="slidenum">
              <a:rPr lang="en-US" smtClean="0"/>
              <a:t>7</a:t>
            </a:fld>
            <a:endParaRPr lang="en-US"/>
          </a:p>
        </p:txBody>
      </p:sp>
    </p:spTree>
    <p:extLst>
      <p:ext uri="{BB962C8B-B14F-4D97-AF65-F5344CB8AC3E}">
        <p14:creationId xmlns:p14="http://schemas.microsoft.com/office/powerpoint/2010/main" val="422474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F5F6E"/>
                </a:solidFill>
                <a:effectLst/>
                <a:latin typeface="Arial" panose="020B0604020202020204" pitchFamily="34" charset="0"/>
              </a:rPr>
              <a:t>During its nearly 40-year history, the Council on Children and Families (Council) has served as a broker, innovator and change agent among the state's health, education and human services agencies. The unique value of the Council is its ability to provide a comprehensive, cross-systems perspective critical for the development and implementation of strategies impacting the availability, accessibility and quality of services for children and families.</a:t>
            </a:r>
          </a:p>
          <a:p>
            <a:endParaRPr lang="en-US" b="0" i="0" dirty="0">
              <a:solidFill>
                <a:srgbClr val="5F5F6E"/>
              </a:solidFill>
              <a:effectLst/>
              <a:latin typeface="Arial" panose="020B0604020202020204" pitchFamily="34" charset="0"/>
            </a:endParaRPr>
          </a:p>
          <a:p>
            <a:pPr>
              <a:lnSpc>
                <a:spcPct val="115000"/>
              </a:lnSpc>
              <a:spcAft>
                <a:spcPts val="1019"/>
              </a:spcAft>
            </a:pPr>
            <a:r>
              <a:rPr lang="en-US" dirty="0">
                <a:latin typeface="Calibri" panose="020F0502020204030204" pitchFamily="34" charset="0"/>
                <a:ea typeface="Calibri" panose="020F0502020204030204" pitchFamily="34" charset="0"/>
                <a:cs typeface="Times New Roman" panose="02020603050405020304" pitchFamily="18" charset="0"/>
              </a:rPr>
              <a:t>The NYS Council on Children and Families (referred to as the Council)</a:t>
            </a:r>
            <a:r>
              <a:rPr lang="en-US" sz="1600" dirty="0">
                <a:solidFill>
                  <a:srgbClr val="808080"/>
                </a:solidFill>
                <a:latin typeface="Arial" panose="020B060402020202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The Council on Children and Families coordinates New York's health, education and human services systems as a means to provide more effective systems of care for children and families. The Council is part of a comprehensive multi-agency state task force that has been working for more than a year to assure a full count of all residents of New York State with an intense focus on all hard to count populations particularly young children. The Council offered training webinars and individual technical assistance to over 250 town and county planners undertaking the Local Update of Census Addresses or LUCA. The Governor’s State of the State says that NYS submitted 360,000 new and corrected household addresses to the Census Bureau via the LUCA process. </a:t>
            </a:r>
          </a:p>
          <a:p>
            <a:pPr>
              <a:lnSpc>
                <a:spcPct val="115000"/>
              </a:lnSpc>
              <a:spcAft>
                <a:spcPts val="1019"/>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19"/>
              </a:spcAft>
            </a:pPr>
            <a:r>
              <a:rPr lang="en-US" b="0" i="0" dirty="0">
                <a:solidFill>
                  <a:srgbClr val="333333"/>
                </a:solidFill>
                <a:effectLst/>
                <a:latin typeface="Georgia" panose="02040502050405020303" pitchFamily="18" charset="0"/>
              </a:rPr>
              <a:t>In April 2018, the New York State Attorney General’s Office </a:t>
            </a:r>
            <a:r>
              <a:rPr lang="en-US" b="1" i="0" u="sng" dirty="0">
                <a:solidFill>
                  <a:srgbClr val="095091"/>
                </a:solidFill>
                <a:effectLst/>
                <a:latin typeface="Georgia" panose="02040502050405020303" pitchFamily="18" charset="0"/>
                <a:hlinkClick r:id="rId3"/>
              </a:rPr>
              <a:t>filed a lawsuit</a:t>
            </a:r>
            <a:r>
              <a:rPr lang="en-US" b="0" i="0" dirty="0">
                <a:solidFill>
                  <a:srgbClr val="333333"/>
                </a:solidFill>
                <a:effectLst/>
                <a:latin typeface="Georgia" panose="02040502050405020303" pitchFamily="18" charset="0"/>
              </a:rPr>
              <a:t> to block the Trump Administration from demanding citizenship information in the 2020 Census. New York is leading a coalition of 34 states, cities, and the U.S. Conference of Mayors in this case. The multistate and city suit was consolidated with a case brought by multiple non-profit groups.</a:t>
            </a:r>
            <a:r>
              <a:rPr lang="en-US" b="1" i="0" dirty="0">
                <a:solidFill>
                  <a:srgbClr val="333333"/>
                </a:solidFill>
                <a:effectLst/>
                <a:latin typeface="Georgia" panose="02040502050405020303" pitchFamily="18" charset="0"/>
              </a:rPr>
              <a:t> Lawyers from New York Attorney General's Office, ACLU, New York Civil Liberties Union, and pro-bono law firms Arnold Porter-ACLU and Wilson </a:t>
            </a:r>
            <a:r>
              <a:rPr lang="en-US" b="1" i="0" dirty="0" err="1">
                <a:solidFill>
                  <a:srgbClr val="333333"/>
                </a:solidFill>
                <a:effectLst/>
                <a:latin typeface="Georgia" panose="02040502050405020303" pitchFamily="18" charset="0"/>
              </a:rPr>
              <a:t>Sonsini</a:t>
            </a:r>
            <a:r>
              <a:rPr lang="en-US" b="1" i="0" dirty="0">
                <a:solidFill>
                  <a:srgbClr val="333333"/>
                </a:solidFill>
                <a:effectLst/>
                <a:latin typeface="Georgia" panose="02040502050405020303" pitchFamily="18" charset="0"/>
              </a:rPr>
              <a:t> -New York Counts 2020. </a:t>
            </a:r>
            <a:r>
              <a:rPr lang="en-US" b="0" i="0" dirty="0">
                <a:solidFill>
                  <a:srgbClr val="333333"/>
                </a:solidFill>
                <a:effectLst/>
                <a:latin typeface="Georgia" panose="02040502050405020303" pitchFamily="18" charset="0"/>
              </a:rPr>
              <a:t> January 15, New York Attorney General Letitia James today announced a historic victory in a lawsuit challenging the Trump Administration’s decision to demand a question about citizenship information on the 2020 Census. The decision from the U.S. District Court for the Southern District of New York, which vacated Secretary of Commerce Wilbur Ross’s decision to add the question, states that adding a citizenship question is “unlawful for a multitude of independent reasons.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latin typeface="Arial" panose="020B0604020202020204" pitchFamily="34" charset="0"/>
                <a:ea typeface="Calibri" panose="020F0502020204030204" pitchFamily="34" charset="0"/>
              </a:rPr>
              <a:t> </a:t>
            </a:r>
            <a:r>
              <a:rPr lang="en-US" dirty="0">
                <a:latin typeface="Arial" panose="020B0604020202020204"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r>
              <a:rPr lang="en-US" dirty="0">
                <a:solidFill>
                  <a:srgbClr val="000000"/>
                </a:solidFill>
                <a:latin typeface="Arial" panose="020B0604020202020204" pitchFamily="34" charset="0"/>
                <a:ea typeface="Calibri" panose="020F0502020204030204" pitchFamily="34" charset="0"/>
              </a:rPr>
              <a:t>This month, Governor Andrew M. Cuomo today announced his appointments to the New York State Complete Count Commission to inform and help direct the State's efforts in the upcoming 2020 Census. These appointments build on the sweeping efforts the State has undertaken to prepare for the Census under the Governor's direction, including a massive overhaul of existing data to ensure a complete count and the successful challenge of the federal government's anti-immigrant citizenship question. </a:t>
            </a:r>
          </a:p>
          <a:p>
            <a:endParaRPr lang="en-US" dirty="0"/>
          </a:p>
        </p:txBody>
      </p:sp>
      <p:sp>
        <p:nvSpPr>
          <p:cNvPr id="4" name="Slide Number Placeholder 3"/>
          <p:cNvSpPr>
            <a:spLocks noGrp="1"/>
          </p:cNvSpPr>
          <p:nvPr>
            <p:ph type="sldNum" sz="quarter" idx="10"/>
          </p:nvPr>
        </p:nvSpPr>
        <p:spPr/>
        <p:txBody>
          <a:bodyPr/>
          <a:lstStyle/>
          <a:p>
            <a:fld id="{EE2AEF8D-344E-43D6-8BC1-AD8C433E90FA}" type="slidenum">
              <a:rPr lang="en-US" smtClean="0"/>
              <a:t>8</a:t>
            </a:fld>
            <a:endParaRPr lang="en-US"/>
          </a:p>
        </p:txBody>
      </p:sp>
    </p:spTree>
    <p:extLst>
      <p:ext uri="{BB962C8B-B14F-4D97-AF65-F5344CB8AC3E}">
        <p14:creationId xmlns:p14="http://schemas.microsoft.com/office/powerpoint/2010/main" val="44018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dirty="0">
                <a:latin typeface="Calibri" panose="020F0502020204030204" pitchFamily="34" charset="0"/>
                <a:ea typeface="Calibri" panose="020F0502020204030204" pitchFamily="34" charset="0"/>
                <a:cs typeface="Times New Roman" panose="02020603050405020304" pitchFamily="18" charset="0"/>
              </a:rPr>
              <a:t>In 2019, the Council plans to develop a county resource on child well-being that shows a relationship to child well-being measures and census-based funding.  Our targeted audience for the data resource will be advocates, early childhood programs, state agencies with oversight for early childhood and, of course, county leadership (e.g., county executives, etc.). </a:t>
            </a:r>
          </a:p>
          <a:p>
            <a:endParaRPr lang="en-US" dirty="0"/>
          </a:p>
          <a:p>
            <a:r>
              <a:rPr lang="en-US" dirty="0"/>
              <a:t>We continue to attend and present at community forums and professional development conferences on the undercount of children and how to start your local complete count committee. </a:t>
            </a:r>
          </a:p>
        </p:txBody>
      </p:sp>
      <p:sp>
        <p:nvSpPr>
          <p:cNvPr id="4" name="Slide Number Placeholder 3"/>
          <p:cNvSpPr>
            <a:spLocks noGrp="1"/>
          </p:cNvSpPr>
          <p:nvPr>
            <p:ph type="sldNum" sz="quarter" idx="10"/>
          </p:nvPr>
        </p:nvSpPr>
        <p:spPr/>
        <p:txBody>
          <a:bodyPr/>
          <a:lstStyle/>
          <a:p>
            <a:fld id="{EE2AEF8D-344E-43D6-8BC1-AD8C433E90FA}" type="slidenum">
              <a:rPr lang="en-US" smtClean="0"/>
              <a:t>9</a:t>
            </a:fld>
            <a:endParaRPr lang="en-US"/>
          </a:p>
        </p:txBody>
      </p:sp>
    </p:spTree>
    <p:extLst>
      <p:ext uri="{BB962C8B-B14F-4D97-AF65-F5344CB8AC3E}">
        <p14:creationId xmlns:p14="http://schemas.microsoft.com/office/powerpoint/2010/main" val="161951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1435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4723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AC88B2-537A-487B-A98C-66D224EC5A87}"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02228-E0FE-4D5C-A0C0-35F56C9EE526}" type="slidenum">
              <a:rPr lang="en-US" smtClean="0"/>
              <a:t>‹#›</a:t>
            </a:fld>
            <a:endParaRPr lang="en-US"/>
          </a:p>
        </p:txBody>
      </p:sp>
    </p:spTree>
    <p:extLst>
      <p:ext uri="{BB962C8B-B14F-4D97-AF65-F5344CB8AC3E}">
        <p14:creationId xmlns:p14="http://schemas.microsoft.com/office/powerpoint/2010/main" val="274116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C88B2-537A-487B-A98C-66D224EC5A87}"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02228-E0FE-4D5C-A0C0-35F56C9EE526}" type="slidenum">
              <a:rPr lang="en-US" smtClean="0"/>
              <a:t>‹#›</a:t>
            </a:fld>
            <a:endParaRPr lang="en-US"/>
          </a:p>
        </p:txBody>
      </p:sp>
    </p:spTree>
    <p:extLst>
      <p:ext uri="{BB962C8B-B14F-4D97-AF65-F5344CB8AC3E}">
        <p14:creationId xmlns:p14="http://schemas.microsoft.com/office/powerpoint/2010/main" val="62400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C88B2-537A-487B-A98C-66D224EC5A87}"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02228-E0FE-4D5C-A0C0-35F56C9EE526}" type="slidenum">
              <a:rPr lang="en-US" smtClean="0"/>
              <a:t>‹#›</a:t>
            </a:fld>
            <a:endParaRPr lang="en-US"/>
          </a:p>
        </p:txBody>
      </p:sp>
    </p:spTree>
    <p:extLst>
      <p:ext uri="{BB962C8B-B14F-4D97-AF65-F5344CB8AC3E}">
        <p14:creationId xmlns:p14="http://schemas.microsoft.com/office/powerpoint/2010/main" val="542930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Rectangle 2"/>
          <p:cNvSpPr/>
          <p:nvPr/>
        </p:nvSpPr>
        <p:spPr>
          <a:xfrm>
            <a:off x="304800" y="228600"/>
            <a:ext cx="11582400" cy="6019800"/>
          </a:xfrm>
          <a:prstGeom prst="rect">
            <a:avLst/>
          </a:prstGeom>
          <a:solidFill>
            <a:srgbClr val="00A9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2130427"/>
            <a:ext cx="10363200" cy="1470025"/>
          </a:xfrm>
        </p:spPr>
        <p:txBody>
          <a:bodyPr/>
          <a:lstStyle>
            <a:lvl1pPr algn="ctr">
              <a:defRPr>
                <a:solidFill>
                  <a:schemeClr val="bg1"/>
                </a:solidFill>
              </a:defRPr>
            </a:lvl1pPr>
          </a:lstStyle>
          <a:p>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88C49ADD-2264-4F44-A2BA-921512700613}" type="slidenum">
              <a:rPr lang="en-US" smtClean="0"/>
              <a:pPr/>
              <a:t>‹#›</a:t>
            </a:fld>
            <a:endParaRPr lang="en-US" dirty="0"/>
          </a:p>
        </p:txBody>
      </p:sp>
      <p:sp>
        <p:nvSpPr>
          <p:cNvPr id="5" name="Rectangle 4"/>
          <p:cNvSpPr/>
          <p:nvPr/>
        </p:nvSpPr>
        <p:spPr>
          <a:xfrm>
            <a:off x="0" y="0"/>
            <a:ext cx="12192000" cy="6248400"/>
          </a:xfrm>
          <a:prstGeom prst="rect">
            <a:avLst/>
          </a:prstGeom>
          <a:solidFill>
            <a:srgbClr val="00A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101600" y="76200"/>
            <a:ext cx="11988800" cy="6172200"/>
          </a:xfrm>
          <a:prstGeom prst="rect">
            <a:avLst/>
          </a:prstGeom>
          <a:solidFill>
            <a:srgbClr val="00A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1129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3" name="Rectangle 2"/>
          <p:cNvSpPr/>
          <p:nvPr/>
        </p:nvSpPr>
        <p:spPr>
          <a:xfrm>
            <a:off x="304800" y="228600"/>
            <a:ext cx="11582400" cy="6019800"/>
          </a:xfrm>
          <a:prstGeom prst="rect">
            <a:avLst/>
          </a:prstGeom>
          <a:solidFill>
            <a:srgbClr val="00A9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2130427"/>
            <a:ext cx="10363200" cy="1470025"/>
          </a:xfrm>
        </p:spPr>
        <p:txBody>
          <a:bodyPr/>
          <a:lstStyle>
            <a:lvl1pPr algn="ctr">
              <a:defRPr>
                <a:solidFill>
                  <a:schemeClr val="bg1"/>
                </a:solidFill>
              </a:defRPr>
            </a:lvl1pPr>
          </a:lstStyle>
          <a:p>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AE7E36E8-9F6F-477A-9D14-BD6845D64F00}" type="slidenum">
              <a:rPr lang="en-US" smtClean="0"/>
              <a:pPr/>
              <a:t>‹#›</a:t>
            </a:fld>
            <a:endParaRPr lang="en-US" dirty="0"/>
          </a:p>
        </p:txBody>
      </p:sp>
      <p:sp>
        <p:nvSpPr>
          <p:cNvPr id="5" name="Rectangle 4"/>
          <p:cNvSpPr/>
          <p:nvPr/>
        </p:nvSpPr>
        <p:spPr>
          <a:xfrm>
            <a:off x="0" y="0"/>
            <a:ext cx="12192000" cy="6248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1305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AE7E36E8-9F6F-477A-9D14-BD6845D64F00}" type="slidenum">
              <a:rPr lang="en-US" smtClean="0"/>
              <a:pPr/>
              <a:t>‹#›</a:t>
            </a:fld>
            <a:endParaRPr lang="en-US" dirty="0"/>
          </a:p>
        </p:txBody>
      </p:sp>
    </p:spTree>
    <p:extLst>
      <p:ext uri="{BB962C8B-B14F-4D97-AF65-F5344CB8AC3E}">
        <p14:creationId xmlns:p14="http://schemas.microsoft.com/office/powerpoint/2010/main" val="344669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AE7E36E8-9F6F-477A-9D14-BD6845D64F00}" type="slidenum">
              <a:rPr lang="en-US" smtClean="0"/>
              <a:pPr/>
              <a:t>‹#›</a:t>
            </a:fld>
            <a:endParaRPr lang="en-US" dirty="0"/>
          </a:p>
        </p:txBody>
      </p:sp>
    </p:spTree>
    <p:extLst>
      <p:ext uri="{BB962C8B-B14F-4D97-AF65-F5344CB8AC3E}">
        <p14:creationId xmlns:p14="http://schemas.microsoft.com/office/powerpoint/2010/main" val="331059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5901" y="90489"/>
            <a:ext cx="15621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13267" y="1489741"/>
            <a:ext cx="11542184" cy="45713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9"/>
          <p:cNvSpPr>
            <a:spLocks noGrp="1"/>
          </p:cNvSpPr>
          <p:nvPr>
            <p:ph sz="quarter" idx="16"/>
          </p:nvPr>
        </p:nvSpPr>
        <p:spPr>
          <a:xfrm>
            <a:off x="313267" y="6324601"/>
            <a:ext cx="3124200" cy="365125"/>
          </a:xfrm>
        </p:spPr>
        <p:txBody>
          <a:bodyPr anchor="ctr"/>
          <a:lstStyle>
            <a:lvl1pPr marL="0" indent="0">
              <a:buNone/>
              <a:defRPr sz="1400">
                <a:solidFill>
                  <a:schemeClr val="bg1"/>
                </a:solidFill>
              </a:defRPr>
            </a:lvl1pPr>
          </a:lstStyle>
          <a:p>
            <a:pPr lvl="0"/>
            <a:r>
              <a:rPr lang="en-US" smtClean="0"/>
              <a:t>Click to edit Master text styles</a:t>
            </a:r>
          </a:p>
        </p:txBody>
      </p:sp>
      <p:sp>
        <p:nvSpPr>
          <p:cNvPr id="6" name="Footer Placeholder 4"/>
          <p:cNvSpPr>
            <a:spLocks noGrp="1"/>
          </p:cNvSpPr>
          <p:nvPr>
            <p:ph type="ftr" sz="quarter" idx="17"/>
          </p:nvPr>
        </p:nvSpPr>
        <p:spPr/>
        <p:txBody>
          <a:bodyPr/>
          <a:lstStyle>
            <a:lvl1pPr>
              <a:defRPr/>
            </a:lvl1pPr>
          </a:lstStyle>
          <a:p>
            <a:pPr>
              <a:defRPr/>
            </a:pPr>
            <a:r>
              <a:rPr lang="en-US"/>
              <a:t>www.cdfohio.org</a:t>
            </a:r>
          </a:p>
        </p:txBody>
      </p:sp>
      <p:sp>
        <p:nvSpPr>
          <p:cNvPr id="7" name="Slide Number Placeholder 5"/>
          <p:cNvSpPr>
            <a:spLocks noGrp="1"/>
          </p:cNvSpPr>
          <p:nvPr>
            <p:ph type="sldNum" sz="quarter" idx="18"/>
          </p:nvPr>
        </p:nvSpPr>
        <p:spPr/>
        <p:txBody>
          <a:bodyPr/>
          <a:lstStyle>
            <a:lvl1pPr>
              <a:defRPr smtClean="0"/>
            </a:lvl1pPr>
          </a:lstStyle>
          <a:p>
            <a:pPr>
              <a:defRPr/>
            </a:pPr>
            <a:fld id="{F9F88471-23C5-4CC4-9BE9-469B9E7481B4}" type="slidenum">
              <a:rPr lang="en-US" altLang="en-US"/>
              <a:pPr>
                <a:defRPr/>
              </a:pPr>
              <a:t>‹#›</a:t>
            </a:fld>
            <a:endParaRPr lang="en-US" altLang="en-US"/>
          </a:p>
        </p:txBody>
      </p:sp>
    </p:spTree>
    <p:extLst>
      <p:ext uri="{BB962C8B-B14F-4D97-AF65-F5344CB8AC3E}">
        <p14:creationId xmlns:p14="http://schemas.microsoft.com/office/powerpoint/2010/main" val="1556767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5901" y="90489"/>
            <a:ext cx="15621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13267" y="1489741"/>
            <a:ext cx="11542184" cy="45713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9"/>
          <p:cNvSpPr>
            <a:spLocks noGrp="1"/>
          </p:cNvSpPr>
          <p:nvPr>
            <p:ph sz="quarter" idx="16"/>
          </p:nvPr>
        </p:nvSpPr>
        <p:spPr>
          <a:xfrm>
            <a:off x="313267" y="6324601"/>
            <a:ext cx="3124200" cy="365125"/>
          </a:xfrm>
        </p:spPr>
        <p:txBody>
          <a:bodyPr anchor="ctr"/>
          <a:lstStyle>
            <a:lvl1pPr marL="0" indent="0">
              <a:buNone/>
              <a:defRPr sz="1400">
                <a:solidFill>
                  <a:schemeClr val="bg1"/>
                </a:solidFill>
              </a:defRPr>
            </a:lvl1pPr>
          </a:lstStyle>
          <a:p>
            <a:pPr lvl="0"/>
            <a:r>
              <a:rPr lang="en-US" smtClean="0"/>
              <a:t>Click to edit Master text styles</a:t>
            </a:r>
          </a:p>
        </p:txBody>
      </p:sp>
      <p:sp>
        <p:nvSpPr>
          <p:cNvPr id="6" name="Footer Placeholder 4"/>
          <p:cNvSpPr>
            <a:spLocks noGrp="1"/>
          </p:cNvSpPr>
          <p:nvPr>
            <p:ph type="ftr" sz="quarter" idx="17"/>
          </p:nvPr>
        </p:nvSpPr>
        <p:spPr/>
        <p:txBody>
          <a:bodyPr/>
          <a:lstStyle>
            <a:lvl1pPr>
              <a:defRPr/>
            </a:lvl1pPr>
          </a:lstStyle>
          <a:p>
            <a:pPr>
              <a:defRPr/>
            </a:pPr>
            <a:r>
              <a:rPr lang="en-US"/>
              <a:t>www.cdfohio.org</a:t>
            </a:r>
          </a:p>
        </p:txBody>
      </p:sp>
      <p:sp>
        <p:nvSpPr>
          <p:cNvPr id="7" name="Slide Number Placeholder 5"/>
          <p:cNvSpPr>
            <a:spLocks noGrp="1"/>
          </p:cNvSpPr>
          <p:nvPr>
            <p:ph type="sldNum" sz="quarter" idx="18"/>
          </p:nvPr>
        </p:nvSpPr>
        <p:spPr/>
        <p:txBody>
          <a:bodyPr/>
          <a:lstStyle>
            <a:lvl1pPr>
              <a:defRPr smtClean="0"/>
            </a:lvl1pPr>
          </a:lstStyle>
          <a:p>
            <a:pPr>
              <a:defRPr/>
            </a:pPr>
            <a:fld id="{F9F88471-23C5-4CC4-9BE9-469B9E7481B4}" type="slidenum">
              <a:rPr lang="en-US" altLang="en-US"/>
              <a:pPr>
                <a:defRPr/>
              </a:pPr>
              <a:t>‹#›</a:t>
            </a:fld>
            <a:endParaRPr lang="en-US" altLang="en-US"/>
          </a:p>
        </p:txBody>
      </p:sp>
    </p:spTree>
    <p:extLst>
      <p:ext uri="{BB962C8B-B14F-4D97-AF65-F5344CB8AC3E}">
        <p14:creationId xmlns:p14="http://schemas.microsoft.com/office/powerpoint/2010/main" val="1765550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5901" y="90489"/>
            <a:ext cx="15621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13267" y="1489741"/>
            <a:ext cx="11542184" cy="45713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9"/>
          <p:cNvSpPr>
            <a:spLocks noGrp="1"/>
          </p:cNvSpPr>
          <p:nvPr>
            <p:ph sz="quarter" idx="16"/>
          </p:nvPr>
        </p:nvSpPr>
        <p:spPr>
          <a:xfrm>
            <a:off x="313267" y="6324601"/>
            <a:ext cx="3124200" cy="365125"/>
          </a:xfrm>
        </p:spPr>
        <p:txBody>
          <a:bodyPr anchor="ctr"/>
          <a:lstStyle>
            <a:lvl1pPr marL="0" indent="0">
              <a:buNone/>
              <a:defRPr sz="1400">
                <a:solidFill>
                  <a:schemeClr val="bg1"/>
                </a:solidFill>
              </a:defRPr>
            </a:lvl1pPr>
          </a:lstStyle>
          <a:p>
            <a:pPr lvl="0"/>
            <a:r>
              <a:rPr lang="en-US" smtClean="0"/>
              <a:t>Click to edit Master text styles</a:t>
            </a:r>
          </a:p>
        </p:txBody>
      </p:sp>
      <p:sp>
        <p:nvSpPr>
          <p:cNvPr id="6" name="Footer Placeholder 4"/>
          <p:cNvSpPr>
            <a:spLocks noGrp="1"/>
          </p:cNvSpPr>
          <p:nvPr>
            <p:ph type="ftr" sz="quarter" idx="17"/>
          </p:nvPr>
        </p:nvSpPr>
        <p:spPr/>
        <p:txBody>
          <a:bodyPr/>
          <a:lstStyle>
            <a:lvl1pPr>
              <a:defRPr/>
            </a:lvl1pPr>
          </a:lstStyle>
          <a:p>
            <a:pPr>
              <a:defRPr/>
            </a:pPr>
            <a:r>
              <a:rPr lang="en-US"/>
              <a:t>www.cdfohio.org</a:t>
            </a:r>
          </a:p>
        </p:txBody>
      </p:sp>
      <p:sp>
        <p:nvSpPr>
          <p:cNvPr id="7" name="Slide Number Placeholder 5"/>
          <p:cNvSpPr>
            <a:spLocks noGrp="1"/>
          </p:cNvSpPr>
          <p:nvPr>
            <p:ph type="sldNum" sz="quarter" idx="18"/>
          </p:nvPr>
        </p:nvSpPr>
        <p:spPr/>
        <p:txBody>
          <a:bodyPr/>
          <a:lstStyle>
            <a:lvl1pPr>
              <a:defRPr smtClean="0"/>
            </a:lvl1pPr>
          </a:lstStyle>
          <a:p>
            <a:pPr>
              <a:defRPr/>
            </a:pPr>
            <a:fld id="{F9F88471-23C5-4CC4-9BE9-469B9E7481B4}" type="slidenum">
              <a:rPr lang="en-US" altLang="en-US"/>
              <a:pPr>
                <a:defRPr/>
              </a:pPr>
              <a:t>‹#›</a:t>
            </a:fld>
            <a:endParaRPr lang="en-US" altLang="en-US"/>
          </a:p>
        </p:txBody>
      </p:sp>
    </p:spTree>
    <p:extLst>
      <p:ext uri="{BB962C8B-B14F-4D97-AF65-F5344CB8AC3E}">
        <p14:creationId xmlns:p14="http://schemas.microsoft.com/office/powerpoint/2010/main" val="1044682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5901" y="90489"/>
            <a:ext cx="15621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13267" y="1489741"/>
            <a:ext cx="11542184" cy="45713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9"/>
          <p:cNvSpPr>
            <a:spLocks noGrp="1"/>
          </p:cNvSpPr>
          <p:nvPr>
            <p:ph sz="quarter" idx="16"/>
          </p:nvPr>
        </p:nvSpPr>
        <p:spPr>
          <a:xfrm>
            <a:off x="313267" y="6324601"/>
            <a:ext cx="3124200" cy="365125"/>
          </a:xfrm>
        </p:spPr>
        <p:txBody>
          <a:bodyPr anchor="ctr"/>
          <a:lstStyle>
            <a:lvl1pPr marL="0" indent="0">
              <a:buNone/>
              <a:defRPr sz="1400">
                <a:solidFill>
                  <a:schemeClr val="bg1"/>
                </a:solidFill>
              </a:defRPr>
            </a:lvl1pPr>
          </a:lstStyle>
          <a:p>
            <a:pPr lvl="0"/>
            <a:r>
              <a:rPr lang="en-US" smtClean="0"/>
              <a:t>Click to edit Master text styles</a:t>
            </a:r>
          </a:p>
        </p:txBody>
      </p:sp>
      <p:sp>
        <p:nvSpPr>
          <p:cNvPr id="6" name="Footer Placeholder 4"/>
          <p:cNvSpPr>
            <a:spLocks noGrp="1"/>
          </p:cNvSpPr>
          <p:nvPr>
            <p:ph type="ftr" sz="quarter" idx="17"/>
          </p:nvPr>
        </p:nvSpPr>
        <p:spPr/>
        <p:txBody>
          <a:bodyPr/>
          <a:lstStyle>
            <a:lvl1pPr>
              <a:defRPr/>
            </a:lvl1pPr>
          </a:lstStyle>
          <a:p>
            <a:pPr>
              <a:defRPr/>
            </a:pPr>
            <a:r>
              <a:rPr lang="en-US"/>
              <a:t>www.cdfohio.org</a:t>
            </a:r>
          </a:p>
        </p:txBody>
      </p:sp>
      <p:sp>
        <p:nvSpPr>
          <p:cNvPr id="7" name="Slide Number Placeholder 5"/>
          <p:cNvSpPr>
            <a:spLocks noGrp="1"/>
          </p:cNvSpPr>
          <p:nvPr>
            <p:ph type="sldNum" sz="quarter" idx="18"/>
          </p:nvPr>
        </p:nvSpPr>
        <p:spPr/>
        <p:txBody>
          <a:bodyPr/>
          <a:lstStyle>
            <a:lvl1pPr>
              <a:defRPr smtClean="0"/>
            </a:lvl1pPr>
          </a:lstStyle>
          <a:p>
            <a:pPr>
              <a:defRPr/>
            </a:pPr>
            <a:fld id="{F9F88471-23C5-4CC4-9BE9-469B9E7481B4}" type="slidenum">
              <a:rPr lang="en-US" altLang="en-US"/>
              <a:pPr>
                <a:defRPr/>
              </a:pPr>
              <a:t>‹#›</a:t>
            </a:fld>
            <a:endParaRPr lang="en-US" altLang="en-US"/>
          </a:p>
        </p:txBody>
      </p:sp>
    </p:spTree>
    <p:extLst>
      <p:ext uri="{BB962C8B-B14F-4D97-AF65-F5344CB8AC3E}">
        <p14:creationId xmlns:p14="http://schemas.microsoft.com/office/powerpoint/2010/main" val="373506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C88B2-537A-487B-A98C-66D224EC5A87}"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02228-E0FE-4D5C-A0C0-35F56C9EE526}" type="slidenum">
              <a:rPr lang="en-US" smtClean="0"/>
              <a:t>‹#›</a:t>
            </a:fld>
            <a:endParaRPr lang="en-US"/>
          </a:p>
        </p:txBody>
      </p:sp>
    </p:spTree>
    <p:extLst>
      <p:ext uri="{BB962C8B-B14F-4D97-AF65-F5344CB8AC3E}">
        <p14:creationId xmlns:p14="http://schemas.microsoft.com/office/powerpoint/2010/main" val="496986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E6196898-E51B-4076-9B2F-DE2D0800FEF0}" type="datetimeFigureOut">
              <a:rPr lang="en-US" smtClean="0"/>
              <a:t>2/12/2019</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81DA284-B515-486F-9F0E-B077CD7251C9}" type="slidenum">
              <a:rPr lang="en-US" smtClean="0"/>
              <a:t>‹#›</a:t>
            </a:fld>
            <a:endParaRPr lang="en-US"/>
          </a:p>
        </p:txBody>
      </p:sp>
    </p:spTree>
    <p:extLst>
      <p:ext uri="{BB962C8B-B14F-4D97-AF65-F5344CB8AC3E}">
        <p14:creationId xmlns:p14="http://schemas.microsoft.com/office/powerpoint/2010/main" val="33303369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AC88B2-537A-487B-A98C-66D224EC5A87}"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02228-E0FE-4D5C-A0C0-35F56C9EE526}" type="slidenum">
              <a:rPr lang="en-US" smtClean="0"/>
              <a:t>‹#›</a:t>
            </a:fld>
            <a:endParaRPr lang="en-US"/>
          </a:p>
        </p:txBody>
      </p:sp>
    </p:spTree>
    <p:extLst>
      <p:ext uri="{BB962C8B-B14F-4D97-AF65-F5344CB8AC3E}">
        <p14:creationId xmlns:p14="http://schemas.microsoft.com/office/powerpoint/2010/main" val="4206982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C88B2-537A-487B-A98C-66D224EC5A87}"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02228-E0FE-4D5C-A0C0-35F56C9EE526}" type="slidenum">
              <a:rPr lang="en-US" smtClean="0"/>
              <a:t>‹#›</a:t>
            </a:fld>
            <a:endParaRPr lang="en-US"/>
          </a:p>
        </p:txBody>
      </p:sp>
    </p:spTree>
    <p:extLst>
      <p:ext uri="{BB962C8B-B14F-4D97-AF65-F5344CB8AC3E}">
        <p14:creationId xmlns:p14="http://schemas.microsoft.com/office/powerpoint/2010/main" val="3601485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C88B2-537A-487B-A98C-66D224EC5A87}" type="datetimeFigureOut">
              <a:rPr lang="en-US" smtClean="0"/>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802228-E0FE-4D5C-A0C0-35F56C9EE526}" type="slidenum">
              <a:rPr lang="en-US" smtClean="0"/>
              <a:t>‹#›</a:t>
            </a:fld>
            <a:endParaRPr lang="en-US"/>
          </a:p>
        </p:txBody>
      </p:sp>
    </p:spTree>
    <p:extLst>
      <p:ext uri="{BB962C8B-B14F-4D97-AF65-F5344CB8AC3E}">
        <p14:creationId xmlns:p14="http://schemas.microsoft.com/office/powerpoint/2010/main" val="234775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C88B2-537A-487B-A98C-66D224EC5A87}"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802228-E0FE-4D5C-A0C0-35F56C9EE526}" type="slidenum">
              <a:rPr lang="en-US" smtClean="0"/>
              <a:t>‹#›</a:t>
            </a:fld>
            <a:endParaRPr lang="en-US"/>
          </a:p>
        </p:txBody>
      </p:sp>
    </p:spTree>
    <p:extLst>
      <p:ext uri="{BB962C8B-B14F-4D97-AF65-F5344CB8AC3E}">
        <p14:creationId xmlns:p14="http://schemas.microsoft.com/office/powerpoint/2010/main" val="368791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C88B2-537A-487B-A98C-66D224EC5A87}" type="datetimeFigureOut">
              <a:rPr lang="en-US" smtClean="0"/>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802228-E0FE-4D5C-A0C0-35F56C9EE526}" type="slidenum">
              <a:rPr lang="en-US" smtClean="0"/>
              <a:t>‹#›</a:t>
            </a:fld>
            <a:endParaRPr lang="en-US"/>
          </a:p>
        </p:txBody>
      </p:sp>
    </p:spTree>
    <p:extLst>
      <p:ext uri="{BB962C8B-B14F-4D97-AF65-F5344CB8AC3E}">
        <p14:creationId xmlns:p14="http://schemas.microsoft.com/office/powerpoint/2010/main" val="34792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AC88B2-537A-487B-A98C-66D224EC5A87}"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02228-E0FE-4D5C-A0C0-35F56C9EE526}" type="slidenum">
              <a:rPr lang="en-US" smtClean="0"/>
              <a:t>‹#›</a:t>
            </a:fld>
            <a:endParaRPr lang="en-US"/>
          </a:p>
        </p:txBody>
      </p:sp>
    </p:spTree>
    <p:extLst>
      <p:ext uri="{BB962C8B-B14F-4D97-AF65-F5344CB8AC3E}">
        <p14:creationId xmlns:p14="http://schemas.microsoft.com/office/powerpoint/2010/main" val="654653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AC88B2-537A-487B-A98C-66D224EC5A87}"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02228-E0FE-4D5C-A0C0-35F56C9EE526}" type="slidenum">
              <a:rPr lang="en-US" smtClean="0"/>
              <a:t>‹#›</a:t>
            </a:fld>
            <a:endParaRPr lang="en-US"/>
          </a:p>
        </p:txBody>
      </p:sp>
    </p:spTree>
    <p:extLst>
      <p:ext uri="{BB962C8B-B14F-4D97-AF65-F5344CB8AC3E}">
        <p14:creationId xmlns:p14="http://schemas.microsoft.com/office/powerpoint/2010/main" val="299552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C88B2-537A-487B-A98C-66D224EC5A87}" type="datetimeFigureOut">
              <a:rPr lang="en-US" smtClean="0"/>
              <a:t>2/12/2019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02228-E0FE-4D5C-A0C0-35F56C9EE526}" type="slidenum">
              <a:rPr lang="en-US" smtClean="0"/>
              <a:t>‹#›</a:t>
            </a:fld>
            <a:endParaRPr lang="en-US"/>
          </a:p>
        </p:txBody>
      </p:sp>
    </p:spTree>
    <p:extLst>
      <p:ext uri="{BB962C8B-B14F-4D97-AF65-F5344CB8AC3E}">
        <p14:creationId xmlns:p14="http://schemas.microsoft.com/office/powerpoint/2010/main" val="3540640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 id="214748366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jpe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2.jpe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2.jpe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1.sv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hyperlink" Target="mailto:davis@cppp.org"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twitter.com/cppptx_davis" TargetMode="Externa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c.readytalk.com/r/wkdhhpumtd9e&amp;eom" TargetMode="External"/><Relationship Id="rId2" Type="http://schemas.openxmlformats.org/officeDocument/2006/relationships/hyperlink" Target="http://www.countallkid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1838"/>
            <a:ext cx="9144000" cy="2387600"/>
          </a:xfrm>
        </p:spPr>
        <p:txBody>
          <a:bodyPr/>
          <a:lstStyle/>
          <a:p>
            <a:r>
              <a:rPr lang="en-US" dirty="0" smtClean="0"/>
              <a:t>State Efforts to Count All Kids</a:t>
            </a:r>
            <a:endParaRPr lang="en-US" dirty="0"/>
          </a:p>
        </p:txBody>
      </p:sp>
      <p:sp>
        <p:nvSpPr>
          <p:cNvPr id="3" name="Subtitle 2"/>
          <p:cNvSpPr>
            <a:spLocks noGrp="1"/>
          </p:cNvSpPr>
          <p:nvPr>
            <p:ph type="subTitle" idx="1"/>
          </p:nvPr>
        </p:nvSpPr>
        <p:spPr>
          <a:xfrm>
            <a:off x="1524000" y="2569438"/>
            <a:ext cx="9144000" cy="892219"/>
          </a:xfrm>
        </p:spPr>
        <p:txBody>
          <a:bodyPr>
            <a:normAutofit/>
          </a:bodyPr>
          <a:lstStyle/>
          <a:p>
            <a:r>
              <a:rPr lang="en-US" sz="4400" dirty="0" smtClean="0"/>
              <a:t>Part 1</a:t>
            </a:r>
            <a:endParaRPr lang="en-US" sz="4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3203" b="29666"/>
          <a:stretch/>
        </p:blipFill>
        <p:spPr>
          <a:xfrm>
            <a:off x="174056" y="4864305"/>
            <a:ext cx="4739756" cy="17063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582" y="4864305"/>
            <a:ext cx="3503204" cy="15771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9772" y="3972086"/>
            <a:ext cx="4989576" cy="990600"/>
          </a:xfrm>
          <a:prstGeom prst="rect">
            <a:avLst/>
          </a:prstGeom>
        </p:spPr>
      </p:pic>
    </p:spTree>
    <p:extLst>
      <p:ext uri="{BB962C8B-B14F-4D97-AF65-F5344CB8AC3E}">
        <p14:creationId xmlns:p14="http://schemas.microsoft.com/office/powerpoint/2010/main" val="173966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908413" y="1665562"/>
            <a:ext cx="374160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4000" dirty="0">
                <a:solidFill>
                  <a:schemeClr val="bg1"/>
                </a:solidFill>
                <a:latin typeface="Arial" panose="020B0604020202020204" pitchFamily="34" charset="0"/>
                <a:cs typeface="Arial" panose="020B0604020202020204" pitchFamily="34" charset="0"/>
              </a:rPr>
              <a:t>2020 Census Advocacy in California</a:t>
            </a:r>
            <a:endParaRPr lang="en-US" altLang="en-US" sz="40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588344"/>
            <a:ext cx="5105400" cy="5239500"/>
          </a:xfrm>
          <a:prstGeom prst="rect">
            <a:avLst/>
          </a:prstGeom>
        </p:spPr>
      </p:pic>
      <p:sp>
        <p:nvSpPr>
          <p:cNvPr id="2" name="TextBox 1"/>
          <p:cNvSpPr txBox="1"/>
          <p:nvPr/>
        </p:nvSpPr>
        <p:spPr>
          <a:xfrm>
            <a:off x="1600201" y="4648201"/>
            <a:ext cx="4046401" cy="1015663"/>
          </a:xfrm>
          <a:prstGeom prst="rect">
            <a:avLst/>
          </a:prstGeom>
          <a:noFill/>
        </p:spPr>
        <p:txBody>
          <a:bodyPr wrap="square" rtlCol="0">
            <a:spAutoFit/>
          </a:bodyPr>
          <a:lstStyle/>
          <a:p>
            <a:r>
              <a:rPr lang="en-US" sz="2000" dirty="0">
                <a:solidFill>
                  <a:schemeClr val="bg1"/>
                </a:solidFill>
              </a:rPr>
              <a:t>Stacy Lee </a:t>
            </a:r>
          </a:p>
          <a:p>
            <a:r>
              <a:rPr lang="en-US" sz="2000" dirty="0">
                <a:solidFill>
                  <a:schemeClr val="bg1"/>
                </a:solidFill>
              </a:rPr>
              <a:t>Managing Director Early Childhood Project Integration Children Now</a:t>
            </a:r>
          </a:p>
        </p:txBody>
      </p:sp>
    </p:spTree>
    <p:extLst>
      <p:ext uri="{BB962C8B-B14F-4D97-AF65-F5344CB8AC3E}">
        <p14:creationId xmlns:p14="http://schemas.microsoft.com/office/powerpoint/2010/main" val="280238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828801" y="1752601"/>
            <a:ext cx="8427648" cy="538609"/>
          </a:xfrm>
          <a:prstGeom prst="rect">
            <a:avLst/>
          </a:prstGeom>
          <a:noFill/>
          <a:extLst/>
        </p:spPr>
        <p:txBody>
          <a:bodyPr wrap="square" lIns="0" tIns="0" rIns="0" rtlCol="0">
            <a:spAutoFit/>
          </a:bodyPr>
          <a:lstStyle/>
          <a:p>
            <a:pPr>
              <a:defRPr/>
            </a:pPr>
            <a:endParaRPr lang="en-US" sz="3200" dirty="0">
              <a:solidFill>
                <a:prstClr val="white"/>
              </a:solidFill>
              <a:latin typeface="Arial"/>
              <a:cs typeface="Gotham Medium" pitchFamily="50" charset="0"/>
            </a:endParaRPr>
          </a:p>
        </p:txBody>
      </p:sp>
      <p:sp>
        <p:nvSpPr>
          <p:cNvPr id="2" name="Rectangle 1"/>
          <p:cNvSpPr/>
          <p:nvPr/>
        </p:nvSpPr>
        <p:spPr>
          <a:xfrm>
            <a:off x="2438401" y="1372612"/>
            <a:ext cx="7504347" cy="3046988"/>
          </a:xfrm>
          <a:prstGeom prst="rect">
            <a:avLst/>
          </a:prstGeom>
        </p:spPr>
        <p:txBody>
          <a:bodyPr wrap="square">
            <a:spAutoFit/>
          </a:bodyPr>
          <a:lstStyle/>
          <a:p>
            <a:pPr algn="ctr">
              <a:defRPr/>
            </a:pPr>
            <a:r>
              <a:rPr lang="en-US" sz="3200" dirty="0">
                <a:solidFill>
                  <a:prstClr val="white"/>
                </a:solidFill>
                <a:latin typeface="Arial"/>
                <a:cs typeface="Gotham Book" pitchFamily="50" charset="0"/>
              </a:rPr>
              <a:t>We are an umbrella research, policy development, communications, and advocacy organization working on all key kids issues, including early childhood, education reform, children’s health, and child welfare.</a:t>
            </a:r>
          </a:p>
        </p:txBody>
      </p:sp>
    </p:spTree>
    <p:extLst>
      <p:ext uri="{BB962C8B-B14F-4D97-AF65-F5344CB8AC3E}">
        <p14:creationId xmlns:p14="http://schemas.microsoft.com/office/powerpoint/2010/main" val="167263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76201"/>
            <a:ext cx="6560699" cy="6463263"/>
          </a:xfrm>
          <a:prstGeom prst="rect">
            <a:avLst/>
          </a:prstGeom>
        </p:spPr>
      </p:pic>
    </p:spTree>
    <p:extLst>
      <p:ext uri="{BB962C8B-B14F-4D97-AF65-F5344CB8AC3E}">
        <p14:creationId xmlns:p14="http://schemas.microsoft.com/office/powerpoint/2010/main" val="20778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228600"/>
            <a:ext cx="8915400" cy="6116004"/>
          </a:xfrm>
          <a:prstGeom prst="rect">
            <a:avLst/>
          </a:prstGeom>
        </p:spPr>
      </p:pic>
    </p:spTree>
    <p:extLst>
      <p:ext uri="{BB962C8B-B14F-4D97-AF65-F5344CB8AC3E}">
        <p14:creationId xmlns:p14="http://schemas.microsoft.com/office/powerpoint/2010/main" val="37757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371600"/>
            <a:ext cx="8668872" cy="5181600"/>
          </a:xfrm>
        </p:spPr>
        <p:txBody>
          <a:bodyPr>
            <a:normAutofit lnSpcReduction="10000"/>
          </a:bodyPr>
          <a:lstStyle/>
          <a:p>
            <a:pPr marL="0" indent="0">
              <a:buNone/>
            </a:pPr>
            <a:r>
              <a:rPr lang="en-US" sz="2200" dirty="0">
                <a:latin typeface="Franklin Gothic Book" panose="020B0503020102020204" pitchFamily="34" charset="0"/>
                <a:cs typeface="Arial" panose="020B0604020202020204" pitchFamily="34" charset="0"/>
              </a:rPr>
              <a:t>19 statewide/national organizations reflecting hard to count (HTC) populations: ethnic/racial communities including Native American, housing advocates, disability rights, LGBTQ, immigrant rights and advocates for children.</a:t>
            </a:r>
          </a:p>
          <a:p>
            <a:pPr marL="0" indent="0">
              <a:buNone/>
            </a:pPr>
            <a:endParaRPr lang="en-US" sz="1300" dirty="0">
              <a:latin typeface="Franklin Gothic Book" panose="020B0503020102020204" pitchFamily="34" charset="0"/>
              <a:cs typeface="Arial" panose="020B0604020202020204" pitchFamily="34" charset="0"/>
            </a:endParaRPr>
          </a:p>
          <a:p>
            <a:pPr>
              <a:buFont typeface="Wingdings" panose="05000000000000000000" pitchFamily="2" charset="2"/>
              <a:buChar char="§"/>
            </a:pPr>
            <a:r>
              <a:rPr lang="en-US" sz="2200" dirty="0">
                <a:latin typeface="Franklin Gothic Book" panose="020B0503020102020204" pitchFamily="34" charset="0"/>
                <a:cs typeface="Arial" panose="020B0604020202020204" pitchFamily="34" charset="0"/>
              </a:rPr>
              <a:t>State Advocacy &amp; Planning</a:t>
            </a:r>
          </a:p>
          <a:p>
            <a:pPr lvl="1">
              <a:buFont typeface="Wingdings" panose="05000000000000000000" pitchFamily="2" charset="2"/>
              <a:buChar char="§"/>
            </a:pPr>
            <a:r>
              <a:rPr lang="en-US" sz="1900" dirty="0">
                <a:latin typeface="Franklin Gothic Book" panose="020B0503020102020204" pitchFamily="34" charset="0"/>
                <a:cs typeface="Arial" panose="020B0604020202020204" pitchFamily="34" charset="0"/>
              </a:rPr>
              <a:t>Coordination with state government, philanthropy and coalition partners</a:t>
            </a:r>
          </a:p>
          <a:p>
            <a:pPr lvl="1">
              <a:buFont typeface="Wingdings" panose="05000000000000000000" pitchFamily="2" charset="2"/>
              <a:buChar char="§"/>
            </a:pPr>
            <a:r>
              <a:rPr lang="en-US" sz="1900" dirty="0">
                <a:latin typeface="Franklin Gothic Book" panose="020B0503020102020204" pitchFamily="34" charset="0"/>
                <a:cs typeface="Arial" panose="020B0604020202020204" pitchFamily="34" charset="0"/>
              </a:rPr>
              <a:t>State Complete Count Committee Appointees</a:t>
            </a:r>
          </a:p>
          <a:p>
            <a:pPr lvl="1">
              <a:buFont typeface="Wingdings" panose="05000000000000000000" pitchFamily="2" charset="2"/>
              <a:buChar char="§"/>
            </a:pPr>
            <a:r>
              <a:rPr lang="en-US" sz="1900" dirty="0">
                <a:latin typeface="Franklin Gothic Book" panose="020B0503020102020204" pitchFamily="34" charset="0"/>
                <a:cs typeface="Arial" panose="020B0604020202020204" pitchFamily="34" charset="0"/>
              </a:rPr>
              <a:t>Monitor implementation of state funding, engage State Census office</a:t>
            </a:r>
          </a:p>
          <a:p>
            <a:pPr lvl="1">
              <a:buFont typeface="Wingdings" panose="05000000000000000000" pitchFamily="2" charset="2"/>
              <a:buChar char="§"/>
            </a:pPr>
            <a:r>
              <a:rPr lang="en-US" sz="1900" dirty="0">
                <a:latin typeface="Franklin Gothic Book" panose="020B0503020102020204" pitchFamily="34" charset="0"/>
                <a:cs typeface="Arial" panose="020B0604020202020204" pitchFamily="34" charset="0"/>
              </a:rPr>
              <a:t>State Budget advocacy </a:t>
            </a:r>
          </a:p>
          <a:p>
            <a:pPr lvl="2">
              <a:buFont typeface="Wingdings" panose="05000000000000000000" pitchFamily="2" charset="2"/>
              <a:buChar char="§"/>
            </a:pPr>
            <a:r>
              <a:rPr lang="en-US" sz="1700" dirty="0">
                <a:latin typeface="Franklin Gothic Book" panose="020B0503020102020204" pitchFamily="34" charset="0"/>
                <a:cs typeface="Arial" panose="020B0604020202020204" pitchFamily="34" charset="0"/>
              </a:rPr>
              <a:t>2017-18 $10 million; 2018-19 $90 million over two years</a:t>
            </a:r>
          </a:p>
          <a:p>
            <a:pPr lvl="2">
              <a:buFont typeface="Wingdings" panose="05000000000000000000" pitchFamily="2" charset="2"/>
              <a:buChar char="§"/>
            </a:pPr>
            <a:r>
              <a:rPr lang="en-US" sz="1700" dirty="0">
                <a:latin typeface="Franklin Gothic Book" panose="020B0503020102020204" pitchFamily="34" charset="0"/>
                <a:cs typeface="Arial" panose="020B0604020202020204" pitchFamily="34" charset="0"/>
              </a:rPr>
              <a:t>Governor’s 2019-20 budget includes additional $54 million</a:t>
            </a:r>
          </a:p>
          <a:p>
            <a:pPr marL="914400" lvl="2" indent="0">
              <a:buNone/>
            </a:pPr>
            <a:endParaRPr lang="en-US" sz="800" dirty="0">
              <a:latin typeface="Franklin Gothic Book" panose="020B0503020102020204" pitchFamily="34" charset="0"/>
              <a:cs typeface="Arial" panose="020B0604020202020204" pitchFamily="34" charset="0"/>
            </a:endParaRPr>
          </a:p>
          <a:p>
            <a:pPr>
              <a:buFont typeface="Wingdings" panose="05000000000000000000" pitchFamily="2" charset="2"/>
              <a:buChar char="§"/>
            </a:pPr>
            <a:r>
              <a:rPr lang="en-US" sz="2200" dirty="0">
                <a:latin typeface="Franklin Gothic Book" panose="020B0503020102020204" pitchFamily="34" charset="0"/>
                <a:cs typeface="Arial" panose="020B0604020202020204" pitchFamily="34" charset="0"/>
              </a:rPr>
              <a:t>Local Engagement &amp; Planning</a:t>
            </a:r>
          </a:p>
          <a:p>
            <a:pPr lvl="1">
              <a:buFont typeface="Wingdings" panose="05000000000000000000" pitchFamily="2" charset="2"/>
              <a:buChar char="§"/>
            </a:pPr>
            <a:r>
              <a:rPr lang="en-US" sz="1700" dirty="0">
                <a:latin typeface="Franklin Gothic Book" panose="020B0503020102020204" pitchFamily="34" charset="0"/>
                <a:cs typeface="Arial" panose="020B0604020202020204" pitchFamily="34" charset="0"/>
              </a:rPr>
              <a:t>Coordination with local government agencies (county and city), philanthropy and CBOs</a:t>
            </a:r>
          </a:p>
          <a:p>
            <a:pPr lvl="1">
              <a:buFont typeface="Wingdings" panose="05000000000000000000" pitchFamily="2" charset="2"/>
              <a:buChar char="§"/>
            </a:pPr>
            <a:r>
              <a:rPr lang="en-US" sz="1700" dirty="0">
                <a:latin typeface="Franklin Gothic Book" panose="020B0503020102020204" pitchFamily="34" charset="0"/>
                <a:cs typeface="Arial" panose="020B0604020202020204" pitchFamily="34" charset="0"/>
              </a:rPr>
              <a:t>Local LUCA training/engagement support to verify addresses</a:t>
            </a:r>
          </a:p>
          <a:p>
            <a:pPr lvl="1">
              <a:buFont typeface="Wingdings" panose="05000000000000000000" pitchFamily="2" charset="2"/>
              <a:buChar char="§"/>
            </a:pPr>
            <a:r>
              <a:rPr lang="en-US" sz="1700" dirty="0">
                <a:latin typeface="Franklin Gothic Book" panose="020B0503020102020204" pitchFamily="34" charset="0"/>
                <a:cs typeface="Arial" panose="020B0604020202020204" pitchFamily="34" charset="0"/>
              </a:rPr>
              <a:t>Educate and engage networks about policy, trainings and opportunities to support</a:t>
            </a:r>
          </a:p>
          <a:p>
            <a:endParaRPr lang="en-US" dirty="0">
              <a:latin typeface="Franklin Gothic Book" panose="020B0503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1" y="304801"/>
            <a:ext cx="2895601" cy="957776"/>
          </a:xfrm>
          <a:prstGeom prst="rect">
            <a:avLst/>
          </a:prstGeom>
        </p:spPr>
      </p:pic>
    </p:spTree>
    <p:extLst>
      <p:ext uri="{BB962C8B-B14F-4D97-AF65-F5344CB8AC3E}">
        <p14:creationId xmlns:p14="http://schemas.microsoft.com/office/powerpoint/2010/main" val="37993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A871EC-DCB7-4F59-A246-B5C11FAF3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295401"/>
            <a:ext cx="3380016" cy="3862875"/>
          </a:xfrm>
          <a:prstGeom prst="rect">
            <a:avLst/>
          </a:prstGeom>
        </p:spPr>
      </p:pic>
      <p:sp>
        <p:nvSpPr>
          <p:cNvPr id="5" name="TextBox 4"/>
          <p:cNvSpPr txBox="1"/>
          <p:nvPr/>
        </p:nvSpPr>
        <p:spPr>
          <a:xfrm>
            <a:off x="2060662" y="1676400"/>
            <a:ext cx="5143500" cy="3978012"/>
          </a:xfrm>
          <a:prstGeom prst="rect">
            <a:avLst/>
          </a:prstGeom>
          <a:noFill/>
        </p:spPr>
        <p:txBody>
          <a:bodyPr wrap="square" rtlCol="0">
            <a:spAutoFit/>
          </a:bodyPr>
          <a:lstStyle/>
          <a:p>
            <a:pPr marL="285750" indent="-285750">
              <a:spcAft>
                <a:spcPts val="300"/>
              </a:spcAft>
              <a:buFont typeface="Wingdings" panose="05000000000000000000" pitchFamily="2" charset="2"/>
              <a:buChar char="§"/>
            </a:pPr>
            <a:r>
              <a:rPr lang="en-US" sz="2000" dirty="0">
                <a:latin typeface="Franklin Gothic Book" panose="020B0503020102020204" pitchFamily="34" charset="0"/>
                <a:cs typeface="Arial" panose="020B0604020202020204" pitchFamily="34" charset="0"/>
              </a:rPr>
              <a:t>Engaging inside expertise/access in Sacramento</a:t>
            </a:r>
          </a:p>
          <a:p>
            <a:pPr marL="285750" indent="-285750">
              <a:spcAft>
                <a:spcPts val="300"/>
              </a:spcAft>
              <a:buFont typeface="Wingdings" panose="05000000000000000000" pitchFamily="2" charset="2"/>
              <a:buChar char="§"/>
            </a:pPr>
            <a:r>
              <a:rPr lang="en-US" sz="2000" dirty="0">
                <a:latin typeface="Franklin Gothic Book" panose="020B0503020102020204" pitchFamily="34" charset="0"/>
                <a:cs typeface="Arial" panose="020B0604020202020204" pitchFamily="34" charset="0"/>
              </a:rPr>
              <a:t>Amplifying messages via work across children’s policy areas</a:t>
            </a:r>
          </a:p>
          <a:p>
            <a:pPr marL="285750" indent="-285750">
              <a:spcAft>
                <a:spcPts val="300"/>
              </a:spcAft>
              <a:buFont typeface="Wingdings" panose="05000000000000000000" pitchFamily="2" charset="2"/>
              <a:buChar char="§"/>
            </a:pPr>
            <a:r>
              <a:rPr lang="en-US" sz="2000" dirty="0">
                <a:latin typeface="Franklin Gothic Book" panose="020B0503020102020204" pitchFamily="34" charset="0"/>
                <a:cs typeface="Arial" panose="020B0604020202020204" pitchFamily="34" charset="0"/>
              </a:rPr>
              <a:t>Leveraging the 3000+ members of The Children’s Movement through specific campaigns</a:t>
            </a:r>
          </a:p>
          <a:p>
            <a:pPr marL="742950" lvl="1" indent="-285750">
              <a:spcAft>
                <a:spcPts val="300"/>
              </a:spcAft>
              <a:buFont typeface="Wingdings" panose="05000000000000000000" pitchFamily="2" charset="2"/>
              <a:buChar char="§"/>
            </a:pPr>
            <a:r>
              <a:rPr lang="en-US" sz="2000" dirty="0">
                <a:latin typeface="Franklin Gothic Book" panose="020B0503020102020204" pitchFamily="34" charset="0"/>
                <a:cs typeface="Arial" panose="020B0604020202020204" pitchFamily="34" charset="0"/>
              </a:rPr>
              <a:t>Citizenship Question</a:t>
            </a:r>
          </a:p>
          <a:p>
            <a:pPr marL="285750" indent="-285750">
              <a:spcAft>
                <a:spcPts val="300"/>
              </a:spcAft>
              <a:buFont typeface="Wingdings" panose="05000000000000000000" pitchFamily="2" charset="2"/>
              <a:buChar char="§"/>
            </a:pPr>
            <a:r>
              <a:rPr lang="en-US" sz="2000" dirty="0">
                <a:latin typeface="Franklin Gothic Book" panose="020B0503020102020204" pitchFamily="34" charset="0"/>
                <a:cs typeface="Arial" panose="020B0604020202020204" pitchFamily="34" charset="0"/>
              </a:rPr>
              <a:t>Link to Annie E. Casey Foundation KIDS COUNT network</a:t>
            </a:r>
          </a:p>
          <a:p>
            <a:pPr marL="742950" lvl="1" indent="-285750">
              <a:spcAft>
                <a:spcPts val="300"/>
              </a:spcAft>
              <a:buFont typeface="Wingdings" panose="05000000000000000000" pitchFamily="2" charset="2"/>
              <a:buChar char="§"/>
            </a:pPr>
            <a:r>
              <a:rPr lang="en-US" sz="2000" dirty="0">
                <a:latin typeface="Franklin Gothic Book" panose="020B0503020102020204" pitchFamily="34" charset="0"/>
                <a:cs typeface="Arial" panose="020B0604020202020204" pitchFamily="34" charset="0"/>
              </a:rPr>
              <a:t>2018 KIDS COUNT Data Book foreword on 2020 Census undercount</a:t>
            </a:r>
          </a:p>
        </p:txBody>
      </p:sp>
      <p:pic>
        <p:nvPicPr>
          <p:cNvPr id="2" name="Picture 1"/>
          <p:cNvPicPr>
            <a:picLocks noChangeAspect="1"/>
          </p:cNvPicPr>
          <p:nvPr/>
        </p:nvPicPr>
        <p:blipFill>
          <a:blip r:embed="rId4"/>
          <a:stretch>
            <a:fillRect/>
          </a:stretch>
        </p:blipFill>
        <p:spPr>
          <a:xfrm>
            <a:off x="2209800" y="457200"/>
            <a:ext cx="4105402" cy="685800"/>
          </a:xfrm>
          <a:prstGeom prst="rect">
            <a:avLst/>
          </a:prstGeom>
        </p:spPr>
      </p:pic>
    </p:spTree>
    <p:extLst>
      <p:ext uri="{BB962C8B-B14F-4D97-AF65-F5344CB8AC3E}">
        <p14:creationId xmlns:p14="http://schemas.microsoft.com/office/powerpoint/2010/main" val="278166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203" name="Shape 203" descr="C:\Users\jhodgins\Desktop\asianbaby.jpg"/>
          <p:cNvPicPr preferRelativeResize="0"/>
          <p:nvPr/>
        </p:nvPicPr>
        <p:blipFill rotWithShape="1">
          <a:blip r:embed="rId3">
            <a:alphaModFix/>
          </a:blip>
          <a:srcRect/>
          <a:stretch/>
        </p:blipFill>
        <p:spPr>
          <a:xfrm>
            <a:off x="-1" y="0"/>
            <a:ext cx="3979600" cy="2720400"/>
          </a:xfrm>
          <a:prstGeom prst="rect">
            <a:avLst/>
          </a:prstGeom>
          <a:noFill/>
          <a:ln>
            <a:noFill/>
          </a:ln>
        </p:spPr>
      </p:pic>
      <p:grpSp>
        <p:nvGrpSpPr>
          <p:cNvPr id="4" name="Group 3"/>
          <p:cNvGrpSpPr/>
          <p:nvPr/>
        </p:nvGrpSpPr>
        <p:grpSpPr>
          <a:xfrm>
            <a:off x="-13650" y="-2527"/>
            <a:ext cx="12205559" cy="6888152"/>
            <a:chOff x="-10238" y="-1895"/>
            <a:chExt cx="9154169" cy="5166114"/>
          </a:xfrm>
        </p:grpSpPr>
        <p:pic>
          <p:nvPicPr>
            <p:cNvPr id="199" name="Shape 199" descr="http://www.aecf.org/m/resourceimg/aecf-kidscountdatabookcover-2014.png"/>
            <p:cNvPicPr preferRelativeResize="0"/>
            <p:nvPr/>
          </p:nvPicPr>
          <p:blipFill rotWithShape="1">
            <a:blip r:embed="rId4">
              <a:alphaModFix/>
            </a:blip>
            <a:srcRect r="-210" b="37640"/>
            <a:stretch/>
          </p:blipFill>
          <p:spPr>
            <a:xfrm>
              <a:off x="4349932" y="0"/>
              <a:ext cx="4793999" cy="3857700"/>
            </a:xfrm>
            <a:prstGeom prst="rect">
              <a:avLst/>
            </a:prstGeom>
            <a:noFill/>
            <a:ln>
              <a:noFill/>
            </a:ln>
          </p:spPr>
        </p:pic>
        <p:sp>
          <p:nvSpPr>
            <p:cNvPr id="200" name="Shape 200"/>
            <p:cNvSpPr/>
            <p:nvPr/>
          </p:nvSpPr>
          <p:spPr>
            <a:xfrm rot="5400000">
              <a:off x="3850012" y="-119531"/>
              <a:ext cx="1423500" cy="9144000"/>
            </a:xfrm>
            <a:prstGeom prst="rect">
              <a:avLst/>
            </a:prstGeom>
            <a:solidFill>
              <a:srgbClr val="850C70"/>
            </a:solidFill>
            <a:ln>
              <a:noFill/>
            </a:ln>
          </p:spPr>
          <p:txBody>
            <a:bodyPr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201" name="Shape 201"/>
            <p:cNvSpPr/>
            <p:nvPr/>
          </p:nvSpPr>
          <p:spPr>
            <a:xfrm rot="5400000">
              <a:off x="5638361" y="1268795"/>
              <a:ext cx="1076699" cy="1064400"/>
            </a:xfrm>
            <a:prstGeom prst="rect">
              <a:avLst/>
            </a:prstGeom>
            <a:solidFill>
              <a:srgbClr val="850C70"/>
            </a:solidFill>
            <a:ln>
              <a:noFill/>
            </a:ln>
          </p:spPr>
          <p:txBody>
            <a:bodyPr lIns="91433" tIns="45700" rIns="91433" bIns="45700" anchor="ctr" anchorCtr="0">
              <a:noAutofit/>
            </a:bodyPr>
            <a:lstStyle/>
            <a:p>
              <a:pPr algn="ctr"/>
              <a:endParaRPr sz="1867">
                <a:solidFill>
                  <a:schemeClr val="lt1"/>
                </a:solidFill>
                <a:latin typeface="Arial"/>
                <a:ea typeface="Arial"/>
                <a:cs typeface="Arial"/>
                <a:sym typeface="Arial"/>
              </a:endParaRPr>
            </a:p>
          </p:txBody>
        </p:sp>
        <p:pic>
          <p:nvPicPr>
            <p:cNvPr id="202" name="Shape 202" descr="C:\Users\jhodgins\Desktop\closingimage.jpg"/>
            <p:cNvPicPr preferRelativeResize="0"/>
            <p:nvPr/>
          </p:nvPicPr>
          <p:blipFill rotWithShape="1">
            <a:blip r:embed="rId5">
              <a:alphaModFix/>
            </a:blip>
            <a:srcRect/>
            <a:stretch/>
          </p:blipFill>
          <p:spPr>
            <a:xfrm>
              <a:off x="2093718" y="2040321"/>
              <a:ext cx="2251800" cy="1684499"/>
            </a:xfrm>
            <a:prstGeom prst="rect">
              <a:avLst/>
            </a:prstGeom>
            <a:noFill/>
            <a:ln>
              <a:noFill/>
            </a:ln>
          </p:spPr>
        </p:pic>
        <p:pic>
          <p:nvPicPr>
            <p:cNvPr id="204" name="Shape 204" descr="C:\Users\jhodgins\Desktop\young-aa-family-puffyjacket.jpg"/>
            <p:cNvPicPr preferRelativeResize="0"/>
            <p:nvPr/>
          </p:nvPicPr>
          <p:blipFill rotWithShape="1">
            <a:blip r:embed="rId6">
              <a:alphaModFix/>
            </a:blip>
            <a:srcRect/>
            <a:stretch/>
          </p:blipFill>
          <p:spPr>
            <a:xfrm>
              <a:off x="2986754" y="-1895"/>
              <a:ext cx="1358700" cy="2022600"/>
            </a:xfrm>
            <a:prstGeom prst="rect">
              <a:avLst/>
            </a:prstGeom>
            <a:noFill/>
            <a:ln>
              <a:noFill/>
            </a:ln>
          </p:spPr>
        </p:pic>
        <p:sp>
          <p:nvSpPr>
            <p:cNvPr id="205" name="Shape 205"/>
            <p:cNvSpPr/>
            <p:nvPr/>
          </p:nvSpPr>
          <p:spPr>
            <a:xfrm rot="5400000">
              <a:off x="163274" y="1881168"/>
              <a:ext cx="1773300" cy="2091600"/>
            </a:xfrm>
            <a:prstGeom prst="rect">
              <a:avLst/>
            </a:prstGeom>
            <a:solidFill>
              <a:srgbClr val="850C70"/>
            </a:solidFill>
            <a:ln>
              <a:noFill/>
            </a:ln>
          </p:spPr>
          <p:txBody>
            <a:bodyPr lIns="91433" tIns="45700" rIns="91433" bIns="45700" anchor="ctr" anchorCtr="0">
              <a:noAutofit/>
            </a:bodyPr>
            <a:lstStyle/>
            <a:p>
              <a:pPr algn="ctr"/>
              <a:endParaRPr sz="1867">
                <a:solidFill>
                  <a:schemeClr val="lt1"/>
                </a:solidFill>
                <a:latin typeface="Arial"/>
                <a:ea typeface="Arial"/>
                <a:cs typeface="Arial"/>
                <a:sym typeface="Arial"/>
              </a:endParaRPr>
            </a:p>
          </p:txBody>
        </p:sp>
        <p:cxnSp>
          <p:nvCxnSpPr>
            <p:cNvPr id="206" name="Shape 206"/>
            <p:cNvCxnSpPr/>
            <p:nvPr/>
          </p:nvCxnSpPr>
          <p:spPr>
            <a:xfrm>
              <a:off x="2986754" y="0"/>
              <a:ext cx="0" cy="2040300"/>
            </a:xfrm>
            <a:prstGeom prst="straightConnector1">
              <a:avLst/>
            </a:prstGeom>
            <a:noFill/>
            <a:ln w="38100" cap="flat" cmpd="sng">
              <a:solidFill>
                <a:schemeClr val="lt1"/>
              </a:solidFill>
              <a:prstDash val="solid"/>
              <a:miter/>
              <a:headEnd type="none" w="med" len="med"/>
              <a:tailEnd type="none" w="med" len="med"/>
            </a:ln>
          </p:spPr>
        </p:cxnSp>
      </p:grpSp>
      <p:cxnSp>
        <p:nvCxnSpPr>
          <p:cNvPr id="207" name="Shape 207"/>
          <p:cNvCxnSpPr/>
          <p:nvPr/>
        </p:nvCxnSpPr>
        <p:spPr>
          <a:xfrm>
            <a:off x="2791624" y="2720427"/>
            <a:ext cx="0" cy="2245999"/>
          </a:xfrm>
          <a:prstGeom prst="straightConnector1">
            <a:avLst/>
          </a:prstGeom>
          <a:noFill/>
          <a:ln w="38100" cap="flat" cmpd="sng">
            <a:solidFill>
              <a:schemeClr val="lt1"/>
            </a:solidFill>
            <a:prstDash val="solid"/>
            <a:miter/>
            <a:headEnd type="none" w="med" len="med"/>
            <a:tailEnd type="none" w="med" len="med"/>
          </a:ln>
        </p:spPr>
      </p:cxnSp>
      <p:cxnSp>
        <p:nvCxnSpPr>
          <p:cNvPr id="208" name="Shape 208"/>
          <p:cNvCxnSpPr/>
          <p:nvPr/>
        </p:nvCxnSpPr>
        <p:spPr>
          <a:xfrm flipH="1">
            <a:off x="45" y="2694309"/>
            <a:ext cx="5794000" cy="26000"/>
          </a:xfrm>
          <a:prstGeom prst="straightConnector1">
            <a:avLst/>
          </a:prstGeom>
          <a:noFill/>
          <a:ln w="38100" cap="flat" cmpd="sng">
            <a:solidFill>
              <a:schemeClr val="lt1"/>
            </a:solidFill>
            <a:prstDash val="solid"/>
            <a:miter/>
            <a:headEnd type="none" w="med" len="med"/>
            <a:tailEnd type="none" w="med" len="med"/>
          </a:ln>
        </p:spPr>
      </p:cxnSp>
      <p:cxnSp>
        <p:nvCxnSpPr>
          <p:cNvPr id="209" name="Shape 209"/>
          <p:cNvCxnSpPr/>
          <p:nvPr/>
        </p:nvCxnSpPr>
        <p:spPr>
          <a:xfrm rot="10800000">
            <a:off x="16800" y="4966239"/>
            <a:ext cx="12175200" cy="0"/>
          </a:xfrm>
          <a:prstGeom prst="straightConnector1">
            <a:avLst/>
          </a:prstGeom>
          <a:noFill/>
          <a:ln w="38100" cap="flat" cmpd="sng">
            <a:solidFill>
              <a:schemeClr val="lt1"/>
            </a:solidFill>
            <a:prstDash val="solid"/>
            <a:miter/>
            <a:headEnd type="none" w="med" len="med"/>
            <a:tailEnd type="none" w="med" len="med"/>
          </a:ln>
        </p:spPr>
      </p:cxnSp>
      <p:cxnSp>
        <p:nvCxnSpPr>
          <p:cNvPr id="211" name="Shape 211"/>
          <p:cNvCxnSpPr/>
          <p:nvPr/>
        </p:nvCxnSpPr>
        <p:spPr>
          <a:xfrm flipH="1">
            <a:off x="5794112" y="0"/>
            <a:ext cx="15600" cy="4979600"/>
          </a:xfrm>
          <a:prstGeom prst="straightConnector1">
            <a:avLst/>
          </a:prstGeom>
          <a:noFill/>
          <a:ln w="38100" cap="flat" cmpd="sng">
            <a:solidFill>
              <a:schemeClr val="lt1"/>
            </a:solidFill>
            <a:prstDash val="solid"/>
            <a:miter/>
            <a:headEnd type="none" w="med" len="med"/>
            <a:tailEnd type="none" w="med" len="med"/>
          </a:ln>
        </p:spPr>
      </p:cxnSp>
      <p:sp>
        <p:nvSpPr>
          <p:cNvPr id="212" name="Shape 212"/>
          <p:cNvSpPr txBox="1"/>
          <p:nvPr/>
        </p:nvSpPr>
        <p:spPr>
          <a:xfrm>
            <a:off x="-90315" y="5247273"/>
            <a:ext cx="12268665" cy="646000"/>
          </a:xfrm>
          <a:prstGeom prst="rect">
            <a:avLst/>
          </a:prstGeom>
          <a:noFill/>
          <a:ln>
            <a:noFill/>
          </a:ln>
        </p:spPr>
        <p:txBody>
          <a:bodyPr lIns="91433" tIns="45700" rIns="91433" bIns="45700" anchor="t" anchorCtr="0">
            <a:noAutofit/>
          </a:bodyPr>
          <a:lstStyle/>
          <a:p>
            <a:pPr algn="ctr">
              <a:buSzPct val="25000"/>
            </a:pPr>
            <a:r>
              <a:rPr lang="en-US" sz="3867" b="1" dirty="0">
                <a:solidFill>
                  <a:schemeClr val="lt1"/>
                </a:solidFill>
              </a:rPr>
              <a:t>North Carolina Census 2020 Coordinating Efforts</a:t>
            </a:r>
            <a:endParaRPr lang="en" sz="3867" b="1" dirty="0">
              <a:solidFill>
                <a:schemeClr val="lt1"/>
              </a:solidFill>
            </a:endParaRPr>
          </a:p>
        </p:txBody>
      </p:sp>
      <p:sp>
        <p:nvSpPr>
          <p:cNvPr id="214" name="Shape 214"/>
          <p:cNvSpPr txBox="1"/>
          <p:nvPr/>
        </p:nvSpPr>
        <p:spPr>
          <a:xfrm>
            <a:off x="-92" y="5998632"/>
            <a:ext cx="12192000" cy="365200"/>
          </a:xfrm>
          <a:prstGeom prst="rect">
            <a:avLst/>
          </a:prstGeom>
          <a:noFill/>
          <a:ln>
            <a:noFill/>
          </a:ln>
        </p:spPr>
        <p:txBody>
          <a:bodyPr lIns="91433" tIns="91433" rIns="91433" bIns="91433" anchor="t" anchorCtr="0">
            <a:noAutofit/>
          </a:bodyPr>
          <a:lstStyle/>
          <a:p>
            <a:pPr lvl="0" algn="ctr"/>
            <a:r>
              <a:rPr lang="en-US" sz="2000" dirty="0">
                <a:solidFill>
                  <a:srgbClr val="FFFFFF"/>
                </a:solidFill>
              </a:rPr>
              <a:t>Whitney Tucker, MPH </a:t>
            </a:r>
            <a:r>
              <a:rPr lang="en" sz="2000" i="1" dirty="0">
                <a:solidFill>
                  <a:srgbClr val="FFFFFF"/>
                </a:solidFill>
              </a:rPr>
              <a:t>| </a:t>
            </a:r>
            <a:r>
              <a:rPr lang="en-US" sz="2000" i="1" dirty="0">
                <a:solidFill>
                  <a:srgbClr val="FFFFFF"/>
                </a:solidFill>
              </a:rPr>
              <a:t>Research</a:t>
            </a:r>
            <a:r>
              <a:rPr lang="en" sz="2000" i="1" dirty="0">
                <a:solidFill>
                  <a:srgbClr val="FFFFFF"/>
                </a:solidFill>
              </a:rPr>
              <a:t> Director | </a:t>
            </a:r>
            <a:r>
              <a:rPr lang="en" sz="2000" dirty="0">
                <a:solidFill>
                  <a:srgbClr val="FFFFFF"/>
                </a:solidFill>
              </a:rPr>
              <a:t>NC Child</a:t>
            </a:r>
          </a:p>
          <a:p>
            <a:pPr lvl="0" algn="ctr"/>
            <a:r>
              <a:rPr lang="en" sz="2000" dirty="0">
                <a:solidFill>
                  <a:schemeClr val="bg1"/>
                </a:solidFill>
              </a:rPr>
              <a:t>whitney@ncchild.org</a:t>
            </a:r>
          </a:p>
          <a:p>
            <a:pPr lvl="0" algn="ctr"/>
            <a:endParaRPr lang="en" sz="2000" dirty="0">
              <a:solidFill>
                <a:srgbClr val="FFFFFF"/>
              </a:solidFill>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50" y="3417379"/>
            <a:ext cx="2732183" cy="936835"/>
          </a:xfrm>
          <a:prstGeom prst="rect">
            <a:avLst/>
          </a:prstGeom>
        </p:spPr>
      </p:pic>
    </p:spTree>
    <p:extLst>
      <p:ext uri="{BB962C8B-B14F-4D97-AF65-F5344CB8AC3E}">
        <p14:creationId xmlns:p14="http://schemas.microsoft.com/office/powerpoint/2010/main" val="1137286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p:cNvPicPr preferRelativeResize="0"/>
          <p:nvPr/>
        </p:nvPicPr>
        <p:blipFill rotWithShape="1">
          <a:blip r:embed="rId3">
            <a:alphaModFix/>
          </a:blip>
          <a:srcRect/>
          <a:stretch/>
        </p:blipFill>
        <p:spPr>
          <a:xfrm>
            <a:off x="1018496" y="274680"/>
            <a:ext cx="10075600" cy="5648000"/>
          </a:xfrm>
          <a:prstGeom prst="rect">
            <a:avLst/>
          </a:prstGeom>
          <a:noFill/>
          <a:ln>
            <a:noFill/>
          </a:ln>
        </p:spPr>
      </p:pic>
      <p:sp>
        <p:nvSpPr>
          <p:cNvPr id="242" name="Shape 242"/>
          <p:cNvSpPr/>
          <p:nvPr/>
        </p:nvSpPr>
        <p:spPr>
          <a:xfrm>
            <a:off x="1018495" y="274680"/>
            <a:ext cx="4152000" cy="5648000"/>
          </a:xfrm>
          <a:prstGeom prst="rect">
            <a:avLst/>
          </a:prstGeom>
          <a:solidFill>
            <a:srgbClr val="850C70">
              <a:alpha val="74900"/>
            </a:srgbClr>
          </a:solidFill>
          <a:ln>
            <a:noFill/>
          </a:ln>
        </p:spPr>
        <p:txBody>
          <a:bodyPr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43" name="Shape 243"/>
          <p:cNvSpPr txBox="1"/>
          <p:nvPr/>
        </p:nvSpPr>
        <p:spPr>
          <a:xfrm>
            <a:off x="522511" y="6111551"/>
            <a:ext cx="6606000" cy="276800"/>
          </a:xfrm>
          <a:prstGeom prst="rect">
            <a:avLst/>
          </a:prstGeom>
          <a:noFill/>
          <a:ln>
            <a:noFill/>
          </a:ln>
        </p:spPr>
        <p:txBody>
          <a:bodyPr lIns="91433" tIns="45700" rIns="91433" bIns="45700" anchor="t" anchorCtr="0">
            <a:noAutofit/>
          </a:bodyPr>
          <a:lstStyle/>
          <a:p>
            <a:pPr>
              <a:buSzPct val="25000"/>
            </a:pPr>
            <a:r>
              <a:rPr lang="en" sz="1200" dirty="0">
                <a:solidFill>
                  <a:srgbClr val="A5A5A5"/>
                </a:solidFill>
                <a:latin typeface="Arial"/>
                <a:ea typeface="Arial"/>
                <a:cs typeface="Arial"/>
                <a:sym typeface="Arial"/>
              </a:rPr>
              <a:t>www.ncchild.org  | NC CHILD|  </a:t>
            </a:r>
            <a:fld id="{00000000-1234-1234-1234-123412341234}" type="slidenum">
              <a:rPr lang="en" sz="1200">
                <a:solidFill>
                  <a:srgbClr val="A5A5A5"/>
                </a:solidFill>
                <a:latin typeface="Arial"/>
                <a:ea typeface="Arial"/>
                <a:cs typeface="Arial"/>
                <a:sym typeface="Arial"/>
              </a:rPr>
              <a:pPr>
                <a:buSzPct val="25000"/>
              </a:pPr>
              <a:t>17</a:t>
            </a:fld>
            <a:r>
              <a:rPr lang="en" sz="1200" dirty="0">
                <a:solidFill>
                  <a:srgbClr val="A5A5A5"/>
                </a:solidFill>
                <a:latin typeface="Arial"/>
                <a:ea typeface="Arial"/>
                <a:cs typeface="Arial"/>
                <a:sym typeface="Arial"/>
              </a:rPr>
              <a:t>  </a:t>
            </a:r>
          </a:p>
        </p:txBody>
      </p:sp>
      <p:cxnSp>
        <p:nvCxnSpPr>
          <p:cNvPr id="244" name="Shape 244"/>
          <p:cNvCxnSpPr/>
          <p:nvPr/>
        </p:nvCxnSpPr>
        <p:spPr>
          <a:xfrm>
            <a:off x="3094556" y="6251509"/>
            <a:ext cx="7766400" cy="0"/>
          </a:xfrm>
          <a:prstGeom prst="straightConnector1">
            <a:avLst/>
          </a:prstGeom>
          <a:noFill/>
          <a:ln w="9525" cap="flat" cmpd="sng">
            <a:solidFill>
              <a:srgbClr val="BFBFBF"/>
            </a:solidFill>
            <a:prstDash val="solid"/>
            <a:miter/>
            <a:headEnd type="none" w="med" len="med"/>
            <a:tailEnd type="none" w="med" len="med"/>
          </a:ln>
        </p:spPr>
      </p:cxnSp>
      <p:pic>
        <p:nvPicPr>
          <p:cNvPr id="245" name="Shape 245"/>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11225690" y="5969215"/>
            <a:ext cx="704399" cy="564400"/>
          </a:xfrm>
          <a:prstGeom prst="rect">
            <a:avLst/>
          </a:prstGeom>
          <a:noFill/>
          <a:ln>
            <a:noFill/>
          </a:ln>
        </p:spPr>
      </p:pic>
      <p:sp>
        <p:nvSpPr>
          <p:cNvPr id="246" name="Shape 246"/>
          <p:cNvSpPr txBox="1"/>
          <p:nvPr/>
        </p:nvSpPr>
        <p:spPr>
          <a:xfrm>
            <a:off x="1231524" y="1060440"/>
            <a:ext cx="3726000" cy="2752641"/>
          </a:xfrm>
          <a:prstGeom prst="rect">
            <a:avLst/>
          </a:prstGeom>
          <a:noFill/>
          <a:ln>
            <a:noFill/>
          </a:ln>
        </p:spPr>
        <p:txBody>
          <a:bodyPr lIns="91433" tIns="45700" rIns="91433" bIns="45700" anchor="t" anchorCtr="0">
            <a:noAutofit/>
          </a:bodyPr>
          <a:lstStyle/>
          <a:p>
            <a:pPr lvl="0">
              <a:buSzPct val="25000"/>
            </a:pPr>
            <a:endParaRPr lang="en-US" sz="2000" b="1" dirty="0">
              <a:solidFill>
                <a:schemeClr val="lt1"/>
              </a:solidFill>
            </a:endParaRPr>
          </a:p>
          <a:p>
            <a:pPr lvl="0">
              <a:buSzPct val="25000"/>
            </a:pPr>
            <a:r>
              <a:rPr lang="en-US" sz="2400" b="1" dirty="0">
                <a:solidFill>
                  <a:schemeClr val="lt1"/>
                </a:solidFill>
              </a:rPr>
              <a:t>NC Child builds a strong North Carolina by advancing public policies to ensure all children – regardless of race, ethnicity, or place of birth – have the opportunity to achieve their full potential.</a:t>
            </a:r>
          </a:p>
          <a:p>
            <a:pPr>
              <a:buSzPct val="25000"/>
            </a:pPr>
            <a:endParaRPr lang="en" sz="2000" b="1" dirty="0">
              <a:solidFill>
                <a:schemeClr val="lt1"/>
              </a:solidFill>
              <a:latin typeface="Arial"/>
              <a:ea typeface="Arial"/>
              <a:cs typeface="Arial"/>
              <a:sym typeface="Arial"/>
            </a:endParaRPr>
          </a:p>
        </p:txBody>
      </p:sp>
      <p:sp>
        <p:nvSpPr>
          <p:cNvPr id="247" name="Shape 247"/>
          <p:cNvSpPr/>
          <p:nvPr/>
        </p:nvSpPr>
        <p:spPr>
          <a:xfrm>
            <a:off x="1231524" y="612880"/>
            <a:ext cx="2356373" cy="307600"/>
          </a:xfrm>
          <a:prstGeom prst="rect">
            <a:avLst/>
          </a:prstGeom>
          <a:noFill/>
          <a:ln>
            <a:noFill/>
          </a:ln>
        </p:spPr>
        <p:txBody>
          <a:bodyPr lIns="91433" tIns="45700" rIns="91433" bIns="45700" anchor="t" anchorCtr="0">
            <a:noAutofit/>
          </a:bodyPr>
          <a:lstStyle/>
          <a:p>
            <a:pPr>
              <a:buSzPct val="25000"/>
            </a:pPr>
            <a:r>
              <a:rPr lang="en" sz="1467" b="1" dirty="0">
                <a:solidFill>
                  <a:srgbClr val="FF690A"/>
                </a:solidFill>
              </a:rPr>
              <a:t>About NC Child</a:t>
            </a:r>
            <a:endParaRPr lang="en" sz="1467" b="1" dirty="0">
              <a:solidFill>
                <a:srgbClr val="FF690A"/>
              </a:solidFill>
              <a:latin typeface="Arial"/>
              <a:ea typeface="Arial"/>
              <a:cs typeface="Arial"/>
              <a:sym typeface="Arial"/>
            </a:endParaRPr>
          </a:p>
        </p:txBody>
      </p:sp>
    </p:spTree>
    <p:extLst>
      <p:ext uri="{BB962C8B-B14F-4D97-AF65-F5344CB8AC3E}">
        <p14:creationId xmlns:p14="http://schemas.microsoft.com/office/powerpoint/2010/main" val="2669440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Shape 254"/>
          <p:cNvSpPr/>
          <p:nvPr/>
        </p:nvSpPr>
        <p:spPr>
          <a:xfrm>
            <a:off x="815300" y="274665"/>
            <a:ext cx="4152000" cy="5816400"/>
          </a:xfrm>
          <a:prstGeom prst="rect">
            <a:avLst/>
          </a:prstGeom>
          <a:solidFill>
            <a:srgbClr val="850C70"/>
          </a:solidFill>
          <a:ln>
            <a:noFill/>
          </a:ln>
        </p:spPr>
        <p:txBody>
          <a:bodyPr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55" name="Shape 255"/>
          <p:cNvSpPr txBox="1"/>
          <p:nvPr/>
        </p:nvSpPr>
        <p:spPr>
          <a:xfrm>
            <a:off x="522511" y="6111551"/>
            <a:ext cx="6606000" cy="276800"/>
          </a:xfrm>
          <a:prstGeom prst="rect">
            <a:avLst/>
          </a:prstGeom>
          <a:noFill/>
          <a:ln>
            <a:noFill/>
          </a:ln>
        </p:spPr>
        <p:txBody>
          <a:bodyPr lIns="91433" tIns="45700" rIns="91433" bIns="45700" anchor="t" anchorCtr="0">
            <a:noAutofit/>
          </a:bodyPr>
          <a:lstStyle/>
          <a:p>
            <a:pPr>
              <a:buSzPct val="25000"/>
            </a:pPr>
            <a:r>
              <a:rPr lang="en" sz="1200">
                <a:solidFill>
                  <a:srgbClr val="A5A5A5"/>
                </a:solidFill>
                <a:latin typeface="Arial"/>
                <a:ea typeface="Arial"/>
                <a:cs typeface="Arial"/>
                <a:sym typeface="Arial"/>
              </a:rPr>
              <a:t>www.ncchild.org  | NC CHILD|  </a:t>
            </a:r>
            <a:fld id="{00000000-1234-1234-1234-123412341234}" type="slidenum">
              <a:rPr lang="en" sz="1200">
                <a:solidFill>
                  <a:srgbClr val="A5A5A5"/>
                </a:solidFill>
                <a:latin typeface="Arial"/>
                <a:ea typeface="Arial"/>
                <a:cs typeface="Arial"/>
                <a:sym typeface="Arial"/>
              </a:rPr>
              <a:pPr>
                <a:buSzPct val="25000"/>
              </a:pPr>
              <a:t>18</a:t>
            </a:fld>
            <a:r>
              <a:rPr lang="en" sz="1200">
                <a:solidFill>
                  <a:srgbClr val="A5A5A5"/>
                </a:solidFill>
                <a:latin typeface="Arial"/>
                <a:ea typeface="Arial"/>
                <a:cs typeface="Arial"/>
                <a:sym typeface="Arial"/>
              </a:rPr>
              <a:t>  </a:t>
            </a:r>
          </a:p>
        </p:txBody>
      </p:sp>
      <p:cxnSp>
        <p:nvCxnSpPr>
          <p:cNvPr id="256" name="Shape 256"/>
          <p:cNvCxnSpPr/>
          <p:nvPr/>
        </p:nvCxnSpPr>
        <p:spPr>
          <a:xfrm>
            <a:off x="3094556" y="6251509"/>
            <a:ext cx="7766400" cy="0"/>
          </a:xfrm>
          <a:prstGeom prst="straightConnector1">
            <a:avLst/>
          </a:prstGeom>
          <a:noFill/>
          <a:ln w="9525" cap="flat" cmpd="sng">
            <a:solidFill>
              <a:srgbClr val="BFBFBF"/>
            </a:solidFill>
            <a:prstDash val="solid"/>
            <a:miter/>
            <a:headEnd type="none" w="med" len="med"/>
            <a:tailEnd type="none" w="med" len="med"/>
          </a:ln>
        </p:spPr>
      </p:cxnSp>
      <p:pic>
        <p:nvPicPr>
          <p:cNvPr id="257" name="Shape 25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1225690" y="5969215"/>
            <a:ext cx="704399" cy="564400"/>
          </a:xfrm>
          <a:prstGeom prst="rect">
            <a:avLst/>
          </a:prstGeom>
          <a:noFill/>
          <a:ln>
            <a:noFill/>
          </a:ln>
        </p:spPr>
      </p:pic>
      <p:sp>
        <p:nvSpPr>
          <p:cNvPr id="258" name="Shape 258"/>
          <p:cNvSpPr txBox="1"/>
          <p:nvPr/>
        </p:nvSpPr>
        <p:spPr>
          <a:xfrm>
            <a:off x="1028324" y="606490"/>
            <a:ext cx="3726000" cy="3206591"/>
          </a:xfrm>
          <a:prstGeom prst="rect">
            <a:avLst/>
          </a:prstGeom>
          <a:noFill/>
          <a:ln>
            <a:noFill/>
          </a:ln>
        </p:spPr>
        <p:txBody>
          <a:bodyPr lIns="91433" tIns="45700" rIns="91433" bIns="45700" anchor="t" anchorCtr="0">
            <a:noAutofit/>
          </a:bodyPr>
          <a:lstStyle/>
          <a:p>
            <a:pPr lvl="0">
              <a:buClr>
                <a:schemeClr val="dk1"/>
              </a:buClr>
            </a:pPr>
            <a:r>
              <a:rPr lang="en-US" sz="2400" b="1" dirty="0">
                <a:solidFill>
                  <a:srgbClr val="FFFFFF"/>
                </a:solidFill>
              </a:rPr>
              <a:t>In the last census, North Carolina failed to enumerate thousands of young children.</a:t>
            </a:r>
          </a:p>
          <a:p>
            <a:pPr lvl="0">
              <a:buClr>
                <a:schemeClr val="dk1"/>
              </a:buClr>
            </a:pPr>
            <a:endParaRPr lang="en-US" sz="2400" b="1" dirty="0">
              <a:solidFill>
                <a:srgbClr val="FFFFFF"/>
              </a:solidFill>
            </a:endParaRPr>
          </a:p>
          <a:p>
            <a:pPr lvl="0">
              <a:buClr>
                <a:schemeClr val="dk1"/>
              </a:buClr>
            </a:pPr>
            <a:r>
              <a:rPr lang="en-US" sz="2400" dirty="0">
                <a:solidFill>
                  <a:srgbClr val="FFFFFF"/>
                </a:solidFill>
              </a:rPr>
              <a:t>If they had all been counted, the state would have </a:t>
            </a:r>
            <a:r>
              <a:rPr lang="en-US" sz="2400" b="1" dirty="0">
                <a:solidFill>
                  <a:srgbClr val="FFFFFF"/>
                </a:solidFill>
              </a:rPr>
              <a:t>gained</a:t>
            </a:r>
            <a:r>
              <a:rPr lang="en-US" sz="2400" dirty="0">
                <a:solidFill>
                  <a:srgbClr val="FFFFFF"/>
                </a:solidFill>
              </a:rPr>
              <a:t> </a:t>
            </a:r>
            <a:r>
              <a:rPr lang="en-US" sz="2400" b="1" dirty="0">
                <a:solidFill>
                  <a:srgbClr val="FFFFFF"/>
                </a:solidFill>
              </a:rPr>
              <a:t>an additional seat in Congress</a:t>
            </a:r>
            <a:r>
              <a:rPr lang="en-US" sz="2400" dirty="0">
                <a:solidFill>
                  <a:srgbClr val="FFFFFF"/>
                </a:solidFill>
              </a:rPr>
              <a:t>.</a:t>
            </a:r>
          </a:p>
          <a:p>
            <a:pPr lvl="0">
              <a:buClr>
                <a:schemeClr val="dk1"/>
              </a:buClr>
            </a:pPr>
            <a:endParaRPr lang="en-US" sz="2400" dirty="0">
              <a:solidFill>
                <a:srgbClr val="FFFFFF"/>
              </a:solidFill>
            </a:endParaRPr>
          </a:p>
          <a:p>
            <a:pPr lvl="0">
              <a:buClr>
                <a:schemeClr val="dk1"/>
              </a:buClr>
            </a:pPr>
            <a:r>
              <a:rPr lang="en-US" sz="2400" dirty="0">
                <a:solidFill>
                  <a:srgbClr val="FFFFFF"/>
                </a:solidFill>
              </a:rPr>
              <a:t>We have approximately 73,000 young children living in hard-to-count areas now. </a:t>
            </a:r>
          </a:p>
          <a:p>
            <a:pPr lvl="0">
              <a:buClr>
                <a:schemeClr val="dk1"/>
              </a:buClr>
            </a:pPr>
            <a:endParaRPr lang="en-US" sz="2400" dirty="0">
              <a:solidFill>
                <a:srgbClr val="FFFFFF"/>
              </a:solidFill>
            </a:endParaRPr>
          </a:p>
          <a:p>
            <a:pPr lvl="0">
              <a:buClr>
                <a:schemeClr val="dk1"/>
              </a:buClr>
            </a:pPr>
            <a:endParaRPr lang="en-US" sz="2400" dirty="0">
              <a:solidFill>
                <a:srgbClr val="FFFFFF"/>
              </a:solidFill>
            </a:endParaRPr>
          </a:p>
          <a:p>
            <a:pPr lvl="0">
              <a:buClr>
                <a:schemeClr val="dk1"/>
              </a:buClr>
            </a:pPr>
            <a:endParaRPr lang="en-US" sz="2400" dirty="0">
              <a:solidFill>
                <a:srgbClr val="FFFFFF"/>
              </a:solidFill>
            </a:endParaRPr>
          </a:p>
          <a:p>
            <a:pPr lvl="0">
              <a:buClr>
                <a:schemeClr val="dk1"/>
              </a:buClr>
            </a:pPr>
            <a:endParaRPr sz="2400" b="1" dirty="0">
              <a:solidFill>
                <a:srgbClr val="FFFFFF"/>
              </a:solidFill>
            </a:endParaRPr>
          </a:p>
        </p:txBody>
      </p:sp>
      <p:pic>
        <p:nvPicPr>
          <p:cNvPr id="7" name="Picture 6">
            <a:extLst>
              <a:ext uri="{FF2B5EF4-FFF2-40B4-BE49-F238E27FC236}">
                <a16:creationId xmlns:a16="http://schemas.microsoft.com/office/drawing/2014/main" id="{7F2AD4E1-5E8F-4911-A5C7-EEBC0ED663C6}"/>
              </a:ext>
            </a:extLst>
          </p:cNvPr>
          <p:cNvPicPr>
            <a:picLocks noChangeAspect="1"/>
          </p:cNvPicPr>
          <p:nvPr/>
        </p:nvPicPr>
        <p:blipFill rotWithShape="1">
          <a:blip r:embed="rId4"/>
          <a:srcRect l="59257" t="36610" r="10918" b="44743"/>
          <a:stretch/>
        </p:blipFill>
        <p:spPr>
          <a:xfrm>
            <a:off x="7299231" y="1314532"/>
            <a:ext cx="3886944" cy="1366269"/>
          </a:xfrm>
          <a:prstGeom prst="rect">
            <a:avLst/>
          </a:prstGeom>
        </p:spPr>
      </p:pic>
      <p:pic>
        <p:nvPicPr>
          <p:cNvPr id="8" name="Picture 7">
            <a:extLst>
              <a:ext uri="{FF2B5EF4-FFF2-40B4-BE49-F238E27FC236}">
                <a16:creationId xmlns:a16="http://schemas.microsoft.com/office/drawing/2014/main" id="{E97A5823-9F3B-4466-BBD1-4B1C2BE5EF53}"/>
              </a:ext>
            </a:extLst>
          </p:cNvPr>
          <p:cNvPicPr>
            <a:picLocks noChangeAspect="1"/>
          </p:cNvPicPr>
          <p:nvPr/>
        </p:nvPicPr>
        <p:blipFill rotWithShape="1">
          <a:blip r:embed="rId4"/>
          <a:srcRect l="38507" t="55603" r="31194" b="25751"/>
          <a:stretch/>
        </p:blipFill>
        <p:spPr>
          <a:xfrm>
            <a:off x="4967301" y="3141198"/>
            <a:ext cx="6333471" cy="2402271"/>
          </a:xfrm>
          <a:prstGeom prst="rect">
            <a:avLst/>
          </a:prstGeom>
        </p:spPr>
      </p:pic>
      <p:pic>
        <p:nvPicPr>
          <p:cNvPr id="4" name="Picture 3">
            <a:extLst>
              <a:ext uri="{FF2B5EF4-FFF2-40B4-BE49-F238E27FC236}">
                <a16:creationId xmlns:a16="http://schemas.microsoft.com/office/drawing/2014/main" id="{33C5C278-7EBE-4B6E-980C-D2DBFA2AB4B0}"/>
              </a:ext>
            </a:extLst>
          </p:cNvPr>
          <p:cNvPicPr>
            <a:picLocks noChangeAspect="1"/>
          </p:cNvPicPr>
          <p:nvPr/>
        </p:nvPicPr>
        <p:blipFill>
          <a:blip r:embed="rId5"/>
          <a:stretch>
            <a:fillRect/>
          </a:stretch>
        </p:blipFill>
        <p:spPr>
          <a:xfrm>
            <a:off x="4722517" y="-618608"/>
            <a:ext cx="7778833" cy="6103527"/>
          </a:xfrm>
          <a:prstGeom prst="rect">
            <a:avLst/>
          </a:prstGeom>
        </p:spPr>
      </p:pic>
    </p:spTree>
    <p:extLst>
      <p:ext uri="{BB962C8B-B14F-4D97-AF65-F5344CB8AC3E}">
        <p14:creationId xmlns:p14="http://schemas.microsoft.com/office/powerpoint/2010/main" val="386476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Shape 254"/>
          <p:cNvSpPr/>
          <p:nvPr/>
        </p:nvSpPr>
        <p:spPr>
          <a:xfrm>
            <a:off x="815300" y="274665"/>
            <a:ext cx="4152000" cy="5816400"/>
          </a:xfrm>
          <a:prstGeom prst="rect">
            <a:avLst/>
          </a:prstGeom>
          <a:solidFill>
            <a:srgbClr val="850C70"/>
          </a:solidFill>
          <a:ln>
            <a:noFill/>
          </a:ln>
        </p:spPr>
        <p:txBody>
          <a:bodyPr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55" name="Shape 255"/>
          <p:cNvSpPr txBox="1"/>
          <p:nvPr/>
        </p:nvSpPr>
        <p:spPr>
          <a:xfrm>
            <a:off x="522511" y="6111551"/>
            <a:ext cx="6606000" cy="276800"/>
          </a:xfrm>
          <a:prstGeom prst="rect">
            <a:avLst/>
          </a:prstGeom>
          <a:noFill/>
          <a:ln>
            <a:noFill/>
          </a:ln>
        </p:spPr>
        <p:txBody>
          <a:bodyPr lIns="91433" tIns="45700" rIns="91433" bIns="45700" anchor="t" anchorCtr="0">
            <a:noAutofit/>
          </a:bodyPr>
          <a:lstStyle/>
          <a:p>
            <a:pPr>
              <a:buSzPct val="25000"/>
            </a:pPr>
            <a:r>
              <a:rPr lang="en" sz="1200">
                <a:solidFill>
                  <a:srgbClr val="A5A5A5"/>
                </a:solidFill>
                <a:latin typeface="Arial"/>
                <a:ea typeface="Arial"/>
                <a:cs typeface="Arial"/>
                <a:sym typeface="Arial"/>
              </a:rPr>
              <a:t>www.ncchild.org  | NC CHILD|  </a:t>
            </a:r>
            <a:fld id="{00000000-1234-1234-1234-123412341234}" type="slidenum">
              <a:rPr lang="en" sz="1200">
                <a:solidFill>
                  <a:srgbClr val="A5A5A5"/>
                </a:solidFill>
                <a:latin typeface="Arial"/>
                <a:ea typeface="Arial"/>
                <a:cs typeface="Arial"/>
                <a:sym typeface="Arial"/>
              </a:rPr>
              <a:pPr>
                <a:buSzPct val="25000"/>
              </a:pPr>
              <a:t>19</a:t>
            </a:fld>
            <a:r>
              <a:rPr lang="en" sz="1200">
                <a:solidFill>
                  <a:srgbClr val="A5A5A5"/>
                </a:solidFill>
                <a:latin typeface="Arial"/>
                <a:ea typeface="Arial"/>
                <a:cs typeface="Arial"/>
                <a:sym typeface="Arial"/>
              </a:rPr>
              <a:t>  </a:t>
            </a:r>
          </a:p>
        </p:txBody>
      </p:sp>
      <p:cxnSp>
        <p:nvCxnSpPr>
          <p:cNvPr id="256" name="Shape 256"/>
          <p:cNvCxnSpPr/>
          <p:nvPr/>
        </p:nvCxnSpPr>
        <p:spPr>
          <a:xfrm>
            <a:off x="3094556" y="6251509"/>
            <a:ext cx="7766400" cy="0"/>
          </a:xfrm>
          <a:prstGeom prst="straightConnector1">
            <a:avLst/>
          </a:prstGeom>
          <a:noFill/>
          <a:ln w="9525" cap="flat" cmpd="sng">
            <a:solidFill>
              <a:srgbClr val="BFBFBF"/>
            </a:solidFill>
            <a:prstDash val="solid"/>
            <a:miter/>
            <a:headEnd type="none" w="med" len="med"/>
            <a:tailEnd type="none" w="med" len="med"/>
          </a:ln>
        </p:spPr>
      </p:cxnSp>
      <p:pic>
        <p:nvPicPr>
          <p:cNvPr id="257" name="Shape 25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1225690" y="5969215"/>
            <a:ext cx="704399" cy="564400"/>
          </a:xfrm>
          <a:prstGeom prst="rect">
            <a:avLst/>
          </a:prstGeom>
          <a:noFill/>
          <a:ln>
            <a:noFill/>
          </a:ln>
        </p:spPr>
      </p:pic>
      <p:sp>
        <p:nvSpPr>
          <p:cNvPr id="258" name="Shape 258"/>
          <p:cNvSpPr txBox="1"/>
          <p:nvPr/>
        </p:nvSpPr>
        <p:spPr>
          <a:xfrm>
            <a:off x="1028324" y="606490"/>
            <a:ext cx="3726000" cy="3206591"/>
          </a:xfrm>
          <a:prstGeom prst="rect">
            <a:avLst/>
          </a:prstGeom>
          <a:noFill/>
          <a:ln>
            <a:noFill/>
          </a:ln>
        </p:spPr>
        <p:txBody>
          <a:bodyPr lIns="91433" tIns="45700" rIns="91433" bIns="45700" anchor="t" anchorCtr="0">
            <a:noAutofit/>
          </a:bodyPr>
          <a:lstStyle/>
          <a:p>
            <a:pPr lvl="0">
              <a:buClr>
                <a:schemeClr val="dk1"/>
              </a:buClr>
            </a:pPr>
            <a:r>
              <a:rPr lang="en-US" sz="2400" b="1" dirty="0">
                <a:solidFill>
                  <a:schemeClr val="bg1"/>
                </a:solidFill>
              </a:rPr>
              <a:t>North Carolina receives more than $16 billion in federal funding based on the census – over $5 billion of that is designated for children’s services. </a:t>
            </a:r>
          </a:p>
          <a:p>
            <a:pPr lvl="0">
              <a:buClr>
                <a:schemeClr val="dk1"/>
              </a:buClr>
            </a:pPr>
            <a:endParaRPr lang="en-US" sz="2400" b="1" dirty="0">
              <a:solidFill>
                <a:srgbClr val="FFFFFF"/>
              </a:solidFill>
            </a:endParaRPr>
          </a:p>
          <a:p>
            <a:pPr>
              <a:buClr>
                <a:schemeClr val="dk1"/>
              </a:buClr>
            </a:pPr>
            <a:r>
              <a:rPr lang="en-US" sz="2400" dirty="0">
                <a:solidFill>
                  <a:srgbClr val="FFFFFF"/>
                </a:solidFill>
              </a:rPr>
              <a:t>In 2000, an undercount led to inadequate funding for CHIP. Eligible children were put on a waiting list and went uninsured until additional funding was secured.</a:t>
            </a:r>
          </a:p>
          <a:p>
            <a:pPr lvl="0">
              <a:buClr>
                <a:schemeClr val="dk1"/>
              </a:buClr>
            </a:pPr>
            <a:endParaRPr sz="2400" b="1" dirty="0">
              <a:solidFill>
                <a:srgbClr val="FFFFFF"/>
              </a:solidFill>
            </a:endParaRPr>
          </a:p>
        </p:txBody>
      </p:sp>
      <p:graphicFrame>
        <p:nvGraphicFramePr>
          <p:cNvPr id="5" name="Table 4">
            <a:extLst>
              <a:ext uri="{FF2B5EF4-FFF2-40B4-BE49-F238E27FC236}">
                <a16:creationId xmlns:a16="http://schemas.microsoft.com/office/drawing/2014/main" id="{39BE30FA-E798-459B-9B7B-06430B6B718B}"/>
              </a:ext>
            </a:extLst>
          </p:cNvPr>
          <p:cNvGraphicFramePr>
            <a:graphicFrameLocks noGrp="1"/>
          </p:cNvGraphicFramePr>
          <p:nvPr>
            <p:extLst/>
          </p:nvPr>
        </p:nvGraphicFramePr>
        <p:xfrm>
          <a:off x="5332033" y="469649"/>
          <a:ext cx="6196376" cy="5384297"/>
        </p:xfrm>
        <a:graphic>
          <a:graphicData uri="http://schemas.openxmlformats.org/drawingml/2006/table">
            <a:tbl>
              <a:tblPr firstRow="1" bandRow="1">
                <a:tableStyleId>{21E4AEA4-8DFA-4A89-87EB-49C32662AFE0}</a:tableStyleId>
              </a:tblPr>
              <a:tblGrid>
                <a:gridCol w="4749113">
                  <a:extLst>
                    <a:ext uri="{9D8B030D-6E8A-4147-A177-3AD203B41FA5}">
                      <a16:colId xmlns:a16="http://schemas.microsoft.com/office/drawing/2014/main" val="3354555613"/>
                    </a:ext>
                  </a:extLst>
                </a:gridCol>
                <a:gridCol w="1447263">
                  <a:extLst>
                    <a:ext uri="{9D8B030D-6E8A-4147-A177-3AD203B41FA5}">
                      <a16:colId xmlns:a16="http://schemas.microsoft.com/office/drawing/2014/main" val="3408529674"/>
                    </a:ext>
                  </a:extLst>
                </a:gridCol>
              </a:tblGrid>
              <a:tr h="609600">
                <a:tc>
                  <a:txBody>
                    <a:bodyPr/>
                    <a:lstStyle/>
                    <a:p>
                      <a:pPr algn="ctr"/>
                      <a:r>
                        <a:rPr lang="en-US" sz="1600" b="1" dirty="0">
                          <a:latin typeface="+mj-lt"/>
                        </a:rPr>
                        <a:t>Child-Serving Program in North Carolina</a:t>
                      </a:r>
                    </a:p>
                  </a:txBody>
                  <a:tcPr marL="121920" marR="121920" marT="60960" marB="60960" anchor="ctr"/>
                </a:tc>
                <a:tc>
                  <a:txBody>
                    <a:bodyPr/>
                    <a:lstStyle/>
                    <a:p>
                      <a:pPr algn="ctr"/>
                      <a:r>
                        <a:rPr lang="en-US" sz="1600" b="1" dirty="0">
                          <a:latin typeface="+mj-lt"/>
                        </a:rPr>
                        <a:t>Fiscal Year 2015 Dollars </a:t>
                      </a:r>
                    </a:p>
                  </a:txBody>
                  <a:tcPr marL="121920" marR="121920" marT="60960" marB="60960" anchor="ctr"/>
                </a:tc>
                <a:extLst>
                  <a:ext uri="{0D108BD9-81ED-4DB2-BD59-A6C34878D82A}">
                    <a16:rowId xmlns:a16="http://schemas.microsoft.com/office/drawing/2014/main" val="1508189207"/>
                  </a:ext>
                </a:extLst>
              </a:tr>
              <a:tr h="426463">
                <a:tc>
                  <a:txBody>
                    <a:bodyPr/>
                    <a:lstStyle/>
                    <a:p>
                      <a:pPr algn="l" fontAlgn="b"/>
                      <a:r>
                        <a:rPr lang="en-US" sz="1500" b="0" i="0" u="none" strike="noStrike" dirty="0">
                          <a:solidFill>
                            <a:srgbClr val="000000"/>
                          </a:solidFill>
                          <a:effectLst/>
                          <a:latin typeface="+mj-lt"/>
                        </a:rPr>
                        <a:t>Medicaid (Children's Portion Only)</a:t>
                      </a:r>
                    </a:p>
                  </a:txBody>
                  <a:tcPr marL="121920" marR="12700" marT="12700" marB="0" anchor="ctr"/>
                </a:tc>
                <a:tc>
                  <a:txBody>
                    <a:bodyPr/>
                    <a:lstStyle/>
                    <a:p>
                      <a:pPr algn="ctr" fontAlgn="b"/>
                      <a:r>
                        <a:rPr lang="en-US" sz="1500" b="0" i="0" u="none" strike="noStrike" dirty="0">
                          <a:solidFill>
                            <a:srgbClr val="000000"/>
                          </a:solidFill>
                          <a:effectLst/>
                          <a:latin typeface="+mj-lt"/>
                        </a:rPr>
                        <a:t>$1.9 billion</a:t>
                      </a:r>
                    </a:p>
                  </a:txBody>
                  <a:tcPr marL="12700" marR="12700" marT="12700" marB="0" anchor="ctr"/>
                </a:tc>
                <a:extLst>
                  <a:ext uri="{0D108BD9-81ED-4DB2-BD59-A6C34878D82A}">
                    <a16:rowId xmlns:a16="http://schemas.microsoft.com/office/drawing/2014/main" val="2203736993"/>
                  </a:ext>
                </a:extLst>
              </a:tr>
              <a:tr h="657789">
                <a:tc>
                  <a:txBody>
                    <a:bodyPr/>
                    <a:lstStyle/>
                    <a:p>
                      <a:pPr algn="l" fontAlgn="b"/>
                      <a:r>
                        <a:rPr lang="en-US" sz="1500" b="0" i="0" u="none" strike="noStrike" dirty="0">
                          <a:solidFill>
                            <a:srgbClr val="000000"/>
                          </a:solidFill>
                          <a:effectLst/>
                          <a:latin typeface="+mj-lt"/>
                        </a:rPr>
                        <a:t>Supplemental Nutrition Assistance Program (SNAP) (Children's Portion Only)</a:t>
                      </a:r>
                    </a:p>
                  </a:txBody>
                  <a:tcPr marL="121920" marR="12700" marT="12700" marB="0" anchor="ctr"/>
                </a:tc>
                <a:tc>
                  <a:txBody>
                    <a:bodyPr/>
                    <a:lstStyle/>
                    <a:p>
                      <a:pPr algn="ctr" fontAlgn="b"/>
                      <a:r>
                        <a:rPr lang="en-US" sz="1500" b="0" i="0" u="none" strike="noStrike" dirty="0">
                          <a:solidFill>
                            <a:srgbClr val="000000"/>
                          </a:solidFill>
                          <a:effectLst/>
                          <a:latin typeface="+mj-lt"/>
                        </a:rPr>
                        <a:t>$1 billion</a:t>
                      </a:r>
                    </a:p>
                  </a:txBody>
                  <a:tcPr marL="12700" marR="12700" marT="12700" marB="0" anchor="ctr"/>
                </a:tc>
                <a:extLst>
                  <a:ext uri="{0D108BD9-81ED-4DB2-BD59-A6C34878D82A}">
                    <a16:rowId xmlns:a16="http://schemas.microsoft.com/office/drawing/2014/main" val="4213264150"/>
                  </a:ext>
                </a:extLst>
              </a:tr>
              <a:tr h="442268">
                <a:tc>
                  <a:txBody>
                    <a:bodyPr/>
                    <a:lstStyle/>
                    <a:p>
                      <a:pPr algn="l" fontAlgn="b"/>
                      <a:r>
                        <a:rPr lang="en-US" sz="1500" b="0" i="0" u="none" strike="noStrike" dirty="0">
                          <a:solidFill>
                            <a:srgbClr val="000000"/>
                          </a:solidFill>
                          <a:effectLst/>
                          <a:latin typeface="+mj-lt"/>
                        </a:rPr>
                        <a:t>Title I Grants to Local Education Agencies</a:t>
                      </a:r>
                    </a:p>
                  </a:txBody>
                  <a:tcPr marL="121920" marR="12700" marT="12700" marB="0" anchor="ctr"/>
                </a:tc>
                <a:tc>
                  <a:txBody>
                    <a:bodyPr/>
                    <a:lstStyle/>
                    <a:p>
                      <a:pPr algn="ctr" fontAlgn="b"/>
                      <a:r>
                        <a:rPr lang="en-US" sz="1500" b="0" i="0" u="none" strike="noStrike" dirty="0">
                          <a:solidFill>
                            <a:srgbClr val="000000"/>
                          </a:solidFill>
                          <a:effectLst/>
                          <a:latin typeface="+mj-lt"/>
                        </a:rPr>
                        <a:t>$416 million </a:t>
                      </a:r>
                    </a:p>
                  </a:txBody>
                  <a:tcPr marL="12700" marR="12700" marT="12700" marB="0" anchor="ctr"/>
                </a:tc>
                <a:extLst>
                  <a:ext uri="{0D108BD9-81ED-4DB2-BD59-A6C34878D82A}">
                    <a16:rowId xmlns:a16="http://schemas.microsoft.com/office/drawing/2014/main" val="179141064"/>
                  </a:ext>
                </a:extLst>
              </a:tr>
              <a:tr h="426463">
                <a:tc>
                  <a:txBody>
                    <a:bodyPr/>
                    <a:lstStyle/>
                    <a:p>
                      <a:pPr algn="l" fontAlgn="b"/>
                      <a:r>
                        <a:rPr lang="en-US" sz="1500" b="0" i="0" u="none" strike="noStrike" dirty="0">
                          <a:solidFill>
                            <a:srgbClr val="000000"/>
                          </a:solidFill>
                          <a:effectLst/>
                          <a:latin typeface="+mj-lt"/>
                        </a:rPr>
                        <a:t>National School Lunch Program</a:t>
                      </a:r>
                    </a:p>
                  </a:txBody>
                  <a:tcPr marL="121920" marR="12700" marT="12700" marB="0" anchor="ctr"/>
                </a:tc>
                <a:tc>
                  <a:txBody>
                    <a:bodyPr/>
                    <a:lstStyle/>
                    <a:p>
                      <a:pPr algn="ctr" fontAlgn="b"/>
                      <a:r>
                        <a:rPr lang="en-US" sz="1500" b="0" i="0" u="none" strike="noStrike" dirty="0">
                          <a:solidFill>
                            <a:srgbClr val="000000"/>
                          </a:solidFill>
                          <a:effectLst/>
                          <a:latin typeface="+mj-lt"/>
                        </a:rPr>
                        <a:t>$375 million </a:t>
                      </a:r>
                    </a:p>
                  </a:txBody>
                  <a:tcPr marL="12700" marR="12700" marT="12700" marB="0" anchor="ctr"/>
                </a:tc>
                <a:extLst>
                  <a:ext uri="{0D108BD9-81ED-4DB2-BD59-A6C34878D82A}">
                    <a16:rowId xmlns:a16="http://schemas.microsoft.com/office/drawing/2014/main" val="2233694381"/>
                  </a:ext>
                </a:extLst>
              </a:tr>
              <a:tr h="426463">
                <a:tc>
                  <a:txBody>
                    <a:bodyPr/>
                    <a:lstStyle/>
                    <a:p>
                      <a:pPr algn="l" fontAlgn="b"/>
                      <a:r>
                        <a:rPr lang="en-US" sz="1500" b="0" i="0" u="none" strike="noStrike" dirty="0">
                          <a:solidFill>
                            <a:srgbClr val="000000"/>
                          </a:solidFill>
                          <a:effectLst/>
                          <a:latin typeface="+mj-lt"/>
                        </a:rPr>
                        <a:t>Special Education Grants (IDEA)</a:t>
                      </a:r>
                    </a:p>
                  </a:txBody>
                  <a:tcPr marL="121920" marR="12700" marT="12700" marB="0" anchor="ctr"/>
                </a:tc>
                <a:tc>
                  <a:txBody>
                    <a:bodyPr/>
                    <a:lstStyle/>
                    <a:p>
                      <a:pPr algn="ctr" fontAlgn="b"/>
                      <a:r>
                        <a:rPr lang="en-US" sz="1500" b="0" i="0" u="none" strike="noStrike" dirty="0">
                          <a:solidFill>
                            <a:srgbClr val="000000"/>
                          </a:solidFill>
                          <a:effectLst/>
                          <a:latin typeface="+mj-lt"/>
                        </a:rPr>
                        <a:t>$327 million</a:t>
                      </a:r>
                    </a:p>
                  </a:txBody>
                  <a:tcPr marL="12700" marR="12700" marT="12700" marB="0" anchor="ctr"/>
                </a:tc>
                <a:extLst>
                  <a:ext uri="{0D108BD9-81ED-4DB2-BD59-A6C34878D82A}">
                    <a16:rowId xmlns:a16="http://schemas.microsoft.com/office/drawing/2014/main" val="3632063516"/>
                  </a:ext>
                </a:extLst>
              </a:tr>
              <a:tr h="442268">
                <a:tc>
                  <a:txBody>
                    <a:bodyPr/>
                    <a:lstStyle/>
                    <a:p>
                      <a:pPr algn="l" fontAlgn="b"/>
                      <a:r>
                        <a:rPr lang="en-US" sz="1500" b="0" i="0" u="none" strike="noStrike" dirty="0">
                          <a:solidFill>
                            <a:srgbClr val="000000"/>
                          </a:solidFill>
                          <a:effectLst/>
                          <a:latin typeface="+mj-lt"/>
                        </a:rPr>
                        <a:t>State Children's Health Insurance Program (S-SCHIP)</a:t>
                      </a:r>
                    </a:p>
                  </a:txBody>
                  <a:tcPr marL="121920" marR="12700" marT="12700" marB="0" anchor="ctr"/>
                </a:tc>
                <a:tc>
                  <a:txBody>
                    <a:bodyPr/>
                    <a:lstStyle/>
                    <a:p>
                      <a:pPr algn="ctr" fontAlgn="b"/>
                      <a:r>
                        <a:rPr lang="en-US" sz="1500" b="0" i="0" u="none" strike="noStrike" dirty="0">
                          <a:solidFill>
                            <a:srgbClr val="000000"/>
                          </a:solidFill>
                          <a:effectLst/>
                          <a:latin typeface="+mj-lt"/>
                        </a:rPr>
                        <a:t>$395 million</a:t>
                      </a:r>
                    </a:p>
                  </a:txBody>
                  <a:tcPr marL="12700" marR="12700" marT="12700" marB="0" anchor="ctr"/>
                </a:tc>
                <a:extLst>
                  <a:ext uri="{0D108BD9-81ED-4DB2-BD59-A6C34878D82A}">
                    <a16:rowId xmlns:a16="http://schemas.microsoft.com/office/drawing/2014/main" val="2644021075"/>
                  </a:ext>
                </a:extLst>
              </a:tr>
              <a:tr h="426463">
                <a:tc>
                  <a:txBody>
                    <a:bodyPr/>
                    <a:lstStyle/>
                    <a:p>
                      <a:pPr algn="l" fontAlgn="b"/>
                      <a:r>
                        <a:rPr lang="en-US" sz="1500" b="0" i="0" u="none" strike="noStrike" dirty="0">
                          <a:solidFill>
                            <a:srgbClr val="000000"/>
                          </a:solidFill>
                          <a:effectLst/>
                          <a:latin typeface="+mj-lt"/>
                        </a:rPr>
                        <a:t>Head Start/ Early Head Start</a:t>
                      </a:r>
                    </a:p>
                  </a:txBody>
                  <a:tcPr marL="121920" marR="12700" marT="12700" marB="0" anchor="ctr"/>
                </a:tc>
                <a:tc>
                  <a:txBody>
                    <a:bodyPr/>
                    <a:lstStyle/>
                    <a:p>
                      <a:pPr algn="ctr" fontAlgn="b"/>
                      <a:r>
                        <a:rPr lang="en-US" sz="1500" b="0" i="0" u="none" strike="noStrike" dirty="0">
                          <a:solidFill>
                            <a:srgbClr val="000000"/>
                          </a:solidFill>
                          <a:effectLst/>
                          <a:latin typeface="+mj-lt"/>
                        </a:rPr>
                        <a:t>$212 million </a:t>
                      </a:r>
                    </a:p>
                  </a:txBody>
                  <a:tcPr marL="12700" marR="12700" marT="12700" marB="0" anchor="ctr"/>
                </a:tc>
                <a:extLst>
                  <a:ext uri="{0D108BD9-81ED-4DB2-BD59-A6C34878D82A}">
                    <a16:rowId xmlns:a16="http://schemas.microsoft.com/office/drawing/2014/main" val="3496124941"/>
                  </a:ext>
                </a:extLst>
              </a:tr>
              <a:tr h="657789">
                <a:tc>
                  <a:txBody>
                    <a:bodyPr/>
                    <a:lstStyle/>
                    <a:p>
                      <a:pPr algn="l" fontAlgn="b"/>
                      <a:r>
                        <a:rPr lang="en-US" sz="1500" b="0" i="0" u="none" strike="noStrike" dirty="0">
                          <a:solidFill>
                            <a:srgbClr val="000000"/>
                          </a:solidFill>
                          <a:effectLst/>
                          <a:latin typeface="+mj-lt"/>
                        </a:rPr>
                        <a:t>Supplemental Nutrition Program for Women, Infants, and Children (WIC)</a:t>
                      </a:r>
                    </a:p>
                  </a:txBody>
                  <a:tcPr marL="121920" marR="12700" marT="12700" marB="0" anchor="ctr"/>
                </a:tc>
                <a:tc>
                  <a:txBody>
                    <a:bodyPr/>
                    <a:lstStyle/>
                    <a:p>
                      <a:pPr algn="ctr" fontAlgn="b"/>
                      <a:r>
                        <a:rPr lang="en-US" sz="1500" b="0" i="0" u="none" strike="noStrike" dirty="0">
                          <a:solidFill>
                            <a:srgbClr val="000000"/>
                          </a:solidFill>
                          <a:effectLst/>
                          <a:latin typeface="+mj-lt"/>
                        </a:rPr>
                        <a:t>$193 million</a:t>
                      </a:r>
                    </a:p>
                  </a:txBody>
                  <a:tcPr marL="12700" marR="12700" marT="12700" marB="0" anchor="ctr"/>
                </a:tc>
                <a:extLst>
                  <a:ext uri="{0D108BD9-81ED-4DB2-BD59-A6C34878D82A}">
                    <a16:rowId xmlns:a16="http://schemas.microsoft.com/office/drawing/2014/main" val="2562628695"/>
                  </a:ext>
                </a:extLst>
              </a:tr>
              <a:tr h="426463">
                <a:tc>
                  <a:txBody>
                    <a:bodyPr/>
                    <a:lstStyle/>
                    <a:p>
                      <a:pPr algn="l" fontAlgn="b"/>
                      <a:r>
                        <a:rPr lang="en-US" sz="1500" b="0" i="0" u="none" strike="noStrike" dirty="0">
                          <a:solidFill>
                            <a:srgbClr val="000000"/>
                          </a:solidFill>
                          <a:effectLst/>
                          <a:latin typeface="+mj-lt"/>
                        </a:rPr>
                        <a:t>Foster Care (Title IV-E)</a:t>
                      </a:r>
                    </a:p>
                  </a:txBody>
                  <a:tcPr marL="121920" marR="12700" marT="12700" marB="0" anchor="ctr"/>
                </a:tc>
                <a:tc>
                  <a:txBody>
                    <a:bodyPr/>
                    <a:lstStyle/>
                    <a:p>
                      <a:pPr algn="ctr" fontAlgn="b"/>
                      <a:r>
                        <a:rPr lang="en-US" sz="1500" b="0" i="0" u="none" strike="noStrike" dirty="0">
                          <a:solidFill>
                            <a:srgbClr val="000000"/>
                          </a:solidFill>
                          <a:effectLst/>
                          <a:latin typeface="+mj-lt"/>
                        </a:rPr>
                        <a:t>$70 million</a:t>
                      </a:r>
                    </a:p>
                  </a:txBody>
                  <a:tcPr marL="12700" marR="12700" marT="12700" marB="0" anchor="ctr"/>
                </a:tc>
                <a:extLst>
                  <a:ext uri="{0D108BD9-81ED-4DB2-BD59-A6C34878D82A}">
                    <a16:rowId xmlns:a16="http://schemas.microsoft.com/office/drawing/2014/main" val="3800679948"/>
                  </a:ext>
                </a:extLst>
              </a:tr>
              <a:tr h="442268">
                <a:tc>
                  <a:txBody>
                    <a:bodyPr/>
                    <a:lstStyle/>
                    <a:p>
                      <a:pPr algn="l" fontAlgn="b"/>
                      <a:r>
                        <a:rPr lang="en-US" sz="1500" b="0" i="0" u="none" strike="noStrike" dirty="0">
                          <a:solidFill>
                            <a:srgbClr val="000000"/>
                          </a:solidFill>
                          <a:effectLst/>
                          <a:latin typeface="+mj-lt"/>
                        </a:rPr>
                        <a:t>Child Care and Development Fund (CCDF) Entitlement</a:t>
                      </a:r>
                    </a:p>
                  </a:txBody>
                  <a:tcPr marL="121920" marR="12700" marT="12700" marB="0" anchor="ctr"/>
                </a:tc>
                <a:tc>
                  <a:txBody>
                    <a:bodyPr/>
                    <a:lstStyle/>
                    <a:p>
                      <a:pPr algn="ctr" fontAlgn="b"/>
                      <a:r>
                        <a:rPr lang="en-US" sz="1500" b="0" i="0" u="none" strike="noStrike" dirty="0">
                          <a:solidFill>
                            <a:srgbClr val="000000"/>
                          </a:solidFill>
                          <a:effectLst/>
                          <a:latin typeface="+mj-lt"/>
                        </a:rPr>
                        <a:t>$122 million</a:t>
                      </a:r>
                    </a:p>
                  </a:txBody>
                  <a:tcPr marL="12700" marR="12700" marT="12700" marB="0" anchor="ctr"/>
                </a:tc>
                <a:extLst>
                  <a:ext uri="{0D108BD9-81ED-4DB2-BD59-A6C34878D82A}">
                    <a16:rowId xmlns:a16="http://schemas.microsoft.com/office/drawing/2014/main" val="3117792565"/>
                  </a:ext>
                </a:extLst>
              </a:tr>
            </a:tbl>
          </a:graphicData>
        </a:graphic>
      </p:graphicFrame>
    </p:spTree>
    <p:extLst>
      <p:ext uri="{BB962C8B-B14F-4D97-AF65-F5344CB8AC3E}">
        <p14:creationId xmlns:p14="http://schemas.microsoft.com/office/powerpoint/2010/main" val="1651013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Today’s Speakers</a:t>
            </a:r>
            <a:endParaRPr lang="en-US" dirty="0"/>
          </a:p>
        </p:txBody>
      </p:sp>
      <p:sp>
        <p:nvSpPr>
          <p:cNvPr id="3" name="Content Placeholder 2"/>
          <p:cNvSpPr>
            <a:spLocks noGrp="1"/>
          </p:cNvSpPr>
          <p:nvPr>
            <p:ph idx="1"/>
          </p:nvPr>
        </p:nvSpPr>
        <p:spPr/>
        <p:txBody>
          <a:bodyPr/>
          <a:lstStyle/>
          <a:p>
            <a:r>
              <a:rPr lang="en-US" dirty="0" smtClean="0"/>
              <a:t>Cate Bohn, MPH, </a:t>
            </a:r>
            <a:r>
              <a:rPr lang="en-US" dirty="0"/>
              <a:t>Research Policy Analyst, New York State Council on Children and </a:t>
            </a:r>
            <a:r>
              <a:rPr lang="en-US" dirty="0" smtClean="0"/>
              <a:t>Families</a:t>
            </a:r>
          </a:p>
          <a:p>
            <a:r>
              <a:rPr lang="en-US" dirty="0" smtClean="0"/>
              <a:t>Stacy Lee, Managing Director Early Childhood Project Integration, Children Now</a:t>
            </a:r>
          </a:p>
          <a:p>
            <a:r>
              <a:rPr lang="en-US" dirty="0" smtClean="0"/>
              <a:t>Whitney Tucker, MPH, Research Director, NC Child</a:t>
            </a:r>
          </a:p>
          <a:p>
            <a:r>
              <a:rPr lang="en-US" dirty="0" smtClean="0"/>
              <a:t>Ashon McKenzie</a:t>
            </a:r>
            <a:r>
              <a:rPr lang="en-US" dirty="0"/>
              <a:t>, Esq</a:t>
            </a:r>
            <a:r>
              <a:rPr lang="en-US" dirty="0" smtClean="0"/>
              <a:t>., Policy Director, Children's </a:t>
            </a:r>
            <a:r>
              <a:rPr lang="en-US" dirty="0"/>
              <a:t>Defense </a:t>
            </a:r>
            <a:r>
              <a:rPr lang="en-US" dirty="0" smtClean="0"/>
              <a:t>Fund-Ohio</a:t>
            </a:r>
          </a:p>
          <a:p>
            <a:r>
              <a:rPr lang="en-US" dirty="0" smtClean="0"/>
              <a:t>Cassie Davis, </a:t>
            </a:r>
            <a:r>
              <a:rPr lang="en-US" dirty="0"/>
              <a:t>Research </a:t>
            </a:r>
            <a:r>
              <a:rPr lang="en-US" dirty="0" smtClean="0"/>
              <a:t>Analyst </a:t>
            </a:r>
            <a:r>
              <a:rPr lang="en-US" dirty="0"/>
              <a:t>&amp; State Policy </a:t>
            </a:r>
            <a:r>
              <a:rPr lang="en-US" dirty="0" smtClean="0"/>
              <a:t>Fellow, Center For Public Policy Priorities</a:t>
            </a:r>
          </a:p>
          <a:p>
            <a:r>
              <a:rPr lang="en" i="1" dirty="0" smtClean="0">
                <a:solidFill>
                  <a:srgbClr val="FFFFFF"/>
                </a:solidFill>
              </a:rPr>
              <a:t>| </a:t>
            </a:r>
            <a:r>
              <a:rPr lang="en-US" i="1" dirty="0">
                <a:solidFill>
                  <a:srgbClr val="FFFFFF"/>
                </a:solidFill>
              </a:rPr>
              <a:t>Research</a:t>
            </a:r>
            <a:r>
              <a:rPr lang="en" i="1" dirty="0">
                <a:solidFill>
                  <a:srgbClr val="FFFFFF"/>
                </a:solidFill>
              </a:rPr>
              <a:t> Director | </a:t>
            </a:r>
            <a:r>
              <a:rPr lang="en" dirty="0">
                <a:solidFill>
                  <a:srgbClr val="FFFFFF"/>
                </a:solidFill>
              </a:rPr>
              <a:t>NC Child</a:t>
            </a:r>
          </a:p>
          <a:p>
            <a:endParaRPr lang="en-US" dirty="0" smtClean="0"/>
          </a:p>
          <a:p>
            <a:endParaRPr lang="en-US" dirty="0"/>
          </a:p>
        </p:txBody>
      </p:sp>
    </p:spTree>
    <p:extLst>
      <p:ext uri="{BB962C8B-B14F-4D97-AF65-F5344CB8AC3E}">
        <p14:creationId xmlns:p14="http://schemas.microsoft.com/office/powerpoint/2010/main" val="2338769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Shape 254"/>
          <p:cNvSpPr/>
          <p:nvPr/>
        </p:nvSpPr>
        <p:spPr>
          <a:xfrm>
            <a:off x="815300" y="274665"/>
            <a:ext cx="4152000" cy="5816400"/>
          </a:xfrm>
          <a:prstGeom prst="rect">
            <a:avLst/>
          </a:prstGeom>
          <a:solidFill>
            <a:srgbClr val="850C70"/>
          </a:solidFill>
          <a:ln>
            <a:noFill/>
          </a:ln>
        </p:spPr>
        <p:txBody>
          <a:bodyPr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55" name="Shape 255"/>
          <p:cNvSpPr txBox="1"/>
          <p:nvPr/>
        </p:nvSpPr>
        <p:spPr>
          <a:xfrm>
            <a:off x="522511" y="6111551"/>
            <a:ext cx="6606000" cy="276800"/>
          </a:xfrm>
          <a:prstGeom prst="rect">
            <a:avLst/>
          </a:prstGeom>
          <a:noFill/>
          <a:ln>
            <a:noFill/>
          </a:ln>
        </p:spPr>
        <p:txBody>
          <a:bodyPr lIns="91433" tIns="45700" rIns="91433" bIns="45700" anchor="t" anchorCtr="0">
            <a:noAutofit/>
          </a:bodyPr>
          <a:lstStyle/>
          <a:p>
            <a:pPr>
              <a:buSzPct val="25000"/>
            </a:pPr>
            <a:r>
              <a:rPr lang="en" sz="1200">
                <a:solidFill>
                  <a:srgbClr val="A5A5A5"/>
                </a:solidFill>
                <a:latin typeface="Arial"/>
                <a:ea typeface="Arial"/>
                <a:cs typeface="Arial"/>
                <a:sym typeface="Arial"/>
              </a:rPr>
              <a:t>www.ncchild.org  | NC CHILD|  </a:t>
            </a:r>
            <a:fld id="{00000000-1234-1234-1234-123412341234}" type="slidenum">
              <a:rPr lang="en" sz="1200">
                <a:solidFill>
                  <a:srgbClr val="A5A5A5"/>
                </a:solidFill>
                <a:latin typeface="Arial"/>
                <a:ea typeface="Arial"/>
                <a:cs typeface="Arial"/>
                <a:sym typeface="Arial"/>
              </a:rPr>
              <a:pPr>
                <a:buSzPct val="25000"/>
              </a:pPr>
              <a:t>20</a:t>
            </a:fld>
            <a:r>
              <a:rPr lang="en" sz="1200">
                <a:solidFill>
                  <a:srgbClr val="A5A5A5"/>
                </a:solidFill>
                <a:latin typeface="Arial"/>
                <a:ea typeface="Arial"/>
                <a:cs typeface="Arial"/>
                <a:sym typeface="Arial"/>
              </a:rPr>
              <a:t>  </a:t>
            </a:r>
          </a:p>
        </p:txBody>
      </p:sp>
      <p:cxnSp>
        <p:nvCxnSpPr>
          <p:cNvPr id="256" name="Shape 256"/>
          <p:cNvCxnSpPr/>
          <p:nvPr/>
        </p:nvCxnSpPr>
        <p:spPr>
          <a:xfrm>
            <a:off x="3094556" y="6251509"/>
            <a:ext cx="7766400" cy="0"/>
          </a:xfrm>
          <a:prstGeom prst="straightConnector1">
            <a:avLst/>
          </a:prstGeom>
          <a:noFill/>
          <a:ln w="9525" cap="flat" cmpd="sng">
            <a:solidFill>
              <a:srgbClr val="BFBFBF"/>
            </a:solidFill>
            <a:prstDash val="solid"/>
            <a:miter/>
            <a:headEnd type="none" w="med" len="med"/>
            <a:tailEnd type="none" w="med" len="med"/>
          </a:ln>
        </p:spPr>
      </p:cxnSp>
      <p:pic>
        <p:nvPicPr>
          <p:cNvPr id="257" name="Shape 25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1225690" y="5969215"/>
            <a:ext cx="704399" cy="564400"/>
          </a:xfrm>
          <a:prstGeom prst="rect">
            <a:avLst/>
          </a:prstGeom>
          <a:noFill/>
          <a:ln>
            <a:noFill/>
          </a:ln>
        </p:spPr>
      </p:pic>
      <p:sp>
        <p:nvSpPr>
          <p:cNvPr id="258" name="Shape 258"/>
          <p:cNvSpPr txBox="1"/>
          <p:nvPr/>
        </p:nvSpPr>
        <p:spPr>
          <a:xfrm>
            <a:off x="1028324" y="912995"/>
            <a:ext cx="3726000" cy="4869152"/>
          </a:xfrm>
          <a:prstGeom prst="rect">
            <a:avLst/>
          </a:prstGeom>
          <a:noFill/>
          <a:ln>
            <a:noFill/>
          </a:ln>
        </p:spPr>
        <p:txBody>
          <a:bodyPr lIns="91433" tIns="45700" rIns="91433" bIns="45700" anchor="t" anchorCtr="0">
            <a:noAutofit/>
          </a:bodyPr>
          <a:lstStyle/>
          <a:p>
            <a:pPr lvl="0">
              <a:buClr>
                <a:schemeClr val="dk1"/>
              </a:buClr>
            </a:pPr>
            <a:r>
              <a:rPr lang="en-US" sz="2400" b="1" dirty="0">
                <a:solidFill>
                  <a:schemeClr val="bg1"/>
                </a:solidFill>
              </a:rPr>
              <a:t>The NC state Complete Count Commission was established in October 2018 by executive order</a:t>
            </a:r>
            <a:r>
              <a:rPr lang="en-US" sz="2400" b="1" dirty="0">
                <a:solidFill>
                  <a:srgbClr val="FFFFFF"/>
                </a:solidFill>
              </a:rPr>
              <a:t>.</a:t>
            </a:r>
            <a:endParaRPr lang="en" sz="2400" b="1" dirty="0">
              <a:solidFill>
                <a:srgbClr val="FFFFFF"/>
              </a:solidFill>
            </a:endParaRPr>
          </a:p>
          <a:p>
            <a:pPr>
              <a:buClr>
                <a:schemeClr val="dk1"/>
              </a:buClr>
            </a:pPr>
            <a:endParaRPr lang="en-US" sz="2400" b="1" dirty="0">
              <a:solidFill>
                <a:srgbClr val="FFFFFF"/>
              </a:solidFill>
            </a:endParaRPr>
          </a:p>
          <a:p>
            <a:pPr>
              <a:buClr>
                <a:schemeClr val="dk1"/>
              </a:buClr>
            </a:pPr>
            <a:r>
              <a:rPr lang="en-US" sz="2400" b="1" dirty="0">
                <a:solidFill>
                  <a:srgbClr val="FFFFFF"/>
                </a:solidFill>
              </a:rPr>
              <a:t>Our coalition pushed for the appointments of diverse early childhood voices, using a variety of “soft” advocacy methods.</a:t>
            </a:r>
            <a:endParaRPr sz="2400" b="1" dirty="0">
              <a:solidFill>
                <a:srgbClr val="FFFFFF"/>
              </a:solidFill>
            </a:endParaRPr>
          </a:p>
          <a:p>
            <a:pPr lvl="0">
              <a:buClr>
                <a:schemeClr val="dk1"/>
              </a:buClr>
            </a:pPr>
            <a:endParaRPr lang="en-US" sz="2400" b="1" dirty="0">
              <a:solidFill>
                <a:schemeClr val="bg1"/>
              </a:solidFill>
            </a:endParaRPr>
          </a:p>
        </p:txBody>
      </p:sp>
      <p:sp>
        <p:nvSpPr>
          <p:cNvPr id="259" name="Shape 259"/>
          <p:cNvSpPr/>
          <p:nvPr/>
        </p:nvSpPr>
        <p:spPr>
          <a:xfrm>
            <a:off x="1028324" y="599215"/>
            <a:ext cx="3519091" cy="313780"/>
          </a:xfrm>
          <a:prstGeom prst="rect">
            <a:avLst/>
          </a:prstGeom>
          <a:noFill/>
          <a:ln>
            <a:noFill/>
          </a:ln>
        </p:spPr>
        <p:txBody>
          <a:bodyPr lIns="91433" tIns="45700" rIns="91433" bIns="45700" anchor="t" anchorCtr="0">
            <a:noAutofit/>
          </a:bodyPr>
          <a:lstStyle/>
          <a:p>
            <a:pPr>
              <a:buSzPct val="25000"/>
            </a:pPr>
            <a:r>
              <a:rPr lang="en-US" sz="1467" b="1" dirty="0">
                <a:solidFill>
                  <a:srgbClr val="FF690A"/>
                </a:solidFill>
              </a:rPr>
              <a:t>Establishing the Commission</a:t>
            </a:r>
            <a:endParaRPr lang="en" sz="1467" b="1" dirty="0">
              <a:solidFill>
                <a:srgbClr val="FF690A"/>
              </a:solidFill>
            </a:endParaRPr>
          </a:p>
        </p:txBody>
      </p:sp>
      <p:sp>
        <p:nvSpPr>
          <p:cNvPr id="2" name="Rectangle 1"/>
          <p:cNvSpPr/>
          <p:nvPr/>
        </p:nvSpPr>
        <p:spPr>
          <a:xfrm>
            <a:off x="5939760" y="3223817"/>
            <a:ext cx="253596" cy="461665"/>
          </a:xfrm>
          <a:prstGeom prst="rect">
            <a:avLst/>
          </a:prstGeom>
        </p:spPr>
        <p:txBody>
          <a:bodyPr wrap="none">
            <a:spAutoFit/>
          </a:bodyPr>
          <a:lstStyle/>
          <a:p>
            <a:r>
              <a:rPr lang="en-US" sz="2400" dirty="0"/>
              <a:t> </a:t>
            </a:r>
          </a:p>
        </p:txBody>
      </p:sp>
      <p:graphicFrame>
        <p:nvGraphicFramePr>
          <p:cNvPr id="10" name="Diagram 9">
            <a:extLst>
              <a:ext uri="{FF2B5EF4-FFF2-40B4-BE49-F238E27FC236}">
                <a16:creationId xmlns:a16="http://schemas.microsoft.com/office/drawing/2014/main" id="{6D596847-A68E-483D-9599-9E7B2D16169F}"/>
              </a:ext>
            </a:extLst>
          </p:cNvPr>
          <p:cNvGraphicFramePr/>
          <p:nvPr>
            <p:extLst/>
          </p:nvPr>
        </p:nvGraphicFramePr>
        <p:xfrm>
          <a:off x="3825511" y="-240403"/>
          <a:ext cx="8812957" cy="63519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6754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Shape 254"/>
          <p:cNvSpPr/>
          <p:nvPr/>
        </p:nvSpPr>
        <p:spPr>
          <a:xfrm>
            <a:off x="815300" y="274665"/>
            <a:ext cx="4152000" cy="5816400"/>
          </a:xfrm>
          <a:prstGeom prst="rect">
            <a:avLst/>
          </a:prstGeom>
          <a:solidFill>
            <a:srgbClr val="850C70"/>
          </a:solidFill>
          <a:ln>
            <a:noFill/>
          </a:ln>
        </p:spPr>
        <p:txBody>
          <a:bodyPr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55" name="Shape 255"/>
          <p:cNvSpPr txBox="1"/>
          <p:nvPr/>
        </p:nvSpPr>
        <p:spPr>
          <a:xfrm>
            <a:off x="522511" y="6111551"/>
            <a:ext cx="6606000" cy="276800"/>
          </a:xfrm>
          <a:prstGeom prst="rect">
            <a:avLst/>
          </a:prstGeom>
          <a:noFill/>
          <a:ln>
            <a:noFill/>
          </a:ln>
        </p:spPr>
        <p:txBody>
          <a:bodyPr lIns="91433" tIns="45700" rIns="91433" bIns="45700" anchor="t" anchorCtr="0">
            <a:noAutofit/>
          </a:bodyPr>
          <a:lstStyle/>
          <a:p>
            <a:pPr>
              <a:buSzPct val="25000"/>
            </a:pPr>
            <a:r>
              <a:rPr lang="en" sz="1200">
                <a:solidFill>
                  <a:srgbClr val="A5A5A5"/>
                </a:solidFill>
                <a:latin typeface="Arial"/>
                <a:ea typeface="Arial"/>
                <a:cs typeface="Arial"/>
                <a:sym typeface="Arial"/>
              </a:rPr>
              <a:t>www.ncchild.org  | NC CHILD|  </a:t>
            </a:r>
            <a:fld id="{00000000-1234-1234-1234-123412341234}" type="slidenum">
              <a:rPr lang="en" sz="1200">
                <a:solidFill>
                  <a:srgbClr val="A5A5A5"/>
                </a:solidFill>
                <a:latin typeface="Arial"/>
                <a:ea typeface="Arial"/>
                <a:cs typeface="Arial"/>
                <a:sym typeface="Arial"/>
              </a:rPr>
              <a:pPr>
                <a:buSzPct val="25000"/>
              </a:pPr>
              <a:t>21</a:t>
            </a:fld>
            <a:r>
              <a:rPr lang="en" sz="1200">
                <a:solidFill>
                  <a:srgbClr val="A5A5A5"/>
                </a:solidFill>
                <a:latin typeface="Arial"/>
                <a:ea typeface="Arial"/>
                <a:cs typeface="Arial"/>
                <a:sym typeface="Arial"/>
              </a:rPr>
              <a:t>  </a:t>
            </a:r>
          </a:p>
        </p:txBody>
      </p:sp>
      <p:cxnSp>
        <p:nvCxnSpPr>
          <p:cNvPr id="256" name="Shape 256"/>
          <p:cNvCxnSpPr/>
          <p:nvPr/>
        </p:nvCxnSpPr>
        <p:spPr>
          <a:xfrm>
            <a:off x="3094556" y="6251509"/>
            <a:ext cx="7766400" cy="0"/>
          </a:xfrm>
          <a:prstGeom prst="straightConnector1">
            <a:avLst/>
          </a:prstGeom>
          <a:noFill/>
          <a:ln w="9525" cap="flat" cmpd="sng">
            <a:solidFill>
              <a:srgbClr val="BFBFBF"/>
            </a:solidFill>
            <a:prstDash val="solid"/>
            <a:miter/>
            <a:headEnd type="none" w="med" len="med"/>
            <a:tailEnd type="none" w="med" len="med"/>
          </a:ln>
        </p:spPr>
      </p:cxnSp>
      <p:pic>
        <p:nvPicPr>
          <p:cNvPr id="257" name="Shape 25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1225690" y="5969215"/>
            <a:ext cx="704399" cy="564400"/>
          </a:xfrm>
          <a:prstGeom prst="rect">
            <a:avLst/>
          </a:prstGeom>
          <a:noFill/>
          <a:ln>
            <a:noFill/>
          </a:ln>
        </p:spPr>
      </p:pic>
      <p:sp>
        <p:nvSpPr>
          <p:cNvPr id="258" name="Shape 258"/>
          <p:cNvSpPr txBox="1"/>
          <p:nvPr/>
        </p:nvSpPr>
        <p:spPr>
          <a:xfrm>
            <a:off x="1028324" y="912995"/>
            <a:ext cx="3726000" cy="4869152"/>
          </a:xfrm>
          <a:prstGeom prst="rect">
            <a:avLst/>
          </a:prstGeom>
          <a:noFill/>
          <a:ln>
            <a:noFill/>
          </a:ln>
        </p:spPr>
        <p:txBody>
          <a:bodyPr lIns="91433" tIns="45700" rIns="91433" bIns="45700" anchor="t" anchorCtr="0">
            <a:noAutofit/>
          </a:bodyPr>
          <a:lstStyle/>
          <a:p>
            <a:pPr lvl="0">
              <a:buClr>
                <a:schemeClr val="dk1"/>
              </a:buClr>
            </a:pPr>
            <a:r>
              <a:rPr lang="en-US" sz="2400" b="1" dirty="0">
                <a:solidFill>
                  <a:srgbClr val="FFFFFF"/>
                </a:solidFill>
              </a:rPr>
              <a:t>The Commission is now well-established with its own website and an NC Census logo, but its work remains unfunded. </a:t>
            </a:r>
            <a:endParaRPr lang="en-US" sz="2400" b="1" dirty="0">
              <a:solidFill>
                <a:schemeClr val="bg1"/>
              </a:solidFill>
            </a:endParaRPr>
          </a:p>
          <a:p>
            <a:pPr lvl="0">
              <a:buClr>
                <a:schemeClr val="dk1"/>
              </a:buClr>
            </a:pPr>
            <a:endParaRPr lang="en-US" sz="2400" b="1" dirty="0">
              <a:solidFill>
                <a:schemeClr val="bg1"/>
              </a:solidFill>
            </a:endParaRPr>
          </a:p>
          <a:p>
            <a:pPr lvl="0">
              <a:buClr>
                <a:schemeClr val="dk1"/>
              </a:buClr>
            </a:pPr>
            <a:r>
              <a:rPr lang="en-US" sz="2400" dirty="0">
                <a:solidFill>
                  <a:schemeClr val="bg1"/>
                </a:solidFill>
              </a:rPr>
              <a:t>NC Child has been working with partners to creatively move forward despite state-level limitations.</a:t>
            </a:r>
          </a:p>
        </p:txBody>
      </p:sp>
      <p:sp>
        <p:nvSpPr>
          <p:cNvPr id="259" name="Shape 259"/>
          <p:cNvSpPr/>
          <p:nvPr/>
        </p:nvSpPr>
        <p:spPr>
          <a:xfrm>
            <a:off x="1028324" y="599215"/>
            <a:ext cx="3519091" cy="313780"/>
          </a:xfrm>
          <a:prstGeom prst="rect">
            <a:avLst/>
          </a:prstGeom>
          <a:noFill/>
          <a:ln>
            <a:noFill/>
          </a:ln>
        </p:spPr>
        <p:txBody>
          <a:bodyPr lIns="91433" tIns="45700" rIns="91433" bIns="45700" anchor="t" anchorCtr="0">
            <a:noAutofit/>
          </a:bodyPr>
          <a:lstStyle/>
          <a:p>
            <a:pPr>
              <a:buSzPct val="25000"/>
            </a:pPr>
            <a:r>
              <a:rPr lang="en-US" sz="1467" b="1" dirty="0">
                <a:solidFill>
                  <a:srgbClr val="FF690A"/>
                </a:solidFill>
              </a:rPr>
              <a:t>Encouraging Progress</a:t>
            </a:r>
            <a:endParaRPr lang="en" sz="1467" b="1" dirty="0">
              <a:solidFill>
                <a:srgbClr val="FF690A"/>
              </a:solidFill>
            </a:endParaRPr>
          </a:p>
        </p:txBody>
      </p:sp>
      <p:sp>
        <p:nvSpPr>
          <p:cNvPr id="2" name="Rectangle 1"/>
          <p:cNvSpPr/>
          <p:nvPr/>
        </p:nvSpPr>
        <p:spPr>
          <a:xfrm>
            <a:off x="5939760" y="3223817"/>
            <a:ext cx="253596" cy="461665"/>
          </a:xfrm>
          <a:prstGeom prst="rect">
            <a:avLst/>
          </a:prstGeom>
        </p:spPr>
        <p:txBody>
          <a:bodyPr wrap="none">
            <a:spAutoFit/>
          </a:bodyPr>
          <a:lstStyle/>
          <a:p>
            <a:r>
              <a:rPr lang="en-US" sz="2400" dirty="0"/>
              <a:t> </a:t>
            </a:r>
          </a:p>
        </p:txBody>
      </p:sp>
      <p:graphicFrame>
        <p:nvGraphicFramePr>
          <p:cNvPr id="10" name="Diagram 9">
            <a:extLst>
              <a:ext uri="{FF2B5EF4-FFF2-40B4-BE49-F238E27FC236}">
                <a16:creationId xmlns:a16="http://schemas.microsoft.com/office/drawing/2014/main" id="{1A2B28BC-7D97-4C40-B339-E4A6DC15B27D}"/>
              </a:ext>
            </a:extLst>
          </p:cNvPr>
          <p:cNvGraphicFramePr/>
          <p:nvPr>
            <p:extLst/>
          </p:nvPr>
        </p:nvGraphicFramePr>
        <p:xfrm>
          <a:off x="5180324" y="756105"/>
          <a:ext cx="6739205" cy="4919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7241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Shape 254"/>
          <p:cNvSpPr/>
          <p:nvPr/>
        </p:nvSpPr>
        <p:spPr>
          <a:xfrm>
            <a:off x="815300" y="220075"/>
            <a:ext cx="10410389" cy="5816400"/>
          </a:xfrm>
          <a:prstGeom prst="rect">
            <a:avLst/>
          </a:prstGeom>
          <a:solidFill>
            <a:srgbClr val="850C70"/>
          </a:solidFill>
          <a:ln>
            <a:noFill/>
          </a:ln>
        </p:spPr>
        <p:txBody>
          <a:bodyPr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55" name="Shape 255"/>
          <p:cNvSpPr txBox="1"/>
          <p:nvPr/>
        </p:nvSpPr>
        <p:spPr>
          <a:xfrm>
            <a:off x="522511" y="6111551"/>
            <a:ext cx="6606000" cy="276800"/>
          </a:xfrm>
          <a:prstGeom prst="rect">
            <a:avLst/>
          </a:prstGeom>
          <a:noFill/>
          <a:ln>
            <a:noFill/>
          </a:ln>
        </p:spPr>
        <p:txBody>
          <a:bodyPr lIns="91433" tIns="45700" rIns="91433" bIns="45700" anchor="t" anchorCtr="0">
            <a:noAutofit/>
          </a:bodyPr>
          <a:lstStyle/>
          <a:p>
            <a:pPr>
              <a:buSzPct val="25000"/>
            </a:pPr>
            <a:r>
              <a:rPr lang="en" sz="1200">
                <a:solidFill>
                  <a:srgbClr val="A5A5A5"/>
                </a:solidFill>
                <a:latin typeface="Arial"/>
                <a:ea typeface="Arial"/>
                <a:cs typeface="Arial"/>
                <a:sym typeface="Arial"/>
              </a:rPr>
              <a:t>www.ncchild.org  | NC CHILD|  </a:t>
            </a:r>
            <a:fld id="{00000000-1234-1234-1234-123412341234}" type="slidenum">
              <a:rPr lang="en" sz="1200">
                <a:solidFill>
                  <a:srgbClr val="A5A5A5"/>
                </a:solidFill>
                <a:latin typeface="Arial"/>
                <a:ea typeface="Arial"/>
                <a:cs typeface="Arial"/>
                <a:sym typeface="Arial"/>
              </a:rPr>
              <a:pPr>
                <a:buSzPct val="25000"/>
              </a:pPr>
              <a:t>22</a:t>
            </a:fld>
            <a:r>
              <a:rPr lang="en" sz="1200">
                <a:solidFill>
                  <a:srgbClr val="A5A5A5"/>
                </a:solidFill>
                <a:latin typeface="Arial"/>
                <a:ea typeface="Arial"/>
                <a:cs typeface="Arial"/>
                <a:sym typeface="Arial"/>
              </a:rPr>
              <a:t>  </a:t>
            </a:r>
          </a:p>
        </p:txBody>
      </p:sp>
      <p:cxnSp>
        <p:nvCxnSpPr>
          <p:cNvPr id="256" name="Shape 256"/>
          <p:cNvCxnSpPr/>
          <p:nvPr/>
        </p:nvCxnSpPr>
        <p:spPr>
          <a:xfrm>
            <a:off x="3094556" y="6251509"/>
            <a:ext cx="7766400" cy="0"/>
          </a:xfrm>
          <a:prstGeom prst="straightConnector1">
            <a:avLst/>
          </a:prstGeom>
          <a:noFill/>
          <a:ln w="9525" cap="flat" cmpd="sng">
            <a:solidFill>
              <a:srgbClr val="BFBFBF"/>
            </a:solidFill>
            <a:prstDash val="solid"/>
            <a:miter/>
            <a:headEnd type="none" w="med" len="med"/>
            <a:tailEnd type="none" w="med" len="med"/>
          </a:ln>
        </p:spPr>
      </p:cxnSp>
      <p:pic>
        <p:nvPicPr>
          <p:cNvPr id="257" name="Shape 25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1225690" y="5969215"/>
            <a:ext cx="704399" cy="564400"/>
          </a:xfrm>
          <a:prstGeom prst="rect">
            <a:avLst/>
          </a:prstGeom>
          <a:noFill/>
          <a:ln>
            <a:noFill/>
          </a:ln>
        </p:spPr>
      </p:pic>
      <p:sp>
        <p:nvSpPr>
          <p:cNvPr id="258" name="Shape 258"/>
          <p:cNvSpPr txBox="1"/>
          <p:nvPr/>
        </p:nvSpPr>
        <p:spPr>
          <a:xfrm>
            <a:off x="1028324" y="912995"/>
            <a:ext cx="9962673" cy="4869152"/>
          </a:xfrm>
          <a:prstGeom prst="rect">
            <a:avLst/>
          </a:prstGeom>
          <a:noFill/>
          <a:ln>
            <a:noFill/>
          </a:ln>
        </p:spPr>
        <p:txBody>
          <a:bodyPr lIns="91433" tIns="45700" rIns="91433" bIns="45700" anchor="t" anchorCtr="0">
            <a:noAutofit/>
          </a:bodyPr>
          <a:lstStyle/>
          <a:p>
            <a:pPr lvl="0">
              <a:buClr>
                <a:schemeClr val="dk1"/>
              </a:buClr>
            </a:pPr>
            <a:r>
              <a:rPr lang="en-US" sz="2400" b="1" dirty="0">
                <a:solidFill>
                  <a:srgbClr val="FFFFFF"/>
                </a:solidFill>
              </a:rPr>
              <a:t>NC Child’s Census 2020 priority now is securing state funding for complete count efforts.</a:t>
            </a:r>
            <a:endParaRPr lang="en-US" sz="2400" b="1" dirty="0">
              <a:solidFill>
                <a:schemeClr val="bg1"/>
              </a:solidFill>
            </a:endParaRPr>
          </a:p>
          <a:p>
            <a:pPr lvl="0">
              <a:buClr>
                <a:schemeClr val="dk1"/>
              </a:buClr>
            </a:pPr>
            <a:endParaRPr lang="en-US" sz="2400" b="1" dirty="0">
              <a:solidFill>
                <a:schemeClr val="bg1"/>
              </a:solidFill>
            </a:endParaRPr>
          </a:p>
          <a:p>
            <a:pPr lvl="0">
              <a:buClr>
                <a:schemeClr val="dk1"/>
              </a:buClr>
            </a:pPr>
            <a:r>
              <a:rPr lang="en-US" sz="2400" dirty="0">
                <a:solidFill>
                  <a:schemeClr val="bg1"/>
                </a:solidFill>
              </a:rPr>
              <a:t>Last year, the Governor’s request of $1.5 million was rejected by the legislature</a:t>
            </a:r>
          </a:p>
          <a:p>
            <a:pPr lvl="0">
              <a:buClr>
                <a:schemeClr val="dk1"/>
              </a:buClr>
            </a:pPr>
            <a:endParaRPr lang="en-US" sz="2400" dirty="0">
              <a:solidFill>
                <a:schemeClr val="bg1"/>
              </a:solidFill>
            </a:endParaRPr>
          </a:p>
          <a:p>
            <a:pPr lvl="0">
              <a:buClr>
                <a:schemeClr val="dk1"/>
              </a:buClr>
            </a:pPr>
            <a:endParaRPr lang="en-US" sz="2400" dirty="0">
              <a:solidFill>
                <a:schemeClr val="bg1"/>
              </a:solidFill>
            </a:endParaRPr>
          </a:p>
          <a:p>
            <a:pPr lvl="0">
              <a:buClr>
                <a:schemeClr val="dk1"/>
              </a:buClr>
            </a:pPr>
            <a:r>
              <a:rPr lang="en-US" sz="2400" b="1" dirty="0">
                <a:solidFill>
                  <a:schemeClr val="bg1"/>
                </a:solidFill>
              </a:rPr>
              <a:t>Current messaging to various groups has focused on different aspects of the young child undercount</a:t>
            </a:r>
          </a:p>
          <a:p>
            <a:pPr marL="380990" indent="-380990">
              <a:lnSpc>
                <a:spcPct val="150000"/>
              </a:lnSpc>
              <a:spcBef>
                <a:spcPts val="800"/>
              </a:spcBef>
              <a:buClr>
                <a:schemeClr val="bg1"/>
              </a:buClr>
              <a:buFont typeface="Arial" panose="020B0604020202020204" pitchFamily="34" charset="0"/>
              <a:buChar char="•"/>
            </a:pPr>
            <a:r>
              <a:rPr lang="en-US" sz="2400" dirty="0">
                <a:solidFill>
                  <a:schemeClr val="bg1"/>
                </a:solidFill>
              </a:rPr>
              <a:t>Legislative Staff – Other states’ funding levels; historic undercount</a:t>
            </a:r>
          </a:p>
          <a:p>
            <a:pPr marL="380990" indent="-380990">
              <a:lnSpc>
                <a:spcPct val="150000"/>
              </a:lnSpc>
              <a:spcAft>
                <a:spcPts val="800"/>
              </a:spcAft>
              <a:buClr>
                <a:schemeClr val="bg1"/>
              </a:buClr>
              <a:buFont typeface="Arial" panose="020B0604020202020204" pitchFamily="34" charset="0"/>
              <a:buChar char="•"/>
            </a:pPr>
            <a:r>
              <a:rPr lang="en-US" sz="2400" dirty="0">
                <a:solidFill>
                  <a:schemeClr val="bg1"/>
                </a:solidFill>
              </a:rPr>
              <a:t>Early Childhood Advocates – Program funding at stake in undercount</a:t>
            </a:r>
          </a:p>
          <a:p>
            <a:pPr marL="380990" indent="-380990">
              <a:buClr>
                <a:schemeClr val="bg1"/>
              </a:buClr>
              <a:buFont typeface="Arial" panose="020B0604020202020204" pitchFamily="34" charset="0"/>
              <a:buChar char="•"/>
            </a:pPr>
            <a:r>
              <a:rPr lang="en-US" sz="2400" dirty="0">
                <a:solidFill>
                  <a:schemeClr val="bg1"/>
                </a:solidFill>
              </a:rPr>
              <a:t>County/Municipal Governments – Hard-to-count populations and population growth that could go unaccounted for </a:t>
            </a:r>
          </a:p>
        </p:txBody>
      </p:sp>
      <p:sp>
        <p:nvSpPr>
          <p:cNvPr id="259" name="Shape 259"/>
          <p:cNvSpPr/>
          <p:nvPr/>
        </p:nvSpPr>
        <p:spPr>
          <a:xfrm>
            <a:off x="1028324" y="599215"/>
            <a:ext cx="3519091" cy="313780"/>
          </a:xfrm>
          <a:prstGeom prst="rect">
            <a:avLst/>
          </a:prstGeom>
          <a:noFill/>
          <a:ln>
            <a:noFill/>
          </a:ln>
        </p:spPr>
        <p:txBody>
          <a:bodyPr lIns="91433" tIns="45700" rIns="91433" bIns="45700" anchor="t" anchorCtr="0">
            <a:noAutofit/>
          </a:bodyPr>
          <a:lstStyle/>
          <a:p>
            <a:pPr>
              <a:buSzPct val="25000"/>
            </a:pPr>
            <a:r>
              <a:rPr lang="en-US" sz="1467" b="1" dirty="0">
                <a:solidFill>
                  <a:srgbClr val="FF690A"/>
                </a:solidFill>
              </a:rPr>
              <a:t>Primary Messages </a:t>
            </a:r>
            <a:endParaRPr lang="en" sz="1467" b="1" dirty="0">
              <a:solidFill>
                <a:srgbClr val="FF690A"/>
              </a:solidFill>
            </a:endParaRPr>
          </a:p>
        </p:txBody>
      </p:sp>
      <p:sp>
        <p:nvSpPr>
          <p:cNvPr id="2" name="Rectangle 1"/>
          <p:cNvSpPr/>
          <p:nvPr/>
        </p:nvSpPr>
        <p:spPr>
          <a:xfrm>
            <a:off x="5939760" y="3223817"/>
            <a:ext cx="253596" cy="461665"/>
          </a:xfrm>
          <a:prstGeom prst="rect">
            <a:avLst/>
          </a:prstGeom>
        </p:spPr>
        <p:txBody>
          <a:bodyPr wrap="none">
            <a:spAutoFit/>
          </a:bodyPr>
          <a:lstStyle/>
          <a:p>
            <a:r>
              <a:rPr lang="en-US" sz="2400" dirty="0"/>
              <a:t> </a:t>
            </a:r>
          </a:p>
        </p:txBody>
      </p:sp>
    </p:spTree>
    <p:extLst>
      <p:ext uri="{BB962C8B-B14F-4D97-AF65-F5344CB8AC3E}">
        <p14:creationId xmlns:p14="http://schemas.microsoft.com/office/powerpoint/2010/main" val="1056117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5" name="Shape 255"/>
          <p:cNvSpPr txBox="1"/>
          <p:nvPr/>
        </p:nvSpPr>
        <p:spPr>
          <a:xfrm>
            <a:off x="522511" y="6111551"/>
            <a:ext cx="6606000" cy="276800"/>
          </a:xfrm>
          <a:prstGeom prst="rect">
            <a:avLst/>
          </a:prstGeom>
          <a:noFill/>
          <a:ln>
            <a:noFill/>
          </a:ln>
        </p:spPr>
        <p:txBody>
          <a:bodyPr lIns="91433" tIns="45700" rIns="91433" bIns="45700" anchor="t" anchorCtr="0">
            <a:noAutofit/>
          </a:bodyPr>
          <a:lstStyle/>
          <a:p>
            <a:pPr>
              <a:buSzPct val="25000"/>
            </a:pPr>
            <a:r>
              <a:rPr lang="en" sz="1200">
                <a:solidFill>
                  <a:srgbClr val="A5A5A5"/>
                </a:solidFill>
                <a:latin typeface="Arial"/>
                <a:ea typeface="Arial"/>
                <a:cs typeface="Arial"/>
                <a:sym typeface="Arial"/>
              </a:rPr>
              <a:t>www.ncchild.org  | NC CHILD|  </a:t>
            </a:r>
            <a:fld id="{00000000-1234-1234-1234-123412341234}" type="slidenum">
              <a:rPr lang="en" sz="1200">
                <a:solidFill>
                  <a:srgbClr val="A5A5A5"/>
                </a:solidFill>
                <a:latin typeface="Arial"/>
                <a:ea typeface="Arial"/>
                <a:cs typeface="Arial"/>
                <a:sym typeface="Arial"/>
              </a:rPr>
              <a:pPr>
                <a:buSzPct val="25000"/>
              </a:pPr>
              <a:t>23</a:t>
            </a:fld>
            <a:r>
              <a:rPr lang="en" sz="1200">
                <a:solidFill>
                  <a:srgbClr val="A5A5A5"/>
                </a:solidFill>
                <a:latin typeface="Arial"/>
                <a:ea typeface="Arial"/>
                <a:cs typeface="Arial"/>
                <a:sym typeface="Arial"/>
              </a:rPr>
              <a:t>  </a:t>
            </a:r>
          </a:p>
        </p:txBody>
      </p:sp>
      <p:cxnSp>
        <p:nvCxnSpPr>
          <p:cNvPr id="256" name="Shape 256"/>
          <p:cNvCxnSpPr/>
          <p:nvPr/>
        </p:nvCxnSpPr>
        <p:spPr>
          <a:xfrm>
            <a:off x="3094556" y="6251509"/>
            <a:ext cx="7766400" cy="0"/>
          </a:xfrm>
          <a:prstGeom prst="straightConnector1">
            <a:avLst/>
          </a:prstGeom>
          <a:noFill/>
          <a:ln w="9525" cap="flat" cmpd="sng">
            <a:solidFill>
              <a:srgbClr val="BFBFBF"/>
            </a:solidFill>
            <a:prstDash val="solid"/>
            <a:miter/>
            <a:headEnd type="none" w="med" len="med"/>
            <a:tailEnd type="none" w="med" len="med"/>
          </a:ln>
        </p:spPr>
      </p:cxnSp>
      <p:pic>
        <p:nvPicPr>
          <p:cNvPr id="257" name="Shape 25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1225690" y="5969215"/>
            <a:ext cx="704399" cy="564400"/>
          </a:xfrm>
          <a:prstGeom prst="rect">
            <a:avLst/>
          </a:prstGeom>
          <a:noFill/>
          <a:ln>
            <a:noFill/>
          </a:ln>
        </p:spPr>
      </p:pic>
      <p:sp>
        <p:nvSpPr>
          <p:cNvPr id="2" name="Rectangle 1"/>
          <p:cNvSpPr/>
          <p:nvPr/>
        </p:nvSpPr>
        <p:spPr>
          <a:xfrm>
            <a:off x="5939760" y="3223817"/>
            <a:ext cx="253596" cy="461665"/>
          </a:xfrm>
          <a:prstGeom prst="rect">
            <a:avLst/>
          </a:prstGeom>
        </p:spPr>
        <p:txBody>
          <a:bodyPr wrap="none">
            <a:spAutoFit/>
          </a:bodyPr>
          <a:lstStyle/>
          <a:p>
            <a:r>
              <a:rPr lang="en-US" sz="2400" dirty="0"/>
              <a:t> </a:t>
            </a:r>
          </a:p>
        </p:txBody>
      </p:sp>
      <p:grpSp>
        <p:nvGrpSpPr>
          <p:cNvPr id="28" name="Group 27">
            <a:extLst>
              <a:ext uri="{FF2B5EF4-FFF2-40B4-BE49-F238E27FC236}">
                <a16:creationId xmlns:a16="http://schemas.microsoft.com/office/drawing/2014/main" id="{745873B6-326E-4879-ABAB-ABDB78AE1A9E}"/>
              </a:ext>
            </a:extLst>
          </p:cNvPr>
          <p:cNvGrpSpPr/>
          <p:nvPr/>
        </p:nvGrpSpPr>
        <p:grpSpPr>
          <a:xfrm>
            <a:off x="5703812" y="412196"/>
            <a:ext cx="5865776" cy="1853137"/>
            <a:chOff x="3381174" y="251077"/>
            <a:chExt cx="5577895" cy="1705433"/>
          </a:xfrm>
        </p:grpSpPr>
        <p:pic>
          <p:nvPicPr>
            <p:cNvPr id="4" name="Graphic 3">
              <a:extLst>
                <a:ext uri="{FF2B5EF4-FFF2-40B4-BE49-F238E27FC236}">
                  <a16:creationId xmlns:a16="http://schemas.microsoft.com/office/drawing/2014/main" id="{9838F6B8-30E2-4758-9646-05AA4D456A2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381175" y="251077"/>
              <a:ext cx="5577894" cy="1207812"/>
            </a:xfrm>
            <a:prstGeom prst="rect">
              <a:avLst/>
            </a:prstGeom>
          </p:spPr>
        </p:pic>
        <p:sp>
          <p:nvSpPr>
            <p:cNvPr id="12" name="Content Placeholder 2">
              <a:extLst>
                <a:ext uri="{FF2B5EF4-FFF2-40B4-BE49-F238E27FC236}">
                  <a16:creationId xmlns:a16="http://schemas.microsoft.com/office/drawing/2014/main" id="{88C33255-A0BD-4C22-A877-D032FEA6774B}"/>
                </a:ext>
              </a:extLst>
            </p:cNvPr>
            <p:cNvSpPr txBox="1">
              <a:spLocks/>
            </p:cNvSpPr>
            <p:nvPr/>
          </p:nvSpPr>
          <p:spPr bwMode="auto">
            <a:xfrm>
              <a:off x="3381174" y="1505986"/>
              <a:ext cx="4329112" cy="450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000000"/>
                  </a:solidFill>
                  <a:latin typeface="Helvetica Light" pitchFamily="1" charset="0"/>
                  <a:ea typeface="MS PGothic" panose="020B0600070205080204" pitchFamily="34" charset="-128"/>
                  <a:sym typeface="Helvetica Light" pitchFamily="1" charset="0"/>
                </a:defRPr>
              </a:lvl1pPr>
              <a:lvl2pPr marL="457200">
                <a:defRPr sz="3600">
                  <a:solidFill>
                    <a:srgbClr val="000000"/>
                  </a:solidFill>
                  <a:latin typeface="Helvetica Light" pitchFamily="1" charset="0"/>
                  <a:ea typeface="MS PGothic" panose="020B0600070205080204" pitchFamily="34" charset="-128"/>
                  <a:sym typeface="Helvetica Light" pitchFamily="1" charset="0"/>
                </a:defRPr>
              </a:lvl2pPr>
              <a:lvl3pPr marL="914400">
                <a:defRPr sz="3600">
                  <a:solidFill>
                    <a:srgbClr val="000000"/>
                  </a:solidFill>
                  <a:latin typeface="Helvetica Light" pitchFamily="1" charset="0"/>
                  <a:ea typeface="MS PGothic" panose="020B0600070205080204" pitchFamily="34" charset="-128"/>
                  <a:sym typeface="Helvetica Light" pitchFamily="1" charset="0"/>
                </a:defRPr>
              </a:lvl3pPr>
              <a:lvl4pPr marL="1371600">
                <a:defRPr sz="3600">
                  <a:solidFill>
                    <a:srgbClr val="000000"/>
                  </a:solidFill>
                  <a:latin typeface="Helvetica Light" pitchFamily="1" charset="0"/>
                  <a:ea typeface="MS PGothic" panose="020B0600070205080204" pitchFamily="34" charset="-128"/>
                  <a:sym typeface="Helvetica Light" pitchFamily="1" charset="0"/>
                </a:defRPr>
              </a:lvl4pPr>
              <a:lvl5pPr marL="1828800">
                <a:defRPr sz="3600">
                  <a:solidFill>
                    <a:srgbClr val="000000"/>
                  </a:solidFill>
                  <a:latin typeface="Helvetica Light" pitchFamily="1" charset="0"/>
                  <a:ea typeface="MS PGothic" panose="020B0600070205080204" pitchFamily="34" charset="-128"/>
                  <a:sym typeface="Helvetica Light" pitchFamily="1" charset="0"/>
                </a:defRPr>
              </a:lvl5pPr>
              <a:lvl6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algn="ctr">
                <a:defRPr/>
              </a:pPr>
              <a:r>
                <a:rPr lang="en-US" sz="1333" b="1" dirty="0">
                  <a:solidFill>
                    <a:schemeClr val="tx1">
                      <a:lumMod val="75000"/>
                      <a:lumOff val="25000"/>
                    </a:schemeClr>
                  </a:solidFill>
                  <a:latin typeface="+mj-lt"/>
                  <a:ea typeface="Tahoma" panose="020B0604030504040204" pitchFamily="34" charset="0"/>
                  <a:cs typeface="Tahoma" panose="020B0604030504040204" pitchFamily="34" charset="0"/>
                </a:rPr>
                <a:t>www.census.NC.gov </a:t>
              </a:r>
            </a:p>
          </p:txBody>
        </p:sp>
      </p:grpSp>
      <p:grpSp>
        <p:nvGrpSpPr>
          <p:cNvPr id="29" name="Group 28">
            <a:extLst>
              <a:ext uri="{FF2B5EF4-FFF2-40B4-BE49-F238E27FC236}">
                <a16:creationId xmlns:a16="http://schemas.microsoft.com/office/drawing/2014/main" id="{D8F3C0D6-C06F-4776-BDF6-925E45DB2D82}"/>
              </a:ext>
            </a:extLst>
          </p:cNvPr>
          <p:cNvGrpSpPr/>
          <p:nvPr/>
        </p:nvGrpSpPr>
        <p:grpSpPr>
          <a:xfrm>
            <a:off x="247634" y="2808088"/>
            <a:ext cx="3985724" cy="2890864"/>
            <a:chOff x="131760" y="1537031"/>
            <a:chExt cx="3820414" cy="2506504"/>
          </a:xfrm>
        </p:grpSpPr>
        <p:grpSp>
          <p:nvGrpSpPr>
            <p:cNvPr id="13" name="Group 12">
              <a:extLst>
                <a:ext uri="{FF2B5EF4-FFF2-40B4-BE49-F238E27FC236}">
                  <a16:creationId xmlns:a16="http://schemas.microsoft.com/office/drawing/2014/main" id="{2123D12E-6A01-4E92-880E-542A947DAE36}"/>
                </a:ext>
              </a:extLst>
            </p:cNvPr>
            <p:cNvGrpSpPr/>
            <p:nvPr/>
          </p:nvGrpSpPr>
          <p:grpSpPr>
            <a:xfrm>
              <a:off x="369650" y="1537031"/>
              <a:ext cx="3139411" cy="2186958"/>
              <a:chOff x="542725" y="1279229"/>
              <a:chExt cx="3139411" cy="2186958"/>
            </a:xfrm>
          </p:grpSpPr>
          <p:pic>
            <p:nvPicPr>
              <p:cNvPr id="6" name="Picture 5">
                <a:extLst>
                  <a:ext uri="{FF2B5EF4-FFF2-40B4-BE49-F238E27FC236}">
                    <a16:creationId xmlns:a16="http://schemas.microsoft.com/office/drawing/2014/main" id="{AFFD35D8-65F2-4929-918D-9AD6B569AB62}"/>
                  </a:ext>
                </a:extLst>
              </p:cNvPr>
              <p:cNvPicPr>
                <a:picLocks noChangeAspect="1"/>
              </p:cNvPicPr>
              <p:nvPr/>
            </p:nvPicPr>
            <p:blipFill rotWithShape="1">
              <a:blip r:embed="rId6"/>
              <a:srcRect l="29532" t="20967" r="30781" b="6827"/>
              <a:stretch/>
            </p:blipFill>
            <p:spPr>
              <a:xfrm rot="21023044">
                <a:off x="542725" y="1522911"/>
                <a:ext cx="1631615" cy="1943276"/>
              </a:xfrm>
              <a:prstGeom prst="rect">
                <a:avLst/>
              </a:prstGeom>
            </p:spPr>
          </p:pic>
          <p:pic>
            <p:nvPicPr>
              <p:cNvPr id="7" name="Picture 6">
                <a:extLst>
                  <a:ext uri="{FF2B5EF4-FFF2-40B4-BE49-F238E27FC236}">
                    <a16:creationId xmlns:a16="http://schemas.microsoft.com/office/drawing/2014/main" id="{CF6E2DD9-B782-4DAC-8B52-8EFBBB4DFCD8}"/>
                  </a:ext>
                </a:extLst>
              </p:cNvPr>
              <p:cNvPicPr>
                <a:picLocks noChangeAspect="1"/>
              </p:cNvPicPr>
              <p:nvPr/>
            </p:nvPicPr>
            <p:blipFill rotWithShape="1">
              <a:blip r:embed="rId7"/>
              <a:srcRect l="29531" t="22634" r="31094" b="6827"/>
              <a:stretch/>
            </p:blipFill>
            <p:spPr>
              <a:xfrm rot="781581">
                <a:off x="1996499" y="1279229"/>
                <a:ext cx="1685637" cy="2025468"/>
              </a:xfrm>
              <a:prstGeom prst="rect">
                <a:avLst/>
              </a:prstGeom>
            </p:spPr>
          </p:pic>
        </p:grpSp>
        <p:sp>
          <p:nvSpPr>
            <p:cNvPr id="18" name="Content Placeholder 2">
              <a:extLst>
                <a:ext uri="{FF2B5EF4-FFF2-40B4-BE49-F238E27FC236}">
                  <a16:creationId xmlns:a16="http://schemas.microsoft.com/office/drawing/2014/main" id="{07D9246D-04B5-419F-B15E-3A9002950B80}"/>
                </a:ext>
              </a:extLst>
            </p:cNvPr>
            <p:cNvSpPr txBox="1">
              <a:spLocks/>
            </p:cNvSpPr>
            <p:nvPr/>
          </p:nvSpPr>
          <p:spPr bwMode="auto">
            <a:xfrm>
              <a:off x="131760" y="3735757"/>
              <a:ext cx="3820414"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000000"/>
                  </a:solidFill>
                  <a:latin typeface="Helvetica Light" pitchFamily="1" charset="0"/>
                  <a:ea typeface="MS PGothic" panose="020B0600070205080204" pitchFamily="34" charset="-128"/>
                  <a:sym typeface="Helvetica Light" pitchFamily="1" charset="0"/>
                </a:defRPr>
              </a:lvl1pPr>
              <a:lvl2pPr marL="457200">
                <a:defRPr sz="3600">
                  <a:solidFill>
                    <a:srgbClr val="000000"/>
                  </a:solidFill>
                  <a:latin typeface="Helvetica Light" pitchFamily="1" charset="0"/>
                  <a:ea typeface="MS PGothic" panose="020B0600070205080204" pitchFamily="34" charset="-128"/>
                  <a:sym typeface="Helvetica Light" pitchFamily="1" charset="0"/>
                </a:defRPr>
              </a:lvl2pPr>
              <a:lvl3pPr marL="914400">
                <a:defRPr sz="3600">
                  <a:solidFill>
                    <a:srgbClr val="000000"/>
                  </a:solidFill>
                  <a:latin typeface="Helvetica Light" pitchFamily="1" charset="0"/>
                  <a:ea typeface="MS PGothic" panose="020B0600070205080204" pitchFamily="34" charset="-128"/>
                  <a:sym typeface="Helvetica Light" pitchFamily="1" charset="0"/>
                </a:defRPr>
              </a:lvl3pPr>
              <a:lvl4pPr marL="1371600">
                <a:defRPr sz="3600">
                  <a:solidFill>
                    <a:srgbClr val="000000"/>
                  </a:solidFill>
                  <a:latin typeface="Helvetica Light" pitchFamily="1" charset="0"/>
                  <a:ea typeface="MS PGothic" panose="020B0600070205080204" pitchFamily="34" charset="-128"/>
                  <a:sym typeface="Helvetica Light" pitchFamily="1" charset="0"/>
                </a:defRPr>
              </a:lvl4pPr>
              <a:lvl5pPr marL="1828800">
                <a:defRPr sz="3600">
                  <a:solidFill>
                    <a:srgbClr val="000000"/>
                  </a:solidFill>
                  <a:latin typeface="Helvetica Light" pitchFamily="1" charset="0"/>
                  <a:ea typeface="MS PGothic" panose="020B0600070205080204" pitchFamily="34" charset="-128"/>
                  <a:sym typeface="Helvetica Light" pitchFamily="1" charset="0"/>
                </a:defRPr>
              </a:lvl5pPr>
              <a:lvl6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algn="ctr">
                <a:defRPr/>
              </a:pPr>
              <a:r>
                <a:rPr lang="en-US" sz="1333" b="1" dirty="0">
                  <a:solidFill>
                    <a:schemeClr val="tx1">
                      <a:lumMod val="75000"/>
                      <a:lumOff val="25000"/>
                    </a:schemeClr>
                  </a:solidFill>
                  <a:latin typeface="+mj-lt"/>
                  <a:ea typeface="Tahoma" panose="020B0604030504040204" pitchFamily="34" charset="0"/>
                  <a:cs typeface="Tahoma" panose="020B0604030504040204" pitchFamily="34" charset="0"/>
                </a:rPr>
                <a:t>www.NCchild.org </a:t>
              </a:r>
            </a:p>
          </p:txBody>
        </p:sp>
      </p:grpSp>
      <p:grpSp>
        <p:nvGrpSpPr>
          <p:cNvPr id="30" name="Group 29">
            <a:extLst>
              <a:ext uri="{FF2B5EF4-FFF2-40B4-BE49-F238E27FC236}">
                <a16:creationId xmlns:a16="http://schemas.microsoft.com/office/drawing/2014/main" id="{A6B1C01D-9C06-45D0-B6CB-CB21415A7DF1}"/>
              </a:ext>
            </a:extLst>
          </p:cNvPr>
          <p:cNvGrpSpPr/>
          <p:nvPr/>
        </p:nvGrpSpPr>
        <p:grpSpPr>
          <a:xfrm>
            <a:off x="7704451" y="4165230"/>
            <a:ext cx="4783715" cy="2196212"/>
            <a:chOff x="4629957" y="3161070"/>
            <a:chExt cx="4329112" cy="1852815"/>
          </a:xfrm>
        </p:grpSpPr>
        <p:pic>
          <p:nvPicPr>
            <p:cNvPr id="11" name="Picture 10">
              <a:extLst>
                <a:ext uri="{FF2B5EF4-FFF2-40B4-BE49-F238E27FC236}">
                  <a16:creationId xmlns:a16="http://schemas.microsoft.com/office/drawing/2014/main" id="{2DDF965E-784E-4BAA-97F8-928127FB742A}"/>
                </a:ext>
              </a:extLst>
            </p:cNvPr>
            <p:cNvPicPr>
              <a:picLocks noChangeAspect="1"/>
            </p:cNvPicPr>
            <p:nvPr/>
          </p:nvPicPr>
          <p:blipFill rotWithShape="1">
            <a:blip r:embed="rId8"/>
            <a:srcRect l="30037" t="37908" r="30937" b="29093"/>
            <a:stretch/>
          </p:blipFill>
          <p:spPr>
            <a:xfrm>
              <a:off x="5375868" y="3161070"/>
              <a:ext cx="2751917" cy="1308258"/>
            </a:xfrm>
            <a:prstGeom prst="rect">
              <a:avLst/>
            </a:prstGeom>
          </p:spPr>
        </p:pic>
        <p:sp>
          <p:nvSpPr>
            <p:cNvPr id="21" name="Content Placeholder 2">
              <a:extLst>
                <a:ext uri="{FF2B5EF4-FFF2-40B4-BE49-F238E27FC236}">
                  <a16:creationId xmlns:a16="http://schemas.microsoft.com/office/drawing/2014/main" id="{28CA28F9-5D1A-43B7-8F41-C04CCED9841E}"/>
                </a:ext>
              </a:extLst>
            </p:cNvPr>
            <p:cNvSpPr txBox="1">
              <a:spLocks/>
            </p:cNvSpPr>
            <p:nvPr/>
          </p:nvSpPr>
          <p:spPr bwMode="auto">
            <a:xfrm>
              <a:off x="4629957" y="4563361"/>
              <a:ext cx="4329112" cy="450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000000"/>
                  </a:solidFill>
                  <a:latin typeface="Helvetica Light" pitchFamily="1" charset="0"/>
                  <a:ea typeface="MS PGothic" panose="020B0600070205080204" pitchFamily="34" charset="-128"/>
                  <a:sym typeface="Helvetica Light" pitchFamily="1" charset="0"/>
                </a:defRPr>
              </a:lvl1pPr>
              <a:lvl2pPr marL="457200">
                <a:defRPr sz="3600">
                  <a:solidFill>
                    <a:srgbClr val="000000"/>
                  </a:solidFill>
                  <a:latin typeface="Helvetica Light" pitchFamily="1" charset="0"/>
                  <a:ea typeface="MS PGothic" panose="020B0600070205080204" pitchFamily="34" charset="-128"/>
                  <a:sym typeface="Helvetica Light" pitchFamily="1" charset="0"/>
                </a:defRPr>
              </a:lvl2pPr>
              <a:lvl3pPr marL="914400">
                <a:defRPr sz="3600">
                  <a:solidFill>
                    <a:srgbClr val="000000"/>
                  </a:solidFill>
                  <a:latin typeface="Helvetica Light" pitchFamily="1" charset="0"/>
                  <a:ea typeface="MS PGothic" panose="020B0600070205080204" pitchFamily="34" charset="-128"/>
                  <a:sym typeface="Helvetica Light" pitchFamily="1" charset="0"/>
                </a:defRPr>
              </a:lvl3pPr>
              <a:lvl4pPr marL="1371600">
                <a:defRPr sz="3600">
                  <a:solidFill>
                    <a:srgbClr val="000000"/>
                  </a:solidFill>
                  <a:latin typeface="Helvetica Light" pitchFamily="1" charset="0"/>
                  <a:ea typeface="MS PGothic" panose="020B0600070205080204" pitchFamily="34" charset="-128"/>
                  <a:sym typeface="Helvetica Light" pitchFamily="1" charset="0"/>
                </a:defRPr>
              </a:lvl4pPr>
              <a:lvl5pPr marL="1828800">
                <a:defRPr sz="3600">
                  <a:solidFill>
                    <a:srgbClr val="000000"/>
                  </a:solidFill>
                  <a:latin typeface="Helvetica Light" pitchFamily="1" charset="0"/>
                  <a:ea typeface="MS PGothic" panose="020B0600070205080204" pitchFamily="34" charset="-128"/>
                  <a:sym typeface="Helvetica Light" pitchFamily="1" charset="0"/>
                </a:defRPr>
              </a:lvl5pPr>
              <a:lvl6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algn="ctr">
                <a:defRPr/>
              </a:pPr>
              <a:r>
                <a:rPr lang="en-US" sz="1333" b="1" dirty="0">
                  <a:solidFill>
                    <a:schemeClr val="tx1">
                      <a:lumMod val="75000"/>
                      <a:lumOff val="25000"/>
                    </a:schemeClr>
                  </a:solidFill>
                  <a:latin typeface="+mj-lt"/>
                  <a:ea typeface="Tahoma" panose="020B0604030504040204" pitchFamily="34" charset="0"/>
                  <a:cs typeface="Tahoma" panose="020B0604030504040204" pitchFamily="34" charset="0"/>
                </a:rPr>
                <a:t>www.countallkids.org </a:t>
              </a:r>
            </a:p>
          </p:txBody>
        </p:sp>
      </p:grpSp>
      <p:sp>
        <p:nvSpPr>
          <p:cNvPr id="23" name="Content Placeholder 2">
            <a:extLst>
              <a:ext uri="{FF2B5EF4-FFF2-40B4-BE49-F238E27FC236}">
                <a16:creationId xmlns:a16="http://schemas.microsoft.com/office/drawing/2014/main" id="{5F78C7FA-16C8-4412-B19D-E58953B1E7AD}"/>
              </a:ext>
            </a:extLst>
          </p:cNvPr>
          <p:cNvSpPr txBox="1">
            <a:spLocks/>
          </p:cNvSpPr>
          <p:nvPr/>
        </p:nvSpPr>
        <p:spPr bwMode="auto">
          <a:xfrm rot="21325779">
            <a:off x="183536" y="876563"/>
            <a:ext cx="5159256" cy="600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000000"/>
                </a:solidFill>
                <a:latin typeface="Helvetica Light" pitchFamily="1" charset="0"/>
                <a:ea typeface="MS PGothic" panose="020B0600070205080204" pitchFamily="34" charset="-128"/>
                <a:sym typeface="Helvetica Light" pitchFamily="1" charset="0"/>
              </a:defRPr>
            </a:lvl1pPr>
            <a:lvl2pPr marL="457200">
              <a:defRPr sz="3600">
                <a:solidFill>
                  <a:srgbClr val="000000"/>
                </a:solidFill>
                <a:latin typeface="Helvetica Light" pitchFamily="1" charset="0"/>
                <a:ea typeface="MS PGothic" panose="020B0600070205080204" pitchFamily="34" charset="-128"/>
                <a:sym typeface="Helvetica Light" pitchFamily="1" charset="0"/>
              </a:defRPr>
            </a:lvl2pPr>
            <a:lvl3pPr marL="914400">
              <a:defRPr sz="3600">
                <a:solidFill>
                  <a:srgbClr val="000000"/>
                </a:solidFill>
                <a:latin typeface="Helvetica Light" pitchFamily="1" charset="0"/>
                <a:ea typeface="MS PGothic" panose="020B0600070205080204" pitchFamily="34" charset="-128"/>
                <a:sym typeface="Helvetica Light" pitchFamily="1" charset="0"/>
              </a:defRPr>
            </a:lvl3pPr>
            <a:lvl4pPr marL="1371600">
              <a:defRPr sz="3600">
                <a:solidFill>
                  <a:srgbClr val="000000"/>
                </a:solidFill>
                <a:latin typeface="Helvetica Light" pitchFamily="1" charset="0"/>
                <a:ea typeface="MS PGothic" panose="020B0600070205080204" pitchFamily="34" charset="-128"/>
                <a:sym typeface="Helvetica Light" pitchFamily="1" charset="0"/>
              </a:defRPr>
            </a:lvl4pPr>
            <a:lvl5pPr marL="1828800">
              <a:defRPr sz="3600">
                <a:solidFill>
                  <a:srgbClr val="000000"/>
                </a:solidFill>
                <a:latin typeface="Helvetica Light" pitchFamily="1" charset="0"/>
                <a:ea typeface="MS PGothic" panose="020B0600070205080204" pitchFamily="34" charset="-128"/>
                <a:sym typeface="Helvetica Light" pitchFamily="1" charset="0"/>
              </a:defRPr>
            </a:lvl5pPr>
            <a:lvl6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a:defRPr/>
            </a:pPr>
            <a:r>
              <a:rPr lang="en-US" sz="3200" b="1" dirty="0">
                <a:solidFill>
                  <a:schemeClr val="tx1">
                    <a:lumMod val="75000"/>
                    <a:lumOff val="25000"/>
                  </a:schemeClr>
                </a:solidFill>
                <a:latin typeface="Ink Free" panose="03080402000500000000" pitchFamily="66" charset="0"/>
                <a:ea typeface="Tahoma" panose="020B0604030504040204" pitchFamily="34" charset="0"/>
                <a:cs typeface="Tahoma" panose="020B0604030504040204" pitchFamily="34" charset="0"/>
              </a:rPr>
              <a:t>NC Complete Count Commission – official state Census strategists </a:t>
            </a:r>
          </a:p>
        </p:txBody>
      </p:sp>
      <p:sp>
        <p:nvSpPr>
          <p:cNvPr id="27" name="Freeform: Shape 26">
            <a:extLst>
              <a:ext uri="{FF2B5EF4-FFF2-40B4-BE49-F238E27FC236}">
                <a16:creationId xmlns:a16="http://schemas.microsoft.com/office/drawing/2014/main" id="{6EE9FB1E-E2A2-4797-91EF-72B68A378DE9}"/>
              </a:ext>
            </a:extLst>
          </p:cNvPr>
          <p:cNvSpPr/>
          <p:nvPr/>
        </p:nvSpPr>
        <p:spPr>
          <a:xfrm rot="242780">
            <a:off x="3311902" y="238834"/>
            <a:ext cx="2204292" cy="777705"/>
          </a:xfrm>
          <a:custGeom>
            <a:avLst/>
            <a:gdLst>
              <a:gd name="connsiteX0" fmla="*/ 0 w 1314450"/>
              <a:gd name="connsiteY0" fmla="*/ 583279 h 583279"/>
              <a:gd name="connsiteX1" fmla="*/ 342900 w 1314450"/>
              <a:gd name="connsiteY1" fmla="*/ 11779 h 583279"/>
              <a:gd name="connsiteX2" fmla="*/ 1314450 w 1314450"/>
              <a:gd name="connsiteY2" fmla="*/ 183229 h 583279"/>
              <a:gd name="connsiteX3" fmla="*/ 1314450 w 1314450"/>
              <a:gd name="connsiteY3" fmla="*/ 183229 h 583279"/>
            </a:gdLst>
            <a:ahLst/>
            <a:cxnLst>
              <a:cxn ang="0">
                <a:pos x="connsiteX0" y="connsiteY0"/>
              </a:cxn>
              <a:cxn ang="0">
                <a:pos x="connsiteX1" y="connsiteY1"/>
              </a:cxn>
              <a:cxn ang="0">
                <a:pos x="connsiteX2" y="connsiteY2"/>
              </a:cxn>
              <a:cxn ang="0">
                <a:pos x="connsiteX3" y="connsiteY3"/>
              </a:cxn>
            </a:cxnLst>
            <a:rect l="l" t="t" r="r" b="b"/>
            <a:pathLst>
              <a:path w="1314450" h="583279">
                <a:moveTo>
                  <a:pt x="0" y="583279"/>
                </a:moveTo>
                <a:cubicBezTo>
                  <a:pt x="61912" y="330866"/>
                  <a:pt x="123825" y="78454"/>
                  <a:pt x="342900" y="11779"/>
                </a:cubicBezTo>
                <a:cubicBezTo>
                  <a:pt x="561975" y="-54896"/>
                  <a:pt x="1314450" y="183229"/>
                  <a:pt x="1314450" y="183229"/>
                </a:cubicBezTo>
                <a:lnTo>
                  <a:pt x="1314450" y="183229"/>
                </a:lnTo>
              </a:path>
            </a:pathLst>
          </a:custGeom>
          <a:ln w="28575">
            <a:tailEnd type="triangle" w="lg"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2400"/>
          </a:p>
        </p:txBody>
      </p:sp>
      <p:sp>
        <p:nvSpPr>
          <p:cNvPr id="35" name="Content Placeholder 2">
            <a:extLst>
              <a:ext uri="{FF2B5EF4-FFF2-40B4-BE49-F238E27FC236}">
                <a16:creationId xmlns:a16="http://schemas.microsoft.com/office/drawing/2014/main" id="{A0713615-4437-496C-B8B5-FADA496D7421}"/>
              </a:ext>
            </a:extLst>
          </p:cNvPr>
          <p:cNvSpPr txBox="1">
            <a:spLocks/>
          </p:cNvSpPr>
          <p:nvPr/>
        </p:nvSpPr>
        <p:spPr bwMode="auto">
          <a:xfrm>
            <a:off x="7641802" y="2506391"/>
            <a:ext cx="4758041" cy="600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000000"/>
                </a:solidFill>
                <a:latin typeface="Helvetica Light" pitchFamily="1" charset="0"/>
                <a:ea typeface="MS PGothic" panose="020B0600070205080204" pitchFamily="34" charset="-128"/>
                <a:sym typeface="Helvetica Light" pitchFamily="1" charset="0"/>
              </a:defRPr>
            </a:lvl1pPr>
            <a:lvl2pPr marL="457200">
              <a:defRPr sz="3600">
                <a:solidFill>
                  <a:srgbClr val="000000"/>
                </a:solidFill>
                <a:latin typeface="Helvetica Light" pitchFamily="1" charset="0"/>
                <a:ea typeface="MS PGothic" panose="020B0600070205080204" pitchFamily="34" charset="-128"/>
                <a:sym typeface="Helvetica Light" pitchFamily="1" charset="0"/>
              </a:defRPr>
            </a:lvl2pPr>
            <a:lvl3pPr marL="914400">
              <a:defRPr sz="3600">
                <a:solidFill>
                  <a:srgbClr val="000000"/>
                </a:solidFill>
                <a:latin typeface="Helvetica Light" pitchFamily="1" charset="0"/>
                <a:ea typeface="MS PGothic" panose="020B0600070205080204" pitchFamily="34" charset="-128"/>
                <a:sym typeface="Helvetica Light" pitchFamily="1" charset="0"/>
              </a:defRPr>
            </a:lvl3pPr>
            <a:lvl4pPr marL="1371600">
              <a:defRPr sz="3600">
                <a:solidFill>
                  <a:srgbClr val="000000"/>
                </a:solidFill>
                <a:latin typeface="Helvetica Light" pitchFamily="1" charset="0"/>
                <a:ea typeface="MS PGothic" panose="020B0600070205080204" pitchFamily="34" charset="-128"/>
                <a:sym typeface="Helvetica Light" pitchFamily="1" charset="0"/>
              </a:defRPr>
            </a:lvl4pPr>
            <a:lvl5pPr marL="1828800">
              <a:defRPr sz="3600">
                <a:solidFill>
                  <a:srgbClr val="000000"/>
                </a:solidFill>
                <a:latin typeface="Helvetica Light" pitchFamily="1" charset="0"/>
                <a:ea typeface="MS PGothic" panose="020B0600070205080204" pitchFamily="34" charset="-128"/>
                <a:sym typeface="Helvetica Light" pitchFamily="1" charset="0"/>
              </a:defRPr>
            </a:lvl5pPr>
            <a:lvl6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a:defRPr/>
            </a:pPr>
            <a:r>
              <a:rPr lang="en-US" sz="3200" b="1" dirty="0">
                <a:solidFill>
                  <a:schemeClr val="tx1">
                    <a:lumMod val="75000"/>
                    <a:lumOff val="25000"/>
                  </a:schemeClr>
                </a:solidFill>
                <a:latin typeface="Ink Free" panose="03080402000500000000" pitchFamily="66" charset="0"/>
                <a:ea typeface="Tahoma" panose="020B0604030504040204" pitchFamily="34" charset="0"/>
                <a:cs typeface="Tahoma" panose="020B0604030504040204" pitchFamily="34" charset="0"/>
              </a:rPr>
              <a:t>NC Child – resource on all things N.C. kids</a:t>
            </a:r>
          </a:p>
        </p:txBody>
      </p:sp>
      <p:sp>
        <p:nvSpPr>
          <p:cNvPr id="225" name="Freeform: Shape 224">
            <a:extLst>
              <a:ext uri="{FF2B5EF4-FFF2-40B4-BE49-F238E27FC236}">
                <a16:creationId xmlns:a16="http://schemas.microsoft.com/office/drawing/2014/main" id="{8C01EAE4-EA03-4443-98B7-A68D872EF1E8}"/>
              </a:ext>
            </a:extLst>
          </p:cNvPr>
          <p:cNvSpPr/>
          <p:nvPr/>
        </p:nvSpPr>
        <p:spPr>
          <a:xfrm>
            <a:off x="4800601" y="2457775"/>
            <a:ext cx="2800351" cy="938141"/>
          </a:xfrm>
          <a:custGeom>
            <a:avLst/>
            <a:gdLst>
              <a:gd name="connsiteX0" fmla="*/ 2100263 w 2100263"/>
              <a:gd name="connsiteY0" fmla="*/ 542682 h 703606"/>
              <a:gd name="connsiteX1" fmla="*/ 1600200 w 2100263"/>
              <a:gd name="connsiteY1" fmla="*/ 671269 h 703606"/>
              <a:gd name="connsiteX2" fmla="*/ 857250 w 2100263"/>
              <a:gd name="connsiteY2" fmla="*/ 14044 h 703606"/>
              <a:gd name="connsiteX3" fmla="*/ 0 w 2100263"/>
              <a:gd name="connsiteY3" fmla="*/ 285507 h 703606"/>
            </a:gdLst>
            <a:ahLst/>
            <a:cxnLst>
              <a:cxn ang="0">
                <a:pos x="connsiteX0" y="connsiteY0"/>
              </a:cxn>
              <a:cxn ang="0">
                <a:pos x="connsiteX1" y="connsiteY1"/>
              </a:cxn>
              <a:cxn ang="0">
                <a:pos x="connsiteX2" y="connsiteY2"/>
              </a:cxn>
              <a:cxn ang="0">
                <a:pos x="connsiteX3" y="connsiteY3"/>
              </a:cxn>
            </a:cxnLst>
            <a:rect l="l" t="t" r="r" b="b"/>
            <a:pathLst>
              <a:path w="2100263" h="703606">
                <a:moveTo>
                  <a:pt x="2100263" y="542682"/>
                </a:moveTo>
                <a:cubicBezTo>
                  <a:pt x="1953816" y="651028"/>
                  <a:pt x="1807369" y="759375"/>
                  <a:pt x="1600200" y="671269"/>
                </a:cubicBezTo>
                <a:cubicBezTo>
                  <a:pt x="1393031" y="583163"/>
                  <a:pt x="1123950" y="78338"/>
                  <a:pt x="857250" y="14044"/>
                </a:cubicBezTo>
                <a:cubicBezTo>
                  <a:pt x="590550" y="-50250"/>
                  <a:pt x="295275" y="117628"/>
                  <a:pt x="0" y="285507"/>
                </a:cubicBezTo>
              </a:path>
            </a:pathLst>
          </a:custGeom>
          <a:noFill/>
          <a:ln>
            <a:solidFill>
              <a:schemeClr val="accent2"/>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Content Placeholder 2">
            <a:extLst>
              <a:ext uri="{FF2B5EF4-FFF2-40B4-BE49-F238E27FC236}">
                <a16:creationId xmlns:a16="http://schemas.microsoft.com/office/drawing/2014/main" id="{4AB0872F-F1F6-48C6-A81E-ED4277C71FF8}"/>
              </a:ext>
            </a:extLst>
          </p:cNvPr>
          <p:cNvSpPr txBox="1">
            <a:spLocks/>
          </p:cNvSpPr>
          <p:nvPr/>
        </p:nvSpPr>
        <p:spPr bwMode="auto">
          <a:xfrm>
            <a:off x="4731872" y="3814421"/>
            <a:ext cx="3856667" cy="600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000000"/>
                </a:solidFill>
                <a:latin typeface="Helvetica Light" pitchFamily="1" charset="0"/>
                <a:ea typeface="MS PGothic" panose="020B0600070205080204" pitchFamily="34" charset="-128"/>
                <a:sym typeface="Helvetica Light" pitchFamily="1" charset="0"/>
              </a:defRPr>
            </a:lvl1pPr>
            <a:lvl2pPr marL="457200">
              <a:defRPr sz="3600">
                <a:solidFill>
                  <a:srgbClr val="000000"/>
                </a:solidFill>
                <a:latin typeface="Helvetica Light" pitchFamily="1" charset="0"/>
                <a:ea typeface="MS PGothic" panose="020B0600070205080204" pitchFamily="34" charset="-128"/>
                <a:sym typeface="Helvetica Light" pitchFamily="1" charset="0"/>
              </a:defRPr>
            </a:lvl2pPr>
            <a:lvl3pPr marL="914400">
              <a:defRPr sz="3600">
                <a:solidFill>
                  <a:srgbClr val="000000"/>
                </a:solidFill>
                <a:latin typeface="Helvetica Light" pitchFamily="1" charset="0"/>
                <a:ea typeface="MS PGothic" panose="020B0600070205080204" pitchFamily="34" charset="-128"/>
                <a:sym typeface="Helvetica Light" pitchFamily="1" charset="0"/>
              </a:defRPr>
            </a:lvl3pPr>
            <a:lvl4pPr marL="1371600">
              <a:defRPr sz="3600">
                <a:solidFill>
                  <a:srgbClr val="000000"/>
                </a:solidFill>
                <a:latin typeface="Helvetica Light" pitchFamily="1" charset="0"/>
                <a:ea typeface="MS PGothic" panose="020B0600070205080204" pitchFamily="34" charset="-128"/>
                <a:sym typeface="Helvetica Light" pitchFamily="1" charset="0"/>
              </a:defRPr>
            </a:lvl4pPr>
            <a:lvl5pPr marL="1828800">
              <a:defRPr sz="3600">
                <a:solidFill>
                  <a:srgbClr val="000000"/>
                </a:solidFill>
                <a:latin typeface="Helvetica Light" pitchFamily="1" charset="0"/>
                <a:ea typeface="MS PGothic" panose="020B0600070205080204" pitchFamily="34" charset="-128"/>
                <a:sym typeface="Helvetica Light" pitchFamily="1" charset="0"/>
              </a:defRPr>
            </a:lvl5pPr>
            <a:lvl6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a:defRPr/>
            </a:pPr>
            <a:r>
              <a:rPr lang="en-US" sz="3200" b="1" dirty="0">
                <a:solidFill>
                  <a:schemeClr val="tx1">
                    <a:lumMod val="75000"/>
                    <a:lumOff val="25000"/>
                  </a:schemeClr>
                </a:solidFill>
                <a:latin typeface="Ink Free" panose="03080402000500000000" pitchFamily="66" charset="0"/>
                <a:ea typeface="Tahoma" panose="020B0604030504040204" pitchFamily="34" charset="0"/>
                <a:cs typeface="Tahoma" panose="020B0604030504040204" pitchFamily="34" charset="0"/>
              </a:rPr>
              <a:t>Count All Kids – national info on young kids &amp; Census 2020</a:t>
            </a:r>
          </a:p>
        </p:txBody>
      </p:sp>
      <p:sp>
        <p:nvSpPr>
          <p:cNvPr id="228" name="Freeform: Shape 227">
            <a:extLst>
              <a:ext uri="{FF2B5EF4-FFF2-40B4-BE49-F238E27FC236}">
                <a16:creationId xmlns:a16="http://schemas.microsoft.com/office/drawing/2014/main" id="{DCB3C01C-CFC5-4335-9174-1654F859B096}"/>
              </a:ext>
            </a:extLst>
          </p:cNvPr>
          <p:cNvSpPr/>
          <p:nvPr/>
        </p:nvSpPr>
        <p:spPr>
          <a:xfrm>
            <a:off x="6229352" y="5562600"/>
            <a:ext cx="1924049" cy="559597"/>
          </a:xfrm>
          <a:custGeom>
            <a:avLst/>
            <a:gdLst>
              <a:gd name="connsiteX0" fmla="*/ 0 w 1443037"/>
              <a:gd name="connsiteY0" fmla="*/ 0 h 419698"/>
              <a:gd name="connsiteX1" fmla="*/ 485775 w 1443037"/>
              <a:gd name="connsiteY1" fmla="*/ 400050 h 419698"/>
              <a:gd name="connsiteX2" fmla="*/ 785812 w 1443037"/>
              <a:gd name="connsiteY2" fmla="*/ 328613 h 419698"/>
              <a:gd name="connsiteX3" fmla="*/ 971550 w 1443037"/>
              <a:gd name="connsiteY3" fmla="*/ 71438 h 419698"/>
              <a:gd name="connsiteX4" fmla="*/ 1443037 w 1443037"/>
              <a:gd name="connsiteY4" fmla="*/ 71438 h 419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037" h="419698">
                <a:moveTo>
                  <a:pt x="0" y="0"/>
                </a:moveTo>
                <a:cubicBezTo>
                  <a:pt x="177403" y="172640"/>
                  <a:pt x="354806" y="345281"/>
                  <a:pt x="485775" y="400050"/>
                </a:cubicBezTo>
                <a:cubicBezTo>
                  <a:pt x="616744" y="454819"/>
                  <a:pt x="704850" y="383382"/>
                  <a:pt x="785812" y="328613"/>
                </a:cubicBezTo>
                <a:cubicBezTo>
                  <a:pt x="866775" y="273844"/>
                  <a:pt x="862013" y="114300"/>
                  <a:pt x="971550" y="71438"/>
                </a:cubicBezTo>
                <a:cubicBezTo>
                  <a:pt x="1081087" y="28576"/>
                  <a:pt x="1262062" y="50007"/>
                  <a:pt x="1443037" y="71438"/>
                </a:cubicBezTo>
              </a:path>
            </a:pathLst>
          </a:custGeom>
          <a:noFill/>
          <a:ln>
            <a:solidFill>
              <a:schemeClr val="accent2"/>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7435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6126"/>
            <a:ext cx="12192000" cy="6916784"/>
          </a:xfrm>
          <a:prstGeom prst="rect">
            <a:avLst/>
          </a:prstGeom>
        </p:spPr>
      </p:pic>
    </p:spTree>
    <p:extLst>
      <p:ext uri="{BB962C8B-B14F-4D97-AF65-F5344CB8AC3E}">
        <p14:creationId xmlns:p14="http://schemas.microsoft.com/office/powerpoint/2010/main" val="1003787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Ohio Census Advocacy Coalition</a:t>
            </a:r>
          </a:p>
        </p:txBody>
      </p:sp>
      <p:sp>
        <p:nvSpPr>
          <p:cNvPr id="5" name="Footer Placeholder 4"/>
          <p:cNvSpPr>
            <a:spLocks noGrp="1"/>
          </p:cNvSpPr>
          <p:nvPr>
            <p:ph type="ftr" sz="quarter" idx="17"/>
          </p:nvPr>
        </p:nvSpPr>
        <p:spPr/>
        <p:txBody>
          <a:bodyPr/>
          <a:lstStyle/>
          <a:p>
            <a:pPr>
              <a:defRPr/>
            </a:pPr>
            <a:r>
              <a:rPr lang="en-US" smtClean="0"/>
              <a:t>www.cdfohio.org</a:t>
            </a:r>
            <a:endParaRPr lang="en-US"/>
          </a:p>
        </p:txBody>
      </p:sp>
      <p:sp>
        <p:nvSpPr>
          <p:cNvPr id="6" name="Slide Number Placeholder 5"/>
          <p:cNvSpPr>
            <a:spLocks noGrp="1"/>
          </p:cNvSpPr>
          <p:nvPr>
            <p:ph type="sldNum" sz="quarter" idx="18"/>
          </p:nvPr>
        </p:nvSpPr>
        <p:spPr/>
        <p:txBody>
          <a:bodyPr/>
          <a:lstStyle/>
          <a:p>
            <a:pPr>
              <a:defRPr/>
            </a:pPr>
            <a:fld id="{F9F88471-23C5-4CC4-9BE9-469B9E7481B4}" type="slidenum">
              <a:rPr lang="en-US" altLang="en-US" smtClean="0"/>
              <a:pPr>
                <a:defRPr/>
              </a:pPr>
              <a:t>25</a:t>
            </a:fld>
            <a:endParaRPr lang="en-US" altLang="en-US"/>
          </a:p>
        </p:txBody>
      </p:sp>
      <p:sp>
        <p:nvSpPr>
          <p:cNvPr id="7" name="Content Placeholder 6"/>
          <p:cNvSpPr>
            <a:spLocks noGrp="1"/>
          </p:cNvSpPr>
          <p:nvPr>
            <p:ph sz="quarter" idx="16"/>
          </p:nvPr>
        </p:nvSpPr>
        <p:spPr/>
        <p:txBody>
          <a:bodyPr/>
          <a:lstStyle/>
          <a:p>
            <a:r>
              <a:rPr lang="en-US" dirty="0"/>
              <a:t>2020 Census Overview</a:t>
            </a:r>
          </a:p>
        </p:txBody>
      </p:sp>
      <p:sp>
        <p:nvSpPr>
          <p:cNvPr id="54" name="Rectangle 56">
            <a:extLst>
              <a:ext uri="{FF2B5EF4-FFF2-40B4-BE49-F238E27FC236}">
                <a16:creationId xmlns:a16="http://schemas.microsoft.com/office/drawing/2014/main" id="{EAF65DA5-53D6-4C88-9557-E4F3A5B019EE}"/>
              </a:ext>
            </a:extLst>
          </p:cNvPr>
          <p:cNvSpPr/>
          <p:nvPr/>
        </p:nvSpPr>
        <p:spPr>
          <a:xfrm>
            <a:off x="6093371" y="2100664"/>
            <a:ext cx="34289" cy="6534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a:p>
        </p:txBody>
      </p:sp>
      <p:sp>
        <p:nvSpPr>
          <p:cNvPr id="55" name="Rectangle 56">
            <a:extLst>
              <a:ext uri="{FF2B5EF4-FFF2-40B4-BE49-F238E27FC236}">
                <a16:creationId xmlns:a16="http://schemas.microsoft.com/office/drawing/2014/main" id="{EAF65DA5-53D6-4C88-9557-E4F3A5B019EE}"/>
              </a:ext>
            </a:extLst>
          </p:cNvPr>
          <p:cNvSpPr/>
          <p:nvPr/>
        </p:nvSpPr>
        <p:spPr>
          <a:xfrm>
            <a:off x="6028539" y="4391770"/>
            <a:ext cx="164812" cy="5313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a:p>
        </p:txBody>
      </p:sp>
      <p:sp>
        <p:nvSpPr>
          <p:cNvPr id="56" name="Rectangle 1">
            <a:extLst>
              <a:ext uri="{FF2B5EF4-FFF2-40B4-BE49-F238E27FC236}">
                <a16:creationId xmlns:a16="http://schemas.microsoft.com/office/drawing/2014/main" id="{546E7FA1-F800-4C5B-807A-4512A548D337}"/>
              </a:ext>
            </a:extLst>
          </p:cNvPr>
          <p:cNvSpPr/>
          <p:nvPr/>
        </p:nvSpPr>
        <p:spPr>
          <a:xfrm>
            <a:off x="4266995" y="4817933"/>
            <a:ext cx="19288" cy="429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a:p>
        </p:txBody>
      </p:sp>
      <p:sp>
        <p:nvSpPr>
          <p:cNvPr id="57" name="Rectangle 53">
            <a:extLst>
              <a:ext uri="{FF2B5EF4-FFF2-40B4-BE49-F238E27FC236}">
                <a16:creationId xmlns:a16="http://schemas.microsoft.com/office/drawing/2014/main" id="{F110C531-58BF-42D5-ADF7-753C1665C6F9}"/>
              </a:ext>
            </a:extLst>
          </p:cNvPr>
          <p:cNvSpPr/>
          <p:nvPr/>
        </p:nvSpPr>
        <p:spPr>
          <a:xfrm>
            <a:off x="5193120" y="4817933"/>
            <a:ext cx="19288" cy="42983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a:p>
        </p:txBody>
      </p:sp>
      <p:sp>
        <p:nvSpPr>
          <p:cNvPr id="58" name="Rectangle 56">
            <a:extLst>
              <a:ext uri="{FF2B5EF4-FFF2-40B4-BE49-F238E27FC236}">
                <a16:creationId xmlns:a16="http://schemas.microsoft.com/office/drawing/2014/main" id="{EAF65DA5-53D6-4C88-9557-E4F3A5B019EE}"/>
              </a:ext>
            </a:extLst>
          </p:cNvPr>
          <p:cNvSpPr/>
          <p:nvPr/>
        </p:nvSpPr>
        <p:spPr>
          <a:xfrm>
            <a:off x="6090312" y="4824406"/>
            <a:ext cx="19288" cy="42983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a:p>
        </p:txBody>
      </p:sp>
      <p:sp>
        <p:nvSpPr>
          <p:cNvPr id="59" name="Rectangle 59">
            <a:extLst>
              <a:ext uri="{FF2B5EF4-FFF2-40B4-BE49-F238E27FC236}">
                <a16:creationId xmlns:a16="http://schemas.microsoft.com/office/drawing/2014/main" id="{84EE1394-67FB-42DB-8C0E-C2394DFBD3B0}"/>
              </a:ext>
            </a:extLst>
          </p:cNvPr>
          <p:cNvSpPr/>
          <p:nvPr/>
        </p:nvSpPr>
        <p:spPr>
          <a:xfrm>
            <a:off x="7045371" y="4817933"/>
            <a:ext cx="19288" cy="4298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a:p>
        </p:txBody>
      </p:sp>
      <p:sp>
        <p:nvSpPr>
          <p:cNvPr id="60" name="Rectangle 62">
            <a:extLst>
              <a:ext uri="{FF2B5EF4-FFF2-40B4-BE49-F238E27FC236}">
                <a16:creationId xmlns:a16="http://schemas.microsoft.com/office/drawing/2014/main" id="{B34F5F22-6679-410C-8C69-1C0F615404BE}"/>
              </a:ext>
            </a:extLst>
          </p:cNvPr>
          <p:cNvSpPr/>
          <p:nvPr/>
        </p:nvSpPr>
        <p:spPr>
          <a:xfrm>
            <a:off x="7971496" y="4817933"/>
            <a:ext cx="19288" cy="4298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a:p>
        </p:txBody>
      </p:sp>
      <p:sp>
        <p:nvSpPr>
          <p:cNvPr id="61" name="TextBox 60">
            <a:extLst>
              <a:ext uri="{FF2B5EF4-FFF2-40B4-BE49-F238E27FC236}">
                <a16:creationId xmlns:a16="http://schemas.microsoft.com/office/drawing/2014/main" id="{9CC2FBBD-E5CB-4C89-A1E7-D0AC36683DFC}"/>
              </a:ext>
            </a:extLst>
          </p:cNvPr>
          <p:cNvSpPr txBox="1"/>
          <p:nvPr/>
        </p:nvSpPr>
        <p:spPr>
          <a:xfrm>
            <a:off x="4705153" y="5690806"/>
            <a:ext cx="1017859" cy="230832"/>
          </a:xfrm>
          <a:prstGeom prst="rect">
            <a:avLst/>
          </a:prstGeom>
          <a:noFill/>
        </p:spPr>
        <p:txBody>
          <a:bodyPr wrap="square" rtlCol="0">
            <a:spAutoFit/>
          </a:bodyPr>
          <a:lstStyle/>
          <a:p>
            <a:pPr algn="ctr"/>
            <a:r>
              <a:rPr lang="en-US" altLang="ko-KR" sz="900" b="1" dirty="0">
                <a:solidFill>
                  <a:schemeClr val="tx1">
                    <a:lumMod val="95000"/>
                    <a:lumOff val="5000"/>
                  </a:schemeClr>
                </a:solidFill>
                <a:cs typeface="Arial" pitchFamily="34" charset="0"/>
              </a:rPr>
              <a:t>Local Outreach</a:t>
            </a:r>
          </a:p>
        </p:txBody>
      </p:sp>
      <p:sp>
        <p:nvSpPr>
          <p:cNvPr id="62" name="자유형: 도형 395">
            <a:extLst>
              <a:ext uri="{FF2B5EF4-FFF2-40B4-BE49-F238E27FC236}">
                <a16:creationId xmlns:a16="http://schemas.microsoft.com/office/drawing/2014/main" id="{AD867E32-BB05-4BB6-9746-B93881633630}"/>
              </a:ext>
            </a:extLst>
          </p:cNvPr>
          <p:cNvSpPr>
            <a:spLocks noChangeAspect="1"/>
          </p:cNvSpPr>
          <p:nvPr/>
        </p:nvSpPr>
        <p:spPr>
          <a:xfrm rot="10800000">
            <a:off x="4076187" y="5052456"/>
            <a:ext cx="381617" cy="633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760"/>
          </a:p>
        </p:txBody>
      </p:sp>
      <p:sp>
        <p:nvSpPr>
          <p:cNvPr id="63" name="자유형: 도형 396">
            <a:extLst>
              <a:ext uri="{FF2B5EF4-FFF2-40B4-BE49-F238E27FC236}">
                <a16:creationId xmlns:a16="http://schemas.microsoft.com/office/drawing/2014/main" id="{97342F5E-5C7D-4E48-B547-D0AD4865F495}"/>
              </a:ext>
            </a:extLst>
          </p:cNvPr>
          <p:cNvSpPr>
            <a:spLocks noChangeAspect="1"/>
          </p:cNvSpPr>
          <p:nvPr/>
        </p:nvSpPr>
        <p:spPr>
          <a:xfrm rot="10800000">
            <a:off x="5002312" y="5051395"/>
            <a:ext cx="381617" cy="633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760"/>
          </a:p>
        </p:txBody>
      </p:sp>
      <p:sp>
        <p:nvSpPr>
          <p:cNvPr id="64" name="자유형: 도형 397">
            <a:extLst>
              <a:ext uri="{FF2B5EF4-FFF2-40B4-BE49-F238E27FC236}">
                <a16:creationId xmlns:a16="http://schemas.microsoft.com/office/drawing/2014/main" id="{9853E9ED-EEC8-4CD0-BD21-E2645D4C4B97}"/>
              </a:ext>
            </a:extLst>
          </p:cNvPr>
          <p:cNvSpPr>
            <a:spLocks noChangeAspect="1"/>
          </p:cNvSpPr>
          <p:nvPr/>
        </p:nvSpPr>
        <p:spPr>
          <a:xfrm rot="10800000">
            <a:off x="5911064" y="5051237"/>
            <a:ext cx="381617" cy="633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760"/>
          </a:p>
        </p:txBody>
      </p:sp>
      <p:sp>
        <p:nvSpPr>
          <p:cNvPr id="65" name="자유형: 도형 398">
            <a:extLst>
              <a:ext uri="{FF2B5EF4-FFF2-40B4-BE49-F238E27FC236}">
                <a16:creationId xmlns:a16="http://schemas.microsoft.com/office/drawing/2014/main" id="{45234354-EC3C-407B-B6F7-BEF01EFD1D5A}"/>
              </a:ext>
            </a:extLst>
          </p:cNvPr>
          <p:cNvSpPr>
            <a:spLocks noChangeAspect="1"/>
          </p:cNvSpPr>
          <p:nvPr/>
        </p:nvSpPr>
        <p:spPr>
          <a:xfrm rot="10800000">
            <a:off x="6854563" y="5049271"/>
            <a:ext cx="381617" cy="633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760"/>
          </a:p>
        </p:txBody>
      </p:sp>
      <p:sp>
        <p:nvSpPr>
          <p:cNvPr id="66" name="자유형: 도형 399">
            <a:extLst>
              <a:ext uri="{FF2B5EF4-FFF2-40B4-BE49-F238E27FC236}">
                <a16:creationId xmlns:a16="http://schemas.microsoft.com/office/drawing/2014/main" id="{6A581C5A-F291-4761-B4A4-11A20ABB9D73}"/>
              </a:ext>
            </a:extLst>
          </p:cNvPr>
          <p:cNvSpPr>
            <a:spLocks noChangeAspect="1"/>
          </p:cNvSpPr>
          <p:nvPr/>
        </p:nvSpPr>
        <p:spPr>
          <a:xfrm rot="10800000">
            <a:off x="7780688" y="5048209"/>
            <a:ext cx="381617" cy="633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760"/>
          </a:p>
        </p:txBody>
      </p:sp>
      <p:sp>
        <p:nvSpPr>
          <p:cNvPr id="67" name="직사각형 374">
            <a:extLst>
              <a:ext uri="{FF2B5EF4-FFF2-40B4-BE49-F238E27FC236}">
                <a16:creationId xmlns:a16="http://schemas.microsoft.com/office/drawing/2014/main" id="{3CB0849E-9F14-45BE-A3B1-134972953DCB}"/>
              </a:ext>
            </a:extLst>
          </p:cNvPr>
          <p:cNvSpPr/>
          <p:nvPr/>
        </p:nvSpPr>
        <p:spPr>
          <a:xfrm>
            <a:off x="3592830" y="4661915"/>
            <a:ext cx="5143500" cy="27504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a:p>
        </p:txBody>
      </p:sp>
      <p:grpSp>
        <p:nvGrpSpPr>
          <p:cNvPr id="68" name="Group 7">
            <a:extLst>
              <a:ext uri="{FF2B5EF4-FFF2-40B4-BE49-F238E27FC236}">
                <a16:creationId xmlns:a16="http://schemas.microsoft.com/office/drawing/2014/main" id="{9F50450D-0564-419E-8956-9AE7598510DE}"/>
              </a:ext>
            </a:extLst>
          </p:cNvPr>
          <p:cNvGrpSpPr/>
          <p:nvPr/>
        </p:nvGrpSpPr>
        <p:grpSpPr>
          <a:xfrm>
            <a:off x="5558952" y="1254761"/>
            <a:ext cx="1096473" cy="1085590"/>
            <a:chOff x="3427315" y="2569217"/>
            <a:chExt cx="2272389" cy="2272388"/>
          </a:xfrm>
        </p:grpSpPr>
        <p:sp>
          <p:nvSpPr>
            <p:cNvPr id="69" name="Oval 18">
              <a:extLst>
                <a:ext uri="{FF2B5EF4-FFF2-40B4-BE49-F238E27FC236}">
                  <a16:creationId xmlns:a16="http://schemas.microsoft.com/office/drawing/2014/main" id="{1696E7B9-8930-43C4-985E-031125B1415A}"/>
                </a:ext>
              </a:extLst>
            </p:cNvPr>
            <p:cNvSpPr/>
            <p:nvPr/>
          </p:nvSpPr>
          <p:spPr>
            <a:xfrm flipH="1">
              <a:off x="3849091" y="2990991"/>
              <a:ext cx="1428837" cy="1428839"/>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dirty="0"/>
            </a:p>
          </p:txBody>
        </p:sp>
        <p:sp>
          <p:nvSpPr>
            <p:cNvPr id="70" name="Oval 2">
              <a:extLst>
                <a:ext uri="{FF2B5EF4-FFF2-40B4-BE49-F238E27FC236}">
                  <a16:creationId xmlns:a16="http://schemas.microsoft.com/office/drawing/2014/main" id="{865211CB-60ED-4618-A90A-149108B33927}"/>
                </a:ext>
              </a:extLst>
            </p:cNvPr>
            <p:cNvSpPr/>
            <p:nvPr/>
          </p:nvSpPr>
          <p:spPr>
            <a:xfrm>
              <a:off x="3735417" y="2877318"/>
              <a:ext cx="1656184" cy="16561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a:p>
          </p:txBody>
        </p:sp>
        <p:sp>
          <p:nvSpPr>
            <p:cNvPr id="71" name="Arc 20">
              <a:extLst>
                <a:ext uri="{FF2B5EF4-FFF2-40B4-BE49-F238E27FC236}">
                  <a16:creationId xmlns:a16="http://schemas.microsoft.com/office/drawing/2014/main" id="{4FDAB403-2964-452F-8D1C-308FC3843E31}"/>
                </a:ext>
              </a:extLst>
            </p:cNvPr>
            <p:cNvSpPr/>
            <p:nvPr/>
          </p:nvSpPr>
          <p:spPr>
            <a:xfrm rot="18900000">
              <a:off x="3584167" y="2726068"/>
              <a:ext cx="1958684" cy="1958684"/>
            </a:xfrm>
            <a:prstGeom prst="arc">
              <a:avLst>
                <a:gd name="adj1" fmla="val 16929681"/>
                <a:gd name="adj2" fmla="val 20832908"/>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760"/>
            </a:p>
          </p:txBody>
        </p:sp>
        <p:sp>
          <p:nvSpPr>
            <p:cNvPr id="72" name="Arc 21">
              <a:extLst>
                <a:ext uri="{FF2B5EF4-FFF2-40B4-BE49-F238E27FC236}">
                  <a16:creationId xmlns:a16="http://schemas.microsoft.com/office/drawing/2014/main" id="{0ACF1CA0-AB9A-4F31-A592-EEDDD2A81900}"/>
                </a:ext>
              </a:extLst>
            </p:cNvPr>
            <p:cNvSpPr/>
            <p:nvPr/>
          </p:nvSpPr>
          <p:spPr>
            <a:xfrm rot="11700000">
              <a:off x="3584167" y="2726068"/>
              <a:ext cx="1958684" cy="1958684"/>
            </a:xfrm>
            <a:prstGeom prst="arc">
              <a:avLst>
                <a:gd name="adj1" fmla="val 16929681"/>
                <a:gd name="adj2" fmla="val 20832908"/>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760"/>
            </a:p>
          </p:txBody>
        </p:sp>
        <p:sp>
          <p:nvSpPr>
            <p:cNvPr id="73" name="Arc 22">
              <a:extLst>
                <a:ext uri="{FF2B5EF4-FFF2-40B4-BE49-F238E27FC236}">
                  <a16:creationId xmlns:a16="http://schemas.microsoft.com/office/drawing/2014/main" id="{EDF0C47F-2F35-473E-B221-E5A593235EF8}"/>
                </a:ext>
              </a:extLst>
            </p:cNvPr>
            <p:cNvSpPr/>
            <p:nvPr/>
          </p:nvSpPr>
          <p:spPr>
            <a:xfrm rot="4500000">
              <a:off x="3584167" y="2726068"/>
              <a:ext cx="1958684" cy="1958684"/>
            </a:xfrm>
            <a:prstGeom prst="arc">
              <a:avLst>
                <a:gd name="adj1" fmla="val 16929681"/>
                <a:gd name="adj2" fmla="val 20832908"/>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760"/>
            </a:p>
          </p:txBody>
        </p:sp>
        <p:sp>
          <p:nvSpPr>
            <p:cNvPr id="74" name="Arc 23">
              <a:extLst>
                <a:ext uri="{FF2B5EF4-FFF2-40B4-BE49-F238E27FC236}">
                  <a16:creationId xmlns:a16="http://schemas.microsoft.com/office/drawing/2014/main" id="{99A8A1B4-87E6-48E1-80E5-F92034F6FBD4}"/>
                </a:ext>
              </a:extLst>
            </p:cNvPr>
            <p:cNvSpPr/>
            <p:nvPr/>
          </p:nvSpPr>
          <p:spPr>
            <a:xfrm rot="8100000">
              <a:off x="3427315" y="2569217"/>
              <a:ext cx="2272388" cy="2272388"/>
            </a:xfrm>
            <a:prstGeom prst="arc">
              <a:avLst>
                <a:gd name="adj1" fmla="val 16929681"/>
                <a:gd name="adj2" fmla="val 20832908"/>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760"/>
            </a:p>
          </p:txBody>
        </p:sp>
        <p:sp>
          <p:nvSpPr>
            <p:cNvPr id="75" name="Arc 24">
              <a:extLst>
                <a:ext uri="{FF2B5EF4-FFF2-40B4-BE49-F238E27FC236}">
                  <a16:creationId xmlns:a16="http://schemas.microsoft.com/office/drawing/2014/main" id="{C851E832-3A64-4559-B394-7ABC4EC5A054}"/>
                </a:ext>
              </a:extLst>
            </p:cNvPr>
            <p:cNvSpPr/>
            <p:nvPr/>
          </p:nvSpPr>
          <p:spPr>
            <a:xfrm rot="900000">
              <a:off x="3427316" y="2569217"/>
              <a:ext cx="2272388" cy="2272388"/>
            </a:xfrm>
            <a:prstGeom prst="arc">
              <a:avLst>
                <a:gd name="adj1" fmla="val 16929681"/>
                <a:gd name="adj2" fmla="val 20832908"/>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760"/>
            </a:p>
          </p:txBody>
        </p:sp>
        <p:sp>
          <p:nvSpPr>
            <p:cNvPr id="76" name="Arc 25">
              <a:extLst>
                <a:ext uri="{FF2B5EF4-FFF2-40B4-BE49-F238E27FC236}">
                  <a16:creationId xmlns:a16="http://schemas.microsoft.com/office/drawing/2014/main" id="{1268B1F2-241D-4A22-8BDF-1A1E7E3980BE}"/>
                </a:ext>
              </a:extLst>
            </p:cNvPr>
            <p:cNvSpPr/>
            <p:nvPr/>
          </p:nvSpPr>
          <p:spPr>
            <a:xfrm rot="15300000">
              <a:off x="3427317" y="2569216"/>
              <a:ext cx="2272386" cy="2272388"/>
            </a:xfrm>
            <a:prstGeom prst="arc">
              <a:avLst>
                <a:gd name="adj1" fmla="val 16929681"/>
                <a:gd name="adj2" fmla="val 20832908"/>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760"/>
            </a:p>
          </p:txBody>
        </p:sp>
      </p:grpSp>
      <p:sp>
        <p:nvSpPr>
          <p:cNvPr id="77" name="Block Arc 14">
            <a:extLst>
              <a:ext uri="{FF2B5EF4-FFF2-40B4-BE49-F238E27FC236}">
                <a16:creationId xmlns:a16="http://schemas.microsoft.com/office/drawing/2014/main" id="{60234B0A-A74D-4DC3-A7EE-D42FC969E295}"/>
              </a:ext>
            </a:extLst>
          </p:cNvPr>
          <p:cNvSpPr/>
          <p:nvPr/>
        </p:nvSpPr>
        <p:spPr>
          <a:xfrm rot="16200000">
            <a:off x="5984393" y="1822896"/>
            <a:ext cx="257687" cy="257856"/>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8576" tIns="19289" rIns="38576" bIns="19289"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760" dirty="0">
              <a:solidFill>
                <a:schemeClr val="tx1"/>
              </a:solidFill>
            </a:endParaRPr>
          </a:p>
        </p:txBody>
      </p:sp>
      <p:sp>
        <p:nvSpPr>
          <p:cNvPr id="78" name="TextBox 77"/>
          <p:cNvSpPr txBox="1"/>
          <p:nvPr/>
        </p:nvSpPr>
        <p:spPr>
          <a:xfrm>
            <a:off x="5791309" y="1501230"/>
            <a:ext cx="653210" cy="473206"/>
          </a:xfrm>
          <a:prstGeom prst="rect">
            <a:avLst/>
          </a:prstGeom>
          <a:noFill/>
        </p:spPr>
        <p:txBody>
          <a:bodyPr wrap="square" rtlCol="0">
            <a:spAutoFit/>
          </a:bodyPr>
          <a:lstStyle/>
          <a:p>
            <a:pPr algn="ctr"/>
            <a:r>
              <a:rPr lang="en-US" sz="825" b="1" dirty="0">
                <a:solidFill>
                  <a:schemeClr val="bg1"/>
                </a:solidFill>
              </a:rPr>
              <a:t>Executive Committee</a:t>
            </a:r>
          </a:p>
        </p:txBody>
      </p:sp>
      <p:sp>
        <p:nvSpPr>
          <p:cNvPr id="79" name="Oval 3">
            <a:extLst>
              <a:ext uri="{FF2B5EF4-FFF2-40B4-BE49-F238E27FC236}">
                <a16:creationId xmlns:a16="http://schemas.microsoft.com/office/drawing/2014/main" id="{7480F4F6-0779-4C84-9666-99E49818D472}"/>
              </a:ext>
            </a:extLst>
          </p:cNvPr>
          <p:cNvSpPr/>
          <p:nvPr/>
        </p:nvSpPr>
        <p:spPr>
          <a:xfrm>
            <a:off x="5600469" y="3082329"/>
            <a:ext cx="1020092" cy="1015437"/>
          </a:xfrm>
          <a:prstGeom prst="ellipse">
            <a:avLst/>
          </a:prstGeom>
          <a:solidFill>
            <a:schemeClr val="accent2"/>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a:p>
        </p:txBody>
      </p:sp>
      <p:grpSp>
        <p:nvGrpSpPr>
          <p:cNvPr id="80" name="그룹 50">
            <a:extLst>
              <a:ext uri="{FF2B5EF4-FFF2-40B4-BE49-F238E27FC236}">
                <a16:creationId xmlns:a16="http://schemas.microsoft.com/office/drawing/2014/main" id="{29C87F6A-C6E1-4053-AA61-7274BDDDF645}"/>
              </a:ext>
            </a:extLst>
          </p:cNvPr>
          <p:cNvGrpSpPr/>
          <p:nvPr/>
        </p:nvGrpSpPr>
        <p:grpSpPr>
          <a:xfrm>
            <a:off x="5188690" y="2784279"/>
            <a:ext cx="1836994" cy="1629117"/>
            <a:chOff x="4667572" y="2691674"/>
            <a:chExt cx="2852682" cy="2564650"/>
          </a:xfrm>
        </p:grpSpPr>
        <p:sp>
          <p:nvSpPr>
            <p:cNvPr id="81" name="Oval 27">
              <a:extLst>
                <a:ext uri="{FF2B5EF4-FFF2-40B4-BE49-F238E27FC236}">
                  <a16:creationId xmlns:a16="http://schemas.microsoft.com/office/drawing/2014/main" id="{1D3FFC47-6AE0-4D49-B59C-5B79AC8F160A}"/>
                </a:ext>
              </a:extLst>
            </p:cNvPr>
            <p:cNvSpPr/>
            <p:nvPr/>
          </p:nvSpPr>
          <p:spPr>
            <a:xfrm>
              <a:off x="4814936" y="2697540"/>
              <a:ext cx="2552092" cy="2552092"/>
            </a:xfrm>
            <a:prstGeom prst="ellipse">
              <a:avLst/>
            </a:prstGeom>
            <a:noFill/>
            <a:ln w="666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a:p>
          </p:txBody>
        </p:sp>
        <p:sp>
          <p:nvSpPr>
            <p:cNvPr id="82" name="Oval 4">
              <a:extLst>
                <a:ext uri="{FF2B5EF4-FFF2-40B4-BE49-F238E27FC236}">
                  <a16:creationId xmlns:a16="http://schemas.microsoft.com/office/drawing/2014/main" id="{09E2F187-3075-4A92-9B97-86C2CA1253B2}"/>
                </a:ext>
              </a:extLst>
            </p:cNvPr>
            <p:cNvSpPr/>
            <p:nvPr/>
          </p:nvSpPr>
          <p:spPr>
            <a:xfrm>
              <a:off x="6520947" y="2691674"/>
              <a:ext cx="319844" cy="319844"/>
            </a:xfrm>
            <a:prstGeom prst="ellipse">
              <a:avLst/>
            </a:prstGeom>
            <a:solidFill>
              <a:schemeClr val="accent4"/>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a:p>
          </p:txBody>
        </p:sp>
        <p:sp>
          <p:nvSpPr>
            <p:cNvPr id="83" name="Oval 30">
              <a:extLst>
                <a:ext uri="{FF2B5EF4-FFF2-40B4-BE49-F238E27FC236}">
                  <a16:creationId xmlns:a16="http://schemas.microsoft.com/office/drawing/2014/main" id="{1A7E4C0B-2591-4D3C-86CD-22A337920CD0}"/>
                </a:ext>
              </a:extLst>
            </p:cNvPr>
            <p:cNvSpPr/>
            <p:nvPr/>
          </p:nvSpPr>
          <p:spPr>
            <a:xfrm>
              <a:off x="6520947" y="4930614"/>
              <a:ext cx="319844" cy="319844"/>
            </a:xfrm>
            <a:prstGeom prst="ellipse">
              <a:avLst/>
            </a:prstGeom>
            <a:solidFill>
              <a:schemeClr val="accent2"/>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a:p>
          </p:txBody>
        </p:sp>
        <p:sp>
          <p:nvSpPr>
            <p:cNvPr id="84" name="Oval 31">
              <a:extLst>
                <a:ext uri="{FF2B5EF4-FFF2-40B4-BE49-F238E27FC236}">
                  <a16:creationId xmlns:a16="http://schemas.microsoft.com/office/drawing/2014/main" id="{49E51732-3A5B-4277-A1D6-17FF9E3123B5}"/>
                </a:ext>
              </a:extLst>
            </p:cNvPr>
            <p:cNvSpPr/>
            <p:nvPr/>
          </p:nvSpPr>
          <p:spPr>
            <a:xfrm>
              <a:off x="7200410" y="3811144"/>
              <a:ext cx="319844" cy="319844"/>
            </a:xfrm>
            <a:prstGeom prst="ellipse">
              <a:avLst/>
            </a:prstGeom>
            <a:solidFill>
              <a:schemeClr val="accent3"/>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a:p>
          </p:txBody>
        </p:sp>
        <p:sp>
          <p:nvSpPr>
            <p:cNvPr id="85" name="Oval 32">
              <a:extLst>
                <a:ext uri="{FF2B5EF4-FFF2-40B4-BE49-F238E27FC236}">
                  <a16:creationId xmlns:a16="http://schemas.microsoft.com/office/drawing/2014/main" id="{74FCC4A5-76F1-4A8B-87FE-1A30D540ED27}"/>
                </a:ext>
              </a:extLst>
            </p:cNvPr>
            <p:cNvSpPr/>
            <p:nvPr/>
          </p:nvSpPr>
          <p:spPr>
            <a:xfrm>
              <a:off x="5303912" y="2719312"/>
              <a:ext cx="319844" cy="319844"/>
            </a:xfrm>
            <a:prstGeom prst="ellipse">
              <a:avLst/>
            </a:prstGeom>
            <a:solidFill>
              <a:schemeClr val="accent2"/>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dirty="0"/>
            </a:p>
          </p:txBody>
        </p:sp>
        <p:sp>
          <p:nvSpPr>
            <p:cNvPr id="86" name="Oval 34">
              <a:extLst>
                <a:ext uri="{FF2B5EF4-FFF2-40B4-BE49-F238E27FC236}">
                  <a16:creationId xmlns:a16="http://schemas.microsoft.com/office/drawing/2014/main" id="{75D7A351-2C49-42AC-98A3-60598C66A854}"/>
                </a:ext>
              </a:extLst>
            </p:cNvPr>
            <p:cNvSpPr/>
            <p:nvPr/>
          </p:nvSpPr>
          <p:spPr>
            <a:xfrm>
              <a:off x="5303912" y="4936480"/>
              <a:ext cx="319844" cy="319844"/>
            </a:xfrm>
            <a:prstGeom prst="ellipse">
              <a:avLst/>
            </a:prstGeom>
            <a:solidFill>
              <a:schemeClr val="accent4"/>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a:p>
          </p:txBody>
        </p:sp>
        <p:sp>
          <p:nvSpPr>
            <p:cNvPr id="87" name="Oval 41">
              <a:extLst>
                <a:ext uri="{FF2B5EF4-FFF2-40B4-BE49-F238E27FC236}">
                  <a16:creationId xmlns:a16="http://schemas.microsoft.com/office/drawing/2014/main" id="{1A4D6FDC-D9C3-4906-B14D-B18E6A602419}"/>
                </a:ext>
              </a:extLst>
            </p:cNvPr>
            <p:cNvSpPr/>
            <p:nvPr/>
          </p:nvSpPr>
          <p:spPr>
            <a:xfrm>
              <a:off x="4667572" y="3806124"/>
              <a:ext cx="319844" cy="319844"/>
            </a:xfrm>
            <a:prstGeom prst="ellipse">
              <a:avLst/>
            </a:prstGeom>
            <a:solidFill>
              <a:schemeClr val="accent3"/>
            </a:solid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a:p>
          </p:txBody>
        </p:sp>
      </p:grpSp>
      <p:sp>
        <p:nvSpPr>
          <p:cNvPr id="88" name="Oval 1">
            <a:extLst>
              <a:ext uri="{FF2B5EF4-FFF2-40B4-BE49-F238E27FC236}">
                <a16:creationId xmlns:a16="http://schemas.microsoft.com/office/drawing/2014/main" id="{42C1C1DF-DFE4-49D5-96D8-D0F2803767D0}"/>
              </a:ext>
            </a:extLst>
          </p:cNvPr>
          <p:cNvSpPr>
            <a:spLocks noChangeAspect="1"/>
          </p:cNvSpPr>
          <p:nvPr/>
        </p:nvSpPr>
        <p:spPr>
          <a:xfrm>
            <a:off x="5926598" y="3590048"/>
            <a:ext cx="382631" cy="453751"/>
          </a:xfrm>
          <a:custGeom>
            <a:avLst/>
            <a:gdLst/>
            <a:ahLst/>
            <a:cxnLst/>
            <a:rect l="l" t="t" r="r" b="b"/>
            <a:pathLst>
              <a:path w="3254409" h="3944462">
                <a:moveTo>
                  <a:pt x="1259449" y="3654708"/>
                </a:moveTo>
                <a:lnTo>
                  <a:pt x="2056275" y="3654708"/>
                </a:lnTo>
                <a:lnTo>
                  <a:pt x="2056275" y="3799585"/>
                </a:lnTo>
                <a:cubicBezTo>
                  <a:pt x="2056275" y="3879598"/>
                  <a:pt x="1877900" y="3944462"/>
                  <a:pt x="1657862" y="3944462"/>
                </a:cubicBezTo>
                <a:cubicBezTo>
                  <a:pt x="1437825" y="3944462"/>
                  <a:pt x="1259449" y="3879598"/>
                  <a:pt x="1259449" y="3799585"/>
                </a:cubicBezTo>
                <a:close/>
                <a:moveTo>
                  <a:pt x="1261196" y="3409579"/>
                </a:moveTo>
                <a:lnTo>
                  <a:pt x="2054529" y="3409579"/>
                </a:lnTo>
                <a:cubicBezTo>
                  <a:pt x="2095500" y="3409579"/>
                  <a:pt x="2128714" y="3442793"/>
                  <a:pt x="2128714" y="3483764"/>
                </a:cubicBezTo>
                <a:lnTo>
                  <a:pt x="2128714" y="3516511"/>
                </a:lnTo>
                <a:cubicBezTo>
                  <a:pt x="2128714" y="3557481"/>
                  <a:pt x="2095500" y="3590696"/>
                  <a:pt x="2054529" y="3590696"/>
                </a:cubicBezTo>
                <a:lnTo>
                  <a:pt x="1261196" y="3590696"/>
                </a:lnTo>
                <a:cubicBezTo>
                  <a:pt x="1220225" y="3590696"/>
                  <a:pt x="1187011" y="3557481"/>
                  <a:pt x="1187011" y="3516511"/>
                </a:cubicBezTo>
                <a:lnTo>
                  <a:pt x="1187011" y="3483764"/>
                </a:lnTo>
                <a:cubicBezTo>
                  <a:pt x="1187011" y="3442793"/>
                  <a:pt x="1220225" y="3409579"/>
                  <a:pt x="1261196" y="3409579"/>
                </a:cubicBezTo>
                <a:close/>
                <a:moveTo>
                  <a:pt x="1224976" y="3164451"/>
                </a:moveTo>
                <a:lnTo>
                  <a:pt x="2090747" y="3164451"/>
                </a:lnTo>
                <a:cubicBezTo>
                  <a:pt x="2131719" y="3164451"/>
                  <a:pt x="2164933" y="3197665"/>
                  <a:pt x="2164933" y="3238636"/>
                </a:cubicBezTo>
                <a:lnTo>
                  <a:pt x="2164933" y="3271382"/>
                </a:lnTo>
                <a:cubicBezTo>
                  <a:pt x="2164933" y="3312353"/>
                  <a:pt x="2131719" y="3345567"/>
                  <a:pt x="2090747" y="3345567"/>
                </a:cubicBezTo>
                <a:lnTo>
                  <a:pt x="1224976" y="3345567"/>
                </a:lnTo>
                <a:cubicBezTo>
                  <a:pt x="1184005" y="3345567"/>
                  <a:pt x="1150791" y="3312353"/>
                  <a:pt x="1150791" y="3271382"/>
                </a:cubicBezTo>
                <a:lnTo>
                  <a:pt x="1150791" y="3238636"/>
                </a:lnTo>
                <a:cubicBezTo>
                  <a:pt x="1150791" y="3197665"/>
                  <a:pt x="1184005" y="3164451"/>
                  <a:pt x="1224976" y="3164451"/>
                </a:cubicBezTo>
                <a:close/>
                <a:moveTo>
                  <a:pt x="1188757" y="2919322"/>
                </a:moveTo>
                <a:lnTo>
                  <a:pt x="2126967" y="2919322"/>
                </a:lnTo>
                <a:cubicBezTo>
                  <a:pt x="2167938" y="2919322"/>
                  <a:pt x="2201152" y="2952536"/>
                  <a:pt x="2201152" y="2993507"/>
                </a:cubicBezTo>
                <a:lnTo>
                  <a:pt x="2201152" y="3026254"/>
                </a:lnTo>
                <a:cubicBezTo>
                  <a:pt x="2201152" y="3067224"/>
                  <a:pt x="2167938" y="3100439"/>
                  <a:pt x="2126967" y="3100439"/>
                </a:cubicBezTo>
                <a:lnTo>
                  <a:pt x="1188757" y="3100439"/>
                </a:lnTo>
                <a:cubicBezTo>
                  <a:pt x="1147785" y="3100439"/>
                  <a:pt x="1114571" y="3067224"/>
                  <a:pt x="1114571" y="3026254"/>
                </a:cubicBezTo>
                <a:lnTo>
                  <a:pt x="1114571" y="2993507"/>
                </a:lnTo>
                <a:cubicBezTo>
                  <a:pt x="1114571" y="2952536"/>
                  <a:pt x="1147785" y="2919322"/>
                  <a:pt x="1188757" y="2919322"/>
                </a:cubicBezTo>
                <a:close/>
                <a:moveTo>
                  <a:pt x="1574533" y="1620510"/>
                </a:moveTo>
                <a:cubicBezTo>
                  <a:pt x="1552384" y="1644018"/>
                  <a:pt x="1521864" y="1658080"/>
                  <a:pt x="1488300" y="1658080"/>
                </a:cubicBezTo>
                <a:cubicBezTo>
                  <a:pt x="1460798" y="1658080"/>
                  <a:pt x="1435338" y="1648638"/>
                  <a:pt x="1416032" y="1630675"/>
                </a:cubicBezTo>
                <a:lnTo>
                  <a:pt x="1584647" y="2695264"/>
                </a:lnTo>
                <a:lnTo>
                  <a:pt x="1650915" y="2694732"/>
                </a:lnTo>
                <a:lnTo>
                  <a:pt x="1650915" y="2694695"/>
                </a:lnTo>
                <a:lnTo>
                  <a:pt x="1653298" y="2694714"/>
                </a:lnTo>
                <a:lnTo>
                  <a:pt x="1655679" y="2694695"/>
                </a:lnTo>
                <a:lnTo>
                  <a:pt x="1655679" y="2694732"/>
                </a:lnTo>
                <a:lnTo>
                  <a:pt x="1721162" y="2695258"/>
                </a:lnTo>
                <a:lnTo>
                  <a:pt x="1887727" y="1643609"/>
                </a:lnTo>
                <a:cubicBezTo>
                  <a:pt x="1871593" y="1653234"/>
                  <a:pt x="1852936" y="1658080"/>
                  <a:pt x="1833231" y="1658080"/>
                </a:cubicBezTo>
                <a:cubicBezTo>
                  <a:pt x="1799667" y="1658080"/>
                  <a:pt x="1769147" y="1644018"/>
                  <a:pt x="1746999" y="1620510"/>
                </a:cubicBezTo>
                <a:cubicBezTo>
                  <a:pt x="1724849" y="1644018"/>
                  <a:pt x="1694329" y="1658080"/>
                  <a:pt x="1660766" y="1658080"/>
                </a:cubicBezTo>
                <a:cubicBezTo>
                  <a:pt x="1627202" y="1658080"/>
                  <a:pt x="1596682" y="1644018"/>
                  <a:pt x="1574533" y="1620510"/>
                </a:cubicBezTo>
                <a:close/>
                <a:moveTo>
                  <a:pt x="3254409" y="1194373"/>
                </a:moveTo>
                <a:lnTo>
                  <a:pt x="3254409" y="1446373"/>
                </a:lnTo>
                <a:lnTo>
                  <a:pt x="2894409" y="1395973"/>
                </a:lnTo>
                <a:lnTo>
                  <a:pt x="2894409" y="1244773"/>
                </a:lnTo>
                <a:close/>
                <a:moveTo>
                  <a:pt x="0" y="1194373"/>
                </a:moveTo>
                <a:lnTo>
                  <a:pt x="360000" y="1244773"/>
                </a:lnTo>
                <a:lnTo>
                  <a:pt x="360000" y="1395973"/>
                </a:lnTo>
                <a:lnTo>
                  <a:pt x="0" y="1446373"/>
                </a:lnTo>
                <a:close/>
                <a:moveTo>
                  <a:pt x="1650915" y="686852"/>
                </a:moveTo>
                <a:cubicBezTo>
                  <a:pt x="1164505" y="687423"/>
                  <a:pt x="770387" y="1081929"/>
                  <a:pt x="770387" y="1568485"/>
                </a:cubicBezTo>
                <a:cubicBezTo>
                  <a:pt x="770387" y="1897865"/>
                  <a:pt x="1005466" y="2222947"/>
                  <a:pt x="1190556" y="2371462"/>
                </a:cubicBezTo>
                <a:cubicBezTo>
                  <a:pt x="1274950" y="2469103"/>
                  <a:pt x="1268259" y="2471104"/>
                  <a:pt x="1302554" y="2596072"/>
                </a:cubicBezTo>
                <a:cubicBezTo>
                  <a:pt x="1316217" y="2683697"/>
                  <a:pt x="1288538" y="2692455"/>
                  <a:pt x="1367056" y="2697010"/>
                </a:cubicBezTo>
                <a:lnTo>
                  <a:pt x="1424224" y="2696551"/>
                </a:lnTo>
                <a:lnTo>
                  <a:pt x="1231891" y="1482210"/>
                </a:lnTo>
                <a:cubicBezTo>
                  <a:pt x="1225156" y="1439688"/>
                  <a:pt x="1254167" y="1399758"/>
                  <a:pt x="1296689" y="1393023"/>
                </a:cubicBezTo>
                <a:lnTo>
                  <a:pt x="1299400" y="1392594"/>
                </a:lnTo>
                <a:cubicBezTo>
                  <a:pt x="1338047" y="1386473"/>
                  <a:pt x="1374553" y="1409880"/>
                  <a:pt x="1384555" y="1446557"/>
                </a:cubicBezTo>
                <a:cubicBezTo>
                  <a:pt x="1405249" y="1408365"/>
                  <a:pt x="1444141" y="1384022"/>
                  <a:pt x="1488300" y="1384022"/>
                </a:cubicBezTo>
                <a:cubicBezTo>
                  <a:pt x="1521864" y="1384022"/>
                  <a:pt x="1552384" y="1398085"/>
                  <a:pt x="1574533" y="1421593"/>
                </a:cubicBezTo>
                <a:cubicBezTo>
                  <a:pt x="1596682" y="1398085"/>
                  <a:pt x="1627202" y="1384022"/>
                  <a:pt x="1660766" y="1384022"/>
                </a:cubicBezTo>
                <a:cubicBezTo>
                  <a:pt x="1694329" y="1384022"/>
                  <a:pt x="1724849" y="1398085"/>
                  <a:pt x="1746999" y="1421593"/>
                </a:cubicBezTo>
                <a:cubicBezTo>
                  <a:pt x="1769147" y="1398085"/>
                  <a:pt x="1799667" y="1384022"/>
                  <a:pt x="1833231" y="1384022"/>
                </a:cubicBezTo>
                <a:cubicBezTo>
                  <a:pt x="1870523" y="1384022"/>
                  <a:pt x="1904060" y="1401383"/>
                  <a:pt x="1926459" y="1429718"/>
                </a:cubicBezTo>
                <a:cubicBezTo>
                  <a:pt x="1940429" y="1399945"/>
                  <a:pt x="1972972" y="1382212"/>
                  <a:pt x="2007193" y="1387633"/>
                </a:cubicBezTo>
                <a:lnTo>
                  <a:pt x="2009904" y="1388062"/>
                </a:lnTo>
                <a:cubicBezTo>
                  <a:pt x="2052427" y="1394797"/>
                  <a:pt x="2081437" y="1434727"/>
                  <a:pt x="2074703" y="1477248"/>
                </a:cubicBezTo>
                <a:lnTo>
                  <a:pt x="1881585" y="2696545"/>
                </a:lnTo>
                <a:lnTo>
                  <a:pt x="1939537" y="2697010"/>
                </a:lnTo>
                <a:cubicBezTo>
                  <a:pt x="2018055" y="2692455"/>
                  <a:pt x="1990377" y="2683697"/>
                  <a:pt x="2004039" y="2596072"/>
                </a:cubicBezTo>
                <a:cubicBezTo>
                  <a:pt x="2038334" y="2471104"/>
                  <a:pt x="2031644" y="2469103"/>
                  <a:pt x="2116037" y="2371462"/>
                </a:cubicBezTo>
                <a:cubicBezTo>
                  <a:pt x="2301127" y="2222947"/>
                  <a:pt x="2536206" y="1897865"/>
                  <a:pt x="2536206" y="1568485"/>
                </a:cubicBezTo>
                <a:cubicBezTo>
                  <a:pt x="2536206" y="1081929"/>
                  <a:pt x="2142089" y="687423"/>
                  <a:pt x="1655679" y="686852"/>
                </a:cubicBezTo>
                <a:lnTo>
                  <a:pt x="1655679" y="687071"/>
                </a:lnTo>
                <a:lnTo>
                  <a:pt x="1653298" y="686887"/>
                </a:lnTo>
                <a:lnTo>
                  <a:pt x="1650915" y="687071"/>
                </a:lnTo>
                <a:close/>
                <a:moveTo>
                  <a:pt x="1651270" y="468000"/>
                </a:moveTo>
                <a:lnTo>
                  <a:pt x="1653298" y="468156"/>
                </a:lnTo>
                <a:lnTo>
                  <a:pt x="1655324" y="468000"/>
                </a:lnTo>
                <a:cubicBezTo>
                  <a:pt x="2251596" y="468000"/>
                  <a:pt x="2734970" y="951374"/>
                  <a:pt x="2734970" y="1547647"/>
                </a:cubicBezTo>
                <a:cubicBezTo>
                  <a:pt x="2734970" y="1951147"/>
                  <a:pt x="2446871" y="2349377"/>
                  <a:pt x="2220195" y="2531148"/>
                </a:cubicBezTo>
                <a:cubicBezTo>
                  <a:pt x="2152664" y="2608950"/>
                  <a:pt x="2182466" y="2649832"/>
                  <a:pt x="2167955" y="2751256"/>
                </a:cubicBezTo>
                <a:cubicBezTo>
                  <a:pt x="2130228" y="2829553"/>
                  <a:pt x="2096483" y="2854590"/>
                  <a:pt x="2029795" y="2854590"/>
                </a:cubicBezTo>
                <a:lnTo>
                  <a:pt x="1653298" y="2853242"/>
                </a:lnTo>
                <a:lnTo>
                  <a:pt x="1276798" y="2854590"/>
                </a:lnTo>
                <a:cubicBezTo>
                  <a:pt x="1210112" y="2854590"/>
                  <a:pt x="1176366" y="2829553"/>
                  <a:pt x="1138638" y="2751256"/>
                </a:cubicBezTo>
                <a:cubicBezTo>
                  <a:pt x="1124127" y="2649832"/>
                  <a:pt x="1153930" y="2608950"/>
                  <a:pt x="1086399" y="2531148"/>
                </a:cubicBezTo>
                <a:cubicBezTo>
                  <a:pt x="859722" y="2349377"/>
                  <a:pt x="571623" y="1951147"/>
                  <a:pt x="571623" y="1547647"/>
                </a:cubicBezTo>
                <a:cubicBezTo>
                  <a:pt x="571623" y="951374"/>
                  <a:pt x="1054998" y="468000"/>
                  <a:pt x="1651270" y="468000"/>
                </a:cubicBezTo>
                <a:close/>
                <a:moveTo>
                  <a:pt x="2572549" y="249121"/>
                </a:moveTo>
                <a:lnTo>
                  <a:pt x="2765592" y="411103"/>
                </a:lnTo>
                <a:lnTo>
                  <a:pt x="2495580" y="654483"/>
                </a:lnTo>
                <a:lnTo>
                  <a:pt x="2379754" y="557293"/>
                </a:lnTo>
                <a:close/>
                <a:moveTo>
                  <a:pt x="663986" y="249121"/>
                </a:moveTo>
                <a:lnTo>
                  <a:pt x="856781" y="557293"/>
                </a:lnTo>
                <a:lnTo>
                  <a:pt x="740955" y="654483"/>
                </a:lnTo>
                <a:lnTo>
                  <a:pt x="470943" y="411103"/>
                </a:lnTo>
                <a:close/>
                <a:moveTo>
                  <a:pt x="1527296" y="0"/>
                </a:moveTo>
                <a:lnTo>
                  <a:pt x="1779296" y="0"/>
                </a:lnTo>
                <a:lnTo>
                  <a:pt x="1728896" y="360000"/>
                </a:lnTo>
                <a:lnTo>
                  <a:pt x="1577696"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60" dirty="0"/>
          </a:p>
        </p:txBody>
      </p:sp>
      <p:sp>
        <p:nvSpPr>
          <p:cNvPr id="89" name="TextBox 88"/>
          <p:cNvSpPr txBox="1"/>
          <p:nvPr/>
        </p:nvSpPr>
        <p:spPr>
          <a:xfrm>
            <a:off x="5798699" y="3207877"/>
            <a:ext cx="653210" cy="473206"/>
          </a:xfrm>
          <a:prstGeom prst="rect">
            <a:avLst/>
          </a:prstGeom>
          <a:noFill/>
        </p:spPr>
        <p:txBody>
          <a:bodyPr wrap="square" rtlCol="0">
            <a:spAutoFit/>
          </a:bodyPr>
          <a:lstStyle/>
          <a:p>
            <a:pPr algn="ctr"/>
            <a:r>
              <a:rPr lang="en-US" sz="825" b="1" dirty="0">
                <a:solidFill>
                  <a:schemeClr val="bg1"/>
                </a:solidFill>
              </a:rPr>
              <a:t>Steering Committee</a:t>
            </a:r>
          </a:p>
        </p:txBody>
      </p:sp>
      <p:sp>
        <p:nvSpPr>
          <p:cNvPr id="90" name="TextBox 89"/>
          <p:cNvSpPr txBox="1"/>
          <p:nvPr/>
        </p:nvSpPr>
        <p:spPr>
          <a:xfrm>
            <a:off x="5212408" y="4646887"/>
            <a:ext cx="1852251" cy="369332"/>
          </a:xfrm>
          <a:prstGeom prst="rect">
            <a:avLst/>
          </a:prstGeom>
          <a:noFill/>
        </p:spPr>
        <p:txBody>
          <a:bodyPr wrap="square" rtlCol="0">
            <a:spAutoFit/>
          </a:bodyPr>
          <a:lstStyle/>
          <a:p>
            <a:pPr algn="ctr"/>
            <a:r>
              <a:rPr lang="en-US" b="1" dirty="0">
                <a:solidFill>
                  <a:schemeClr val="bg1"/>
                </a:solidFill>
              </a:rPr>
              <a:t>Work Groups</a:t>
            </a:r>
          </a:p>
        </p:txBody>
      </p:sp>
      <p:sp>
        <p:nvSpPr>
          <p:cNvPr id="91" name="TextBox 90">
            <a:extLst>
              <a:ext uri="{FF2B5EF4-FFF2-40B4-BE49-F238E27FC236}">
                <a16:creationId xmlns:a16="http://schemas.microsoft.com/office/drawing/2014/main" id="{9CC2FBBD-E5CB-4C89-A1E7-D0AC36683DFC}"/>
              </a:ext>
            </a:extLst>
          </p:cNvPr>
          <p:cNvSpPr txBox="1"/>
          <p:nvPr/>
        </p:nvSpPr>
        <p:spPr>
          <a:xfrm>
            <a:off x="3753408" y="5687764"/>
            <a:ext cx="1007884" cy="276999"/>
          </a:xfrm>
          <a:prstGeom prst="rect">
            <a:avLst/>
          </a:prstGeom>
          <a:noFill/>
        </p:spPr>
        <p:txBody>
          <a:bodyPr wrap="square" rtlCol="0">
            <a:spAutoFit/>
          </a:bodyPr>
          <a:lstStyle/>
          <a:p>
            <a:pPr algn="ctr"/>
            <a:r>
              <a:rPr lang="en-US" altLang="ko-KR" sz="900" b="1" dirty="0">
                <a:solidFill>
                  <a:schemeClr val="tx1">
                    <a:lumMod val="95000"/>
                    <a:lumOff val="5000"/>
                  </a:schemeClr>
                </a:solidFill>
                <a:cs typeface="Arial" pitchFamily="34" charset="0"/>
              </a:rPr>
              <a:t>Communication</a:t>
            </a:r>
          </a:p>
          <a:p>
            <a:pPr algn="ctr"/>
            <a:endParaRPr lang="en-US" altLang="ko-KR" sz="300" b="1" dirty="0">
              <a:solidFill>
                <a:schemeClr val="tx1">
                  <a:lumMod val="95000"/>
                  <a:lumOff val="5000"/>
                </a:schemeClr>
              </a:solidFill>
              <a:cs typeface="Arial" pitchFamily="34" charset="0"/>
            </a:endParaRPr>
          </a:p>
        </p:txBody>
      </p:sp>
      <p:sp>
        <p:nvSpPr>
          <p:cNvPr id="92" name="TextBox 91">
            <a:extLst>
              <a:ext uri="{FF2B5EF4-FFF2-40B4-BE49-F238E27FC236}">
                <a16:creationId xmlns:a16="http://schemas.microsoft.com/office/drawing/2014/main" id="{9CC2FBBD-E5CB-4C89-A1E7-D0AC36683DFC}"/>
              </a:ext>
            </a:extLst>
          </p:cNvPr>
          <p:cNvSpPr txBox="1"/>
          <p:nvPr/>
        </p:nvSpPr>
        <p:spPr>
          <a:xfrm>
            <a:off x="5655652" y="5684643"/>
            <a:ext cx="1017859" cy="230832"/>
          </a:xfrm>
          <a:prstGeom prst="rect">
            <a:avLst/>
          </a:prstGeom>
          <a:noFill/>
        </p:spPr>
        <p:txBody>
          <a:bodyPr wrap="square" rtlCol="0">
            <a:spAutoFit/>
          </a:bodyPr>
          <a:lstStyle/>
          <a:p>
            <a:pPr algn="ctr"/>
            <a:r>
              <a:rPr lang="en-US" altLang="ko-KR" sz="900" b="1" dirty="0">
                <a:solidFill>
                  <a:schemeClr val="tx1">
                    <a:lumMod val="95000"/>
                    <a:lumOff val="5000"/>
                  </a:schemeClr>
                </a:solidFill>
                <a:cs typeface="Arial" pitchFamily="34" charset="0"/>
              </a:rPr>
              <a:t>Local Advocacy</a:t>
            </a:r>
          </a:p>
        </p:txBody>
      </p:sp>
      <p:sp>
        <p:nvSpPr>
          <p:cNvPr id="93" name="TextBox 92">
            <a:extLst>
              <a:ext uri="{FF2B5EF4-FFF2-40B4-BE49-F238E27FC236}">
                <a16:creationId xmlns:a16="http://schemas.microsoft.com/office/drawing/2014/main" id="{9CC2FBBD-E5CB-4C89-A1E7-D0AC36683DFC}"/>
              </a:ext>
            </a:extLst>
          </p:cNvPr>
          <p:cNvSpPr txBox="1"/>
          <p:nvPr/>
        </p:nvSpPr>
        <p:spPr>
          <a:xfrm>
            <a:off x="6564044" y="5684643"/>
            <a:ext cx="1017859" cy="230832"/>
          </a:xfrm>
          <a:prstGeom prst="rect">
            <a:avLst/>
          </a:prstGeom>
          <a:noFill/>
        </p:spPr>
        <p:txBody>
          <a:bodyPr wrap="square" rtlCol="0">
            <a:spAutoFit/>
          </a:bodyPr>
          <a:lstStyle/>
          <a:p>
            <a:pPr algn="ctr"/>
            <a:r>
              <a:rPr lang="en-US" altLang="ko-KR" sz="900" b="1" dirty="0">
                <a:solidFill>
                  <a:schemeClr val="tx1">
                    <a:lumMod val="95000"/>
                    <a:lumOff val="5000"/>
                  </a:schemeClr>
                </a:solidFill>
                <a:cs typeface="Arial" pitchFamily="34" charset="0"/>
              </a:rPr>
              <a:t>State Advocacy</a:t>
            </a:r>
          </a:p>
        </p:txBody>
      </p:sp>
      <p:sp>
        <p:nvSpPr>
          <p:cNvPr id="94" name="TextBox 93">
            <a:extLst>
              <a:ext uri="{FF2B5EF4-FFF2-40B4-BE49-F238E27FC236}">
                <a16:creationId xmlns:a16="http://schemas.microsoft.com/office/drawing/2014/main" id="{9CC2FBBD-E5CB-4C89-A1E7-D0AC36683DFC}"/>
              </a:ext>
            </a:extLst>
          </p:cNvPr>
          <p:cNvSpPr txBox="1"/>
          <p:nvPr/>
        </p:nvSpPr>
        <p:spPr>
          <a:xfrm>
            <a:off x="7500721" y="5690459"/>
            <a:ext cx="1064161" cy="276999"/>
          </a:xfrm>
          <a:prstGeom prst="rect">
            <a:avLst/>
          </a:prstGeom>
          <a:noFill/>
        </p:spPr>
        <p:txBody>
          <a:bodyPr wrap="square" rtlCol="0">
            <a:spAutoFit/>
          </a:bodyPr>
          <a:lstStyle/>
          <a:p>
            <a:pPr algn="ctr"/>
            <a:r>
              <a:rPr lang="en-US" altLang="ko-KR" sz="900" b="1" dirty="0">
                <a:solidFill>
                  <a:schemeClr val="tx1">
                    <a:lumMod val="95000"/>
                    <a:lumOff val="5000"/>
                  </a:schemeClr>
                </a:solidFill>
                <a:cs typeface="Arial" pitchFamily="34" charset="0"/>
              </a:rPr>
              <a:t>Federal Advocacy</a:t>
            </a:r>
          </a:p>
          <a:p>
            <a:pPr algn="ctr"/>
            <a:endParaRPr lang="en-US" altLang="ko-KR" sz="300" b="1" dirty="0">
              <a:solidFill>
                <a:schemeClr val="tx1">
                  <a:lumMod val="95000"/>
                  <a:lumOff val="5000"/>
                </a:schemeClr>
              </a:solidFill>
              <a:cs typeface="Arial" pitchFamily="34" charset="0"/>
            </a:endParaRPr>
          </a:p>
        </p:txBody>
      </p:sp>
      <p:sp>
        <p:nvSpPr>
          <p:cNvPr id="95" name="Rectangle 15">
            <a:extLst>
              <a:ext uri="{FF2B5EF4-FFF2-40B4-BE49-F238E27FC236}">
                <a16:creationId xmlns:a16="http://schemas.microsoft.com/office/drawing/2014/main" id="{5D15D072-C544-4B29-BB3D-07EF3F08CFD9}"/>
              </a:ext>
            </a:extLst>
          </p:cNvPr>
          <p:cNvSpPr/>
          <p:nvPr/>
        </p:nvSpPr>
        <p:spPr>
          <a:xfrm rot="5400000">
            <a:off x="6990089" y="5393097"/>
            <a:ext cx="129851" cy="177013"/>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96" name="Round Same Side Corner Rectangle 11">
            <a:extLst>
              <a:ext uri="{FF2B5EF4-FFF2-40B4-BE49-F238E27FC236}">
                <a16:creationId xmlns:a16="http://schemas.microsoft.com/office/drawing/2014/main" id="{0E39AE9A-A95F-4E9F-AEF3-D5E4F2E3678E}"/>
              </a:ext>
            </a:extLst>
          </p:cNvPr>
          <p:cNvSpPr>
            <a:spLocks noChangeAspect="1"/>
          </p:cNvSpPr>
          <p:nvPr/>
        </p:nvSpPr>
        <p:spPr>
          <a:xfrm rot="9900000">
            <a:off x="7879432" y="5399544"/>
            <a:ext cx="214100" cy="181837"/>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97" name="Oval 21">
            <a:extLst>
              <a:ext uri="{FF2B5EF4-FFF2-40B4-BE49-F238E27FC236}">
                <a16:creationId xmlns:a16="http://schemas.microsoft.com/office/drawing/2014/main" id="{87D78BBF-98EE-483C-94DC-49BC7DE9A05A}"/>
              </a:ext>
            </a:extLst>
          </p:cNvPr>
          <p:cNvSpPr>
            <a:spLocks noChangeAspect="1"/>
          </p:cNvSpPr>
          <p:nvPr/>
        </p:nvSpPr>
        <p:spPr>
          <a:xfrm>
            <a:off x="6008772" y="5390258"/>
            <a:ext cx="185971" cy="187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98" name="Isosceles Triangle 8">
            <a:extLst>
              <a:ext uri="{FF2B5EF4-FFF2-40B4-BE49-F238E27FC236}">
                <a16:creationId xmlns:a16="http://schemas.microsoft.com/office/drawing/2014/main" id="{CAF0E9E0-6718-4D80-B8F1-8ECDC0E4CAE2}"/>
              </a:ext>
            </a:extLst>
          </p:cNvPr>
          <p:cNvSpPr/>
          <p:nvPr/>
        </p:nvSpPr>
        <p:spPr>
          <a:xfrm rot="16200000">
            <a:off x="5122224" y="5382140"/>
            <a:ext cx="153247" cy="169482"/>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99" name="Rounded Rectangle 5">
            <a:extLst>
              <a:ext uri="{FF2B5EF4-FFF2-40B4-BE49-F238E27FC236}">
                <a16:creationId xmlns:a16="http://schemas.microsoft.com/office/drawing/2014/main" id="{13EA1193-82E4-4A79-A224-58FB0CBA1173}"/>
              </a:ext>
            </a:extLst>
          </p:cNvPr>
          <p:cNvSpPr/>
          <p:nvPr/>
        </p:nvSpPr>
        <p:spPr>
          <a:xfrm flipH="1">
            <a:off x="4184788" y="5386346"/>
            <a:ext cx="183698" cy="16094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pic>
        <p:nvPicPr>
          <p:cNvPr id="8" name="Picture 7"/>
          <p:cNvPicPr>
            <a:picLocks noChangeAspect="1"/>
          </p:cNvPicPr>
          <p:nvPr/>
        </p:nvPicPr>
        <p:blipFill>
          <a:blip r:embed="rId3"/>
          <a:stretch>
            <a:fillRect/>
          </a:stretch>
        </p:blipFill>
        <p:spPr>
          <a:xfrm>
            <a:off x="0" y="-3346"/>
            <a:ext cx="12191999" cy="6864691"/>
          </a:xfrm>
          <a:prstGeom prst="rect">
            <a:avLst/>
          </a:prstGeom>
        </p:spPr>
      </p:pic>
    </p:spTree>
    <p:extLst>
      <p:ext uri="{BB962C8B-B14F-4D97-AF65-F5344CB8AC3E}">
        <p14:creationId xmlns:p14="http://schemas.microsoft.com/office/powerpoint/2010/main" val="3289420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Advocacy (State &amp; Local)</a:t>
            </a:r>
          </a:p>
        </p:txBody>
      </p:sp>
      <p:sp>
        <p:nvSpPr>
          <p:cNvPr id="3" name="Content Placeholder 2"/>
          <p:cNvSpPr>
            <a:spLocks noGrp="1"/>
          </p:cNvSpPr>
          <p:nvPr>
            <p:ph idx="1"/>
          </p:nvPr>
        </p:nvSpPr>
        <p:spPr>
          <a:xfrm>
            <a:off x="1758950" y="1330333"/>
            <a:ext cx="8775700" cy="2691734"/>
          </a:xfrm>
        </p:spPr>
        <p:txBody>
          <a:bodyPr>
            <a:normAutofit fontScale="70000" lnSpcReduction="20000"/>
          </a:bodyPr>
          <a:lstStyle/>
          <a:p>
            <a:pPr>
              <a:spcBef>
                <a:spcPts val="1200"/>
              </a:spcBef>
            </a:pPr>
            <a:r>
              <a:rPr lang="en-US" sz="2600" dirty="0"/>
              <a:t>Goals: </a:t>
            </a:r>
          </a:p>
          <a:p>
            <a:pPr marL="1257300" lvl="2" indent="-342900">
              <a:spcBef>
                <a:spcPts val="1200"/>
              </a:spcBef>
              <a:buFont typeface="+mj-lt"/>
              <a:buAutoNum type="arabicPeriod"/>
            </a:pPr>
            <a:r>
              <a:rPr lang="en-US" sz="1800" dirty="0"/>
              <a:t>State funding for census efforts (Introduction in Governor’s Budget)</a:t>
            </a:r>
          </a:p>
          <a:p>
            <a:pPr marL="1257300" lvl="2" indent="-342900">
              <a:spcBef>
                <a:spcPts val="1200"/>
              </a:spcBef>
              <a:buFont typeface="+mj-lt"/>
              <a:buAutoNum type="arabicPeriod"/>
            </a:pPr>
            <a:r>
              <a:rPr lang="en-US" sz="1800" dirty="0"/>
              <a:t>State Complete Count Commission </a:t>
            </a:r>
          </a:p>
          <a:p>
            <a:pPr marL="1257300" lvl="2" indent="-342900">
              <a:spcBef>
                <a:spcPts val="1200"/>
              </a:spcBef>
              <a:buFont typeface="+mj-lt"/>
              <a:buAutoNum type="arabicPeriod"/>
            </a:pPr>
            <a:r>
              <a:rPr lang="en-US" sz="1800" dirty="0"/>
              <a:t>State infrastructure for future census counts</a:t>
            </a:r>
          </a:p>
          <a:p>
            <a:pPr marL="1257300" lvl="2" indent="-342900">
              <a:spcBef>
                <a:spcPts val="1200"/>
              </a:spcBef>
              <a:buFont typeface="+mj-lt"/>
              <a:buAutoNum type="arabicPeriod"/>
            </a:pPr>
            <a:endParaRPr lang="en-US" sz="1800" dirty="0"/>
          </a:p>
          <a:p>
            <a:pPr>
              <a:spcBef>
                <a:spcPts val="1200"/>
              </a:spcBef>
            </a:pPr>
            <a:r>
              <a:rPr lang="en-US" sz="2600" dirty="0"/>
              <a:t>Strategy: </a:t>
            </a:r>
          </a:p>
          <a:p>
            <a:pPr marL="1257300" lvl="2" indent="-342900">
              <a:spcBef>
                <a:spcPts val="1200"/>
              </a:spcBef>
              <a:buFont typeface="+mj-lt"/>
              <a:buAutoNum type="arabicPeriod"/>
            </a:pPr>
            <a:r>
              <a:rPr lang="en-US" sz="1800" dirty="0"/>
              <a:t>Early communications with new cabinet members</a:t>
            </a:r>
          </a:p>
          <a:p>
            <a:pPr marL="1257300" lvl="2" indent="-342900">
              <a:spcBef>
                <a:spcPts val="1200"/>
              </a:spcBef>
              <a:buFont typeface="+mj-lt"/>
              <a:buAutoNum type="arabicPeriod"/>
            </a:pPr>
            <a:r>
              <a:rPr lang="en-US" sz="1800" dirty="0"/>
              <a:t>Aligned agenda and messaging amongst partner organizations</a:t>
            </a:r>
          </a:p>
          <a:p>
            <a:pPr marL="1257300" lvl="2" indent="-342900">
              <a:spcBef>
                <a:spcPts val="1200"/>
              </a:spcBef>
              <a:buFont typeface="+mj-lt"/>
              <a:buAutoNum type="arabicPeriod"/>
            </a:pPr>
            <a:r>
              <a:rPr lang="en-US" sz="1800" dirty="0"/>
              <a:t>Tiered funding suggestions</a:t>
            </a:r>
          </a:p>
          <a:p>
            <a:pPr marL="1257300" lvl="2" indent="-342900">
              <a:spcBef>
                <a:spcPts val="1200"/>
              </a:spcBef>
              <a:buFont typeface="+mj-lt"/>
              <a:buAutoNum type="arabicPeriod"/>
            </a:pPr>
            <a:endParaRPr lang="en-US" sz="1800" dirty="0"/>
          </a:p>
        </p:txBody>
      </p:sp>
      <p:sp>
        <p:nvSpPr>
          <p:cNvPr id="5" name="Footer Placeholder 4"/>
          <p:cNvSpPr>
            <a:spLocks noGrp="1"/>
          </p:cNvSpPr>
          <p:nvPr>
            <p:ph type="ftr" sz="quarter" idx="17"/>
          </p:nvPr>
        </p:nvSpPr>
        <p:spPr/>
        <p:txBody>
          <a:bodyPr/>
          <a:lstStyle/>
          <a:p>
            <a:pPr>
              <a:defRPr/>
            </a:pPr>
            <a:r>
              <a:rPr lang="en-US" smtClean="0"/>
              <a:t>www.cdfohio.org</a:t>
            </a:r>
            <a:endParaRPr lang="en-US"/>
          </a:p>
        </p:txBody>
      </p:sp>
      <p:sp>
        <p:nvSpPr>
          <p:cNvPr id="6" name="Slide Number Placeholder 5"/>
          <p:cNvSpPr>
            <a:spLocks noGrp="1"/>
          </p:cNvSpPr>
          <p:nvPr>
            <p:ph type="sldNum" sz="quarter" idx="18"/>
          </p:nvPr>
        </p:nvSpPr>
        <p:spPr/>
        <p:txBody>
          <a:bodyPr/>
          <a:lstStyle/>
          <a:p>
            <a:pPr>
              <a:defRPr/>
            </a:pPr>
            <a:fld id="{F9F88471-23C5-4CC4-9BE9-469B9E7481B4}" type="slidenum">
              <a:rPr lang="en-US" altLang="en-US" smtClean="0"/>
              <a:pPr>
                <a:defRPr/>
              </a:pPr>
              <a:t>26</a:t>
            </a:fld>
            <a:endParaRPr lang="en-US" altLang="en-US"/>
          </a:p>
        </p:txBody>
      </p:sp>
      <p:sp>
        <p:nvSpPr>
          <p:cNvPr id="7" name="Content Placeholder 6"/>
          <p:cNvSpPr>
            <a:spLocks noGrp="1"/>
          </p:cNvSpPr>
          <p:nvPr>
            <p:ph sz="quarter" idx="16"/>
          </p:nvPr>
        </p:nvSpPr>
        <p:spPr/>
        <p:txBody>
          <a:bodyPr/>
          <a:lstStyle/>
          <a:p>
            <a:r>
              <a:rPr lang="en-US" dirty="0"/>
              <a:t>2020 Census Overview</a:t>
            </a:r>
          </a:p>
        </p:txBody>
      </p:sp>
      <p:pic>
        <p:nvPicPr>
          <p:cNvPr id="4" name="Picture 3"/>
          <p:cNvPicPr>
            <a:picLocks noChangeAspect="1"/>
          </p:cNvPicPr>
          <p:nvPr/>
        </p:nvPicPr>
        <p:blipFill>
          <a:blip r:embed="rId3"/>
          <a:stretch>
            <a:fillRect/>
          </a:stretch>
        </p:blipFill>
        <p:spPr>
          <a:xfrm>
            <a:off x="0" y="-16329"/>
            <a:ext cx="11887200" cy="6944475"/>
          </a:xfrm>
          <a:prstGeom prst="rect">
            <a:avLst/>
          </a:prstGeom>
        </p:spPr>
      </p:pic>
    </p:spTree>
    <p:extLst>
      <p:ext uri="{BB962C8B-B14F-4D97-AF65-F5344CB8AC3E}">
        <p14:creationId xmlns:p14="http://schemas.microsoft.com/office/powerpoint/2010/main" val="2141585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Census Solutions Workshops</a:t>
            </a:r>
          </a:p>
        </p:txBody>
      </p:sp>
      <p:sp>
        <p:nvSpPr>
          <p:cNvPr id="3" name="Content Placeholder 2"/>
          <p:cNvSpPr>
            <a:spLocks noGrp="1"/>
          </p:cNvSpPr>
          <p:nvPr>
            <p:ph idx="1"/>
          </p:nvPr>
        </p:nvSpPr>
        <p:spPr>
          <a:xfrm>
            <a:off x="1758949" y="1900896"/>
            <a:ext cx="4062402" cy="2691734"/>
          </a:xfrm>
        </p:spPr>
        <p:txBody>
          <a:bodyPr/>
          <a:lstStyle/>
          <a:p>
            <a:pPr>
              <a:spcBef>
                <a:spcPts val="1200"/>
              </a:spcBef>
            </a:pPr>
            <a:r>
              <a:rPr lang="en-US" sz="2400" dirty="0"/>
              <a:t>20-25 Community Leaders</a:t>
            </a:r>
          </a:p>
          <a:p>
            <a:pPr>
              <a:spcBef>
                <a:spcPts val="1200"/>
              </a:spcBef>
            </a:pPr>
            <a:r>
              <a:rPr lang="en-US" sz="2400" dirty="0"/>
              <a:t>Statewide Representation</a:t>
            </a:r>
          </a:p>
          <a:p>
            <a:pPr>
              <a:spcBef>
                <a:spcPts val="1200"/>
              </a:spcBef>
            </a:pPr>
            <a:r>
              <a:rPr lang="en-US" sz="2400" dirty="0"/>
              <a:t>Training in Design Thinking Facilitation</a:t>
            </a:r>
          </a:p>
          <a:p>
            <a:pPr>
              <a:spcBef>
                <a:spcPts val="1200"/>
              </a:spcBef>
            </a:pPr>
            <a:r>
              <a:rPr lang="en-US" sz="2400" dirty="0"/>
              <a:t>Development of Critical Insights</a:t>
            </a:r>
          </a:p>
          <a:p>
            <a:pPr>
              <a:spcBef>
                <a:spcPts val="1200"/>
              </a:spcBef>
            </a:pPr>
            <a:endParaRPr lang="en-US" sz="2600" dirty="0"/>
          </a:p>
        </p:txBody>
      </p:sp>
      <p:sp>
        <p:nvSpPr>
          <p:cNvPr id="5" name="Footer Placeholder 4"/>
          <p:cNvSpPr>
            <a:spLocks noGrp="1"/>
          </p:cNvSpPr>
          <p:nvPr>
            <p:ph type="ftr" sz="quarter" idx="17"/>
          </p:nvPr>
        </p:nvSpPr>
        <p:spPr/>
        <p:txBody>
          <a:bodyPr/>
          <a:lstStyle/>
          <a:p>
            <a:pPr>
              <a:defRPr/>
            </a:pPr>
            <a:r>
              <a:rPr lang="en-US" smtClean="0"/>
              <a:t>www.cdfohio.org</a:t>
            </a:r>
            <a:endParaRPr lang="en-US"/>
          </a:p>
        </p:txBody>
      </p:sp>
      <p:sp>
        <p:nvSpPr>
          <p:cNvPr id="6" name="Slide Number Placeholder 5"/>
          <p:cNvSpPr>
            <a:spLocks noGrp="1"/>
          </p:cNvSpPr>
          <p:nvPr>
            <p:ph type="sldNum" sz="quarter" idx="18"/>
          </p:nvPr>
        </p:nvSpPr>
        <p:spPr/>
        <p:txBody>
          <a:bodyPr/>
          <a:lstStyle/>
          <a:p>
            <a:pPr>
              <a:defRPr/>
            </a:pPr>
            <a:fld id="{F9F88471-23C5-4CC4-9BE9-469B9E7481B4}" type="slidenum">
              <a:rPr lang="en-US" altLang="en-US" smtClean="0"/>
              <a:pPr>
                <a:defRPr/>
              </a:pPr>
              <a:t>27</a:t>
            </a:fld>
            <a:endParaRPr lang="en-US" altLang="en-US"/>
          </a:p>
        </p:txBody>
      </p:sp>
      <p:sp>
        <p:nvSpPr>
          <p:cNvPr id="7" name="Content Placeholder 6"/>
          <p:cNvSpPr>
            <a:spLocks noGrp="1"/>
          </p:cNvSpPr>
          <p:nvPr>
            <p:ph sz="quarter" idx="16"/>
          </p:nvPr>
        </p:nvSpPr>
        <p:spPr>
          <a:xfrm>
            <a:off x="1758950" y="6324601"/>
            <a:ext cx="3393155" cy="365125"/>
          </a:xfrm>
        </p:spPr>
        <p:txBody>
          <a:bodyPr/>
          <a:lstStyle/>
          <a:p>
            <a:r>
              <a:rPr lang="en-US" dirty="0"/>
              <a:t>Danger of a 2020 Census Undercount!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1353" y="1900896"/>
            <a:ext cx="3849381" cy="3092450"/>
          </a:xfrm>
          <a:prstGeom prst="rect">
            <a:avLst/>
          </a:prstGeom>
        </p:spPr>
      </p:pic>
      <p:pic>
        <p:nvPicPr>
          <p:cNvPr id="9" name="Picture 8"/>
          <p:cNvPicPr>
            <a:picLocks noChangeAspect="1"/>
          </p:cNvPicPr>
          <p:nvPr/>
        </p:nvPicPr>
        <p:blipFill>
          <a:blip r:embed="rId4"/>
          <a:stretch>
            <a:fillRect/>
          </a:stretch>
        </p:blipFill>
        <p:spPr>
          <a:xfrm>
            <a:off x="0" y="-36674"/>
            <a:ext cx="12192000" cy="6894673"/>
          </a:xfrm>
          <a:prstGeom prst="rect">
            <a:avLst/>
          </a:prstGeom>
        </p:spPr>
      </p:pic>
    </p:spTree>
    <p:extLst>
      <p:ext uri="{BB962C8B-B14F-4D97-AF65-F5344CB8AC3E}">
        <p14:creationId xmlns:p14="http://schemas.microsoft.com/office/powerpoint/2010/main" val="804246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 Thank You!</a:t>
            </a:r>
            <a:endParaRPr lang="en-US" dirty="0"/>
          </a:p>
        </p:txBody>
      </p:sp>
      <p:sp>
        <p:nvSpPr>
          <p:cNvPr id="5" name="Footer Placeholder 4"/>
          <p:cNvSpPr>
            <a:spLocks noGrp="1"/>
          </p:cNvSpPr>
          <p:nvPr>
            <p:ph type="ftr" sz="quarter" idx="17"/>
          </p:nvPr>
        </p:nvSpPr>
        <p:spPr/>
        <p:txBody>
          <a:bodyPr/>
          <a:lstStyle/>
          <a:p>
            <a:pPr>
              <a:defRPr/>
            </a:pPr>
            <a:r>
              <a:rPr lang="en-US" smtClean="0"/>
              <a:t>www.cdfohio.org</a:t>
            </a:r>
            <a:endParaRPr lang="en-US"/>
          </a:p>
        </p:txBody>
      </p:sp>
      <p:sp>
        <p:nvSpPr>
          <p:cNvPr id="6" name="Slide Number Placeholder 5"/>
          <p:cNvSpPr>
            <a:spLocks noGrp="1"/>
          </p:cNvSpPr>
          <p:nvPr>
            <p:ph type="sldNum" sz="quarter" idx="18"/>
          </p:nvPr>
        </p:nvSpPr>
        <p:spPr/>
        <p:txBody>
          <a:bodyPr/>
          <a:lstStyle/>
          <a:p>
            <a:pPr>
              <a:defRPr/>
            </a:pPr>
            <a:fld id="{F9F88471-23C5-4CC4-9BE9-469B9E7481B4}" type="slidenum">
              <a:rPr lang="en-US" altLang="en-US" smtClean="0"/>
              <a:pPr>
                <a:defRPr/>
              </a:pPr>
              <a:t>28</a:t>
            </a:fld>
            <a:endParaRPr lang="en-US" altLang="en-US"/>
          </a:p>
        </p:txBody>
      </p:sp>
      <p:sp>
        <p:nvSpPr>
          <p:cNvPr id="9" name="TextBox 8"/>
          <p:cNvSpPr txBox="1"/>
          <p:nvPr/>
        </p:nvSpPr>
        <p:spPr>
          <a:xfrm>
            <a:off x="3375084" y="4260394"/>
            <a:ext cx="5048885" cy="2246769"/>
          </a:xfrm>
          <a:prstGeom prst="rect">
            <a:avLst/>
          </a:prstGeom>
          <a:noFill/>
        </p:spPr>
        <p:txBody>
          <a:bodyPr wrap="square" rtlCol="0">
            <a:spAutoFit/>
          </a:bodyPr>
          <a:lstStyle/>
          <a:p>
            <a:pPr algn="ctr"/>
            <a:r>
              <a:rPr lang="en-US" sz="2800" dirty="0"/>
              <a:t>Ashon McKenzie, Esq.</a:t>
            </a:r>
            <a:br>
              <a:rPr lang="en-US" sz="2800" dirty="0"/>
            </a:br>
            <a:r>
              <a:rPr lang="en-US" sz="2800" dirty="0"/>
              <a:t>Policy Director </a:t>
            </a:r>
          </a:p>
          <a:p>
            <a:pPr algn="ctr"/>
            <a:r>
              <a:rPr lang="en-US" sz="2800" dirty="0"/>
              <a:t>Children’s Defense Fund-Ohio</a:t>
            </a:r>
          </a:p>
          <a:p>
            <a:pPr algn="ctr"/>
            <a:r>
              <a:rPr lang="en-US" sz="2800" dirty="0"/>
              <a:t>amckenzie@childrensdefense.org</a:t>
            </a:r>
          </a:p>
          <a:p>
            <a:pPr algn="ctr"/>
            <a:endParaRPr lang="en-US" sz="2800" dirty="0"/>
          </a:p>
        </p:txBody>
      </p:sp>
      <p:sp>
        <p:nvSpPr>
          <p:cNvPr id="10" name="Content Placeholder 3"/>
          <p:cNvSpPr>
            <a:spLocks noGrp="1"/>
          </p:cNvSpPr>
          <p:nvPr>
            <p:ph sz="quarter" idx="16"/>
          </p:nvPr>
        </p:nvSpPr>
        <p:spPr>
          <a:xfrm>
            <a:off x="1758950" y="6324601"/>
            <a:ext cx="2343150" cy="365125"/>
          </a:xfrm>
        </p:spPr>
        <p:txBody>
          <a:bodyPr/>
          <a:lstStyle/>
          <a:p>
            <a:r>
              <a:rPr lang="en-US" dirty="0" smtClean="0"/>
              <a:t>Next Webinar Session</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3996" y="1639811"/>
            <a:ext cx="3771063" cy="2504222"/>
          </a:xfrm>
          <a:prstGeom prst="rect">
            <a:avLst/>
          </a:prstGeom>
        </p:spPr>
      </p:pic>
      <p:pic>
        <p:nvPicPr>
          <p:cNvPr id="4" name="Picture 3"/>
          <p:cNvPicPr>
            <a:picLocks noChangeAspect="1"/>
          </p:cNvPicPr>
          <p:nvPr/>
        </p:nvPicPr>
        <p:blipFill>
          <a:blip r:embed="rId4"/>
          <a:stretch>
            <a:fillRect/>
          </a:stretch>
        </p:blipFill>
        <p:spPr>
          <a:xfrm>
            <a:off x="0" y="-26126"/>
            <a:ext cx="12192000" cy="6884126"/>
          </a:xfrm>
          <a:prstGeom prst="rect">
            <a:avLst/>
          </a:prstGeom>
        </p:spPr>
      </p:pic>
    </p:spTree>
    <p:extLst>
      <p:ext uri="{BB962C8B-B14F-4D97-AF65-F5344CB8AC3E}">
        <p14:creationId xmlns:p14="http://schemas.microsoft.com/office/powerpoint/2010/main" val="1188785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576" y="631952"/>
            <a:ext cx="9838949" cy="3566160"/>
          </a:xfrm>
        </p:spPr>
        <p:txBody>
          <a:bodyPr/>
          <a:lstStyle/>
          <a:p>
            <a:r>
              <a:rPr lang="en-US" sz="6600" b="1" dirty="0" smtClean="0">
                <a:solidFill>
                  <a:schemeClr val="tx1">
                    <a:lumMod val="75000"/>
                    <a:lumOff val="25000"/>
                  </a:schemeClr>
                </a:solidFill>
              </a:rPr>
              <a:t>2020 Census in Texas:</a:t>
            </a:r>
            <a:r>
              <a:rPr lang="en-US" b="0" dirty="0" smtClean="0">
                <a:solidFill>
                  <a:schemeClr val="tx1">
                    <a:lumMod val="75000"/>
                    <a:lumOff val="25000"/>
                  </a:schemeClr>
                </a:solidFill>
              </a:rPr>
              <a:t/>
            </a:r>
            <a:br>
              <a:rPr lang="en-US" b="0" dirty="0" smtClean="0">
                <a:solidFill>
                  <a:schemeClr val="tx1">
                    <a:lumMod val="75000"/>
                    <a:lumOff val="25000"/>
                  </a:schemeClr>
                </a:solidFill>
              </a:rPr>
            </a:br>
            <a:r>
              <a:rPr lang="en-US" sz="5400" dirty="0" smtClean="0">
                <a:solidFill>
                  <a:schemeClr val="tx1">
                    <a:lumMod val="75000"/>
                    <a:lumOff val="25000"/>
                  </a:schemeClr>
                </a:solidFill>
              </a:rPr>
              <a:t>Making the 2020 Census Count for Every Texan Child </a:t>
            </a:r>
            <a:endParaRPr lang="en-US" b="0" dirty="0">
              <a:solidFill>
                <a:schemeClr val="tx1">
                  <a:lumMod val="75000"/>
                  <a:lumOff val="25000"/>
                </a:schemeClr>
              </a:solidFill>
            </a:endParaRPr>
          </a:p>
        </p:txBody>
      </p:sp>
      <p:sp>
        <p:nvSpPr>
          <p:cNvPr id="3" name="Subtitle 2"/>
          <p:cNvSpPr>
            <a:spLocks noGrp="1"/>
          </p:cNvSpPr>
          <p:nvPr>
            <p:ph type="subTitle" idx="1"/>
          </p:nvPr>
        </p:nvSpPr>
        <p:spPr>
          <a:xfrm>
            <a:off x="1219576" y="4867360"/>
            <a:ext cx="6752849" cy="1076240"/>
          </a:xfrm>
        </p:spPr>
        <p:txBody>
          <a:bodyPr>
            <a:normAutofit fontScale="85000" lnSpcReduction="20000"/>
          </a:bodyPr>
          <a:lstStyle/>
          <a:p>
            <a:r>
              <a:rPr lang="en-US" sz="3600" b="1" dirty="0" smtClean="0">
                <a:solidFill>
                  <a:schemeClr val="tx1">
                    <a:lumMod val="65000"/>
                    <a:lumOff val="35000"/>
                  </a:schemeClr>
                </a:solidFill>
              </a:rPr>
              <a:t>Cassie </a:t>
            </a:r>
            <a:r>
              <a:rPr lang="en-US" sz="3600" b="1" dirty="0" err="1" smtClean="0">
                <a:solidFill>
                  <a:schemeClr val="tx1">
                    <a:lumMod val="65000"/>
                    <a:lumOff val="35000"/>
                  </a:schemeClr>
                </a:solidFill>
              </a:rPr>
              <a:t>davis</a:t>
            </a:r>
            <a:endParaRPr lang="en-US" sz="3600" dirty="0">
              <a:solidFill>
                <a:schemeClr val="tx1">
                  <a:lumMod val="65000"/>
                  <a:lumOff val="35000"/>
                </a:schemeClr>
              </a:solidFill>
            </a:endParaRPr>
          </a:p>
          <a:p>
            <a:r>
              <a:rPr lang="en-US" sz="2800" dirty="0" smtClean="0">
                <a:solidFill>
                  <a:schemeClr val="tx1">
                    <a:lumMod val="65000"/>
                    <a:lumOff val="35000"/>
                  </a:schemeClr>
                </a:solidFill>
              </a:rPr>
              <a:t>CPPP Research analyst &amp; State Policy Fellow </a:t>
            </a:r>
            <a:r>
              <a:rPr lang="en-US" sz="2800" dirty="0" smtClean="0">
                <a:hlinkClick r:id="rId3"/>
              </a:rPr>
              <a:t>davis@cppp.org</a:t>
            </a:r>
            <a:r>
              <a:rPr lang="en-US" sz="2800" dirty="0" smtClean="0"/>
              <a:t>		</a:t>
            </a:r>
          </a:p>
        </p:txBody>
      </p:sp>
      <p:sp>
        <p:nvSpPr>
          <p:cNvPr id="7" name="Rectangle 6"/>
          <p:cNvSpPr/>
          <p:nvPr/>
        </p:nvSpPr>
        <p:spPr>
          <a:xfrm>
            <a:off x="8589464" y="4970532"/>
            <a:ext cx="2566216" cy="707886"/>
          </a:xfrm>
          <a:prstGeom prst="rect">
            <a:avLst/>
          </a:prstGeom>
        </p:spPr>
        <p:txBody>
          <a:bodyPr wrap="none">
            <a:spAutoFit/>
          </a:bodyPr>
          <a:lstStyle/>
          <a:p>
            <a:pPr algn="r"/>
            <a:r>
              <a:rPr lang="en-US" sz="2000" dirty="0" smtClean="0"/>
              <a:t>Count All Kids Webinar</a:t>
            </a:r>
            <a:br>
              <a:rPr lang="en-US" sz="2000" dirty="0" smtClean="0"/>
            </a:br>
            <a:r>
              <a:rPr lang="en-US" sz="2000" dirty="0" smtClean="0"/>
              <a:t>February 12, 2019</a:t>
            </a:r>
            <a:endParaRPr lang="en-US" sz="2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0618" y="533442"/>
            <a:ext cx="5216863" cy="230272"/>
          </a:xfrm>
          <a:prstGeom prst="rect">
            <a:avLst/>
          </a:prstGeom>
        </p:spPr>
      </p:pic>
      <p:pic>
        <p:nvPicPr>
          <p:cNvPr id="4" name="Picture 3"/>
          <p:cNvPicPr>
            <a:picLocks noChangeAspect="1"/>
          </p:cNvPicPr>
          <p:nvPr/>
        </p:nvPicPr>
        <p:blipFill>
          <a:blip r:embed="rId5"/>
          <a:stretch>
            <a:fillRect/>
          </a:stretch>
        </p:blipFill>
        <p:spPr>
          <a:xfrm>
            <a:off x="195943" y="110217"/>
            <a:ext cx="11996057" cy="6747783"/>
          </a:xfrm>
          <a:prstGeom prst="rect">
            <a:avLst/>
          </a:prstGeom>
        </p:spPr>
      </p:pic>
    </p:spTree>
    <p:extLst>
      <p:ext uri="{BB962C8B-B14F-4D97-AF65-F5344CB8AC3E}">
        <p14:creationId xmlns:p14="http://schemas.microsoft.com/office/powerpoint/2010/main" val="3571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2A9E-18E1-4839-B972-FAE70CB84A3D}"/>
              </a:ext>
            </a:extLst>
          </p:cNvPr>
          <p:cNvSpPr>
            <a:spLocks noGrp="1"/>
          </p:cNvSpPr>
          <p:nvPr>
            <p:ph type="ctrTitle"/>
          </p:nvPr>
        </p:nvSpPr>
        <p:spPr>
          <a:xfrm>
            <a:off x="2021633" y="4380912"/>
            <a:ext cx="8148734" cy="1069270"/>
          </a:xfrm>
          <a:solidFill>
            <a:srgbClr val="FFFFFF"/>
          </a:solidFill>
          <a:ln w="31750" cap="sq">
            <a:solidFill>
              <a:srgbClr val="5E5E52"/>
            </a:solidFill>
            <a:miter lim="800000"/>
          </a:ln>
        </p:spPr>
        <p:txBody>
          <a:bodyPr vert="horz" lIns="91440" tIns="45720" rIns="91440" bIns="45720" rtlCol="0" anchor="ctr">
            <a:normAutofit/>
          </a:bodyPr>
          <a:lstStyle/>
          <a:p>
            <a:r>
              <a:rPr lang="en-US" sz="3600" kern="1200" dirty="0">
                <a:solidFill>
                  <a:srgbClr val="262626"/>
                </a:solidFill>
                <a:latin typeface="+mj-lt"/>
                <a:ea typeface="+mj-ea"/>
                <a:cs typeface="+mj-cs"/>
              </a:rPr>
              <a:t>New York </a:t>
            </a:r>
            <a:r>
              <a:rPr lang="en-US" sz="3600" dirty="0"/>
              <a:t>KIDS COUNT </a:t>
            </a:r>
            <a:endParaRPr lang="en-US" sz="3600" kern="1200" dirty="0"/>
          </a:p>
        </p:txBody>
      </p:sp>
      <p:pic>
        <p:nvPicPr>
          <p:cNvPr id="5" name="Picture 4">
            <a:extLst>
              <a:ext uri="{FF2B5EF4-FFF2-40B4-BE49-F238E27FC236}">
                <a16:creationId xmlns:a16="http://schemas.microsoft.com/office/drawing/2014/main" id="{29C62825-2159-416E-8A79-E33304C53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117" y="971268"/>
            <a:ext cx="8695764" cy="2956560"/>
          </a:xfrm>
          <a:prstGeom prst="rect">
            <a:avLst/>
          </a:prstGeom>
        </p:spPr>
      </p:pic>
      <p:sp>
        <p:nvSpPr>
          <p:cNvPr id="3" name="Subtitle 2">
            <a:extLst>
              <a:ext uri="{FF2B5EF4-FFF2-40B4-BE49-F238E27FC236}">
                <a16:creationId xmlns:a16="http://schemas.microsoft.com/office/drawing/2014/main" id="{B0A81743-033E-45A8-8599-A83682008322}"/>
              </a:ext>
            </a:extLst>
          </p:cNvPr>
          <p:cNvSpPr>
            <a:spLocks noGrp="1"/>
          </p:cNvSpPr>
          <p:nvPr>
            <p:ph type="subTitle" idx="1"/>
          </p:nvPr>
        </p:nvSpPr>
        <p:spPr>
          <a:xfrm>
            <a:off x="2231136" y="5542925"/>
            <a:ext cx="7729728" cy="768975"/>
          </a:xfrm>
        </p:spPr>
        <p:txBody>
          <a:bodyPr vert="horz" lIns="91440" tIns="45720" rIns="91440" bIns="45720" rtlCol="0">
            <a:normAutofit fontScale="92500" lnSpcReduction="10000"/>
          </a:bodyPr>
          <a:lstStyle/>
          <a:p>
            <a:r>
              <a:rPr lang="en-US" dirty="0">
                <a:solidFill>
                  <a:schemeClr val="bg1"/>
                </a:solidFill>
              </a:rPr>
              <a:t>February 12, 2019</a:t>
            </a:r>
          </a:p>
          <a:p>
            <a:r>
              <a:rPr lang="en-US" dirty="0">
                <a:solidFill>
                  <a:schemeClr val="bg1"/>
                </a:solidFill>
              </a:rPr>
              <a:t>Partnership for America’s Children Census 2020 webinar series</a:t>
            </a:r>
          </a:p>
        </p:txBody>
      </p:sp>
      <p:pic>
        <p:nvPicPr>
          <p:cNvPr id="6" name="Picture 5"/>
          <p:cNvPicPr>
            <a:picLocks noChangeAspect="1"/>
          </p:cNvPicPr>
          <p:nvPr/>
        </p:nvPicPr>
        <p:blipFill>
          <a:blip r:embed="rId4"/>
          <a:stretch>
            <a:fillRect/>
          </a:stretch>
        </p:blipFill>
        <p:spPr>
          <a:xfrm>
            <a:off x="1" y="-1"/>
            <a:ext cx="12192000" cy="6858001"/>
          </a:xfrm>
          <a:prstGeom prst="rect">
            <a:avLst/>
          </a:prstGeom>
        </p:spPr>
      </p:pic>
    </p:spTree>
    <p:extLst>
      <p:ext uri="{BB962C8B-B14F-4D97-AF65-F5344CB8AC3E}">
        <p14:creationId xmlns:p14="http://schemas.microsoft.com/office/powerpoint/2010/main" val="391497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the </a:t>
            </a:r>
            <a:r>
              <a:rPr lang="en-US" b="1" dirty="0" smtClean="0"/>
              <a:t>2020 Census </a:t>
            </a:r>
            <a:r>
              <a:rPr lang="en-US" dirty="0" smtClean="0"/>
              <a:t>Matters to Texas</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1866"/>
          <a:stretch/>
        </p:blipFill>
        <p:spPr>
          <a:xfrm>
            <a:off x="1105593" y="2078182"/>
            <a:ext cx="10058400" cy="4013372"/>
          </a:xfrm>
          <a:prstGeom prst="rect">
            <a:avLst/>
          </a:prstGeom>
        </p:spPr>
      </p:pic>
      <p:pic>
        <p:nvPicPr>
          <p:cNvPr id="3" name="Picture 2"/>
          <p:cNvPicPr>
            <a:picLocks noChangeAspect="1"/>
          </p:cNvPicPr>
          <p:nvPr/>
        </p:nvPicPr>
        <p:blipFill>
          <a:blip r:embed="rId4"/>
          <a:stretch>
            <a:fillRect/>
          </a:stretch>
        </p:blipFill>
        <p:spPr>
          <a:xfrm>
            <a:off x="0" y="-1"/>
            <a:ext cx="12192000" cy="6858001"/>
          </a:xfrm>
          <a:prstGeom prst="rect">
            <a:avLst/>
          </a:prstGeom>
        </p:spPr>
      </p:pic>
    </p:spTree>
    <p:extLst>
      <p:ext uri="{BB962C8B-B14F-4D97-AF65-F5344CB8AC3E}">
        <p14:creationId xmlns:p14="http://schemas.microsoft.com/office/powerpoint/2010/main" val="964022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58782" r="-90" b="206"/>
          <a:stretch/>
        </p:blipFill>
        <p:spPr>
          <a:xfrm>
            <a:off x="1092199" y="838200"/>
            <a:ext cx="10057185" cy="4925594"/>
          </a:xfrm>
          <a:prstGeom prst="rect">
            <a:avLst/>
          </a:prstGeom>
        </p:spPr>
      </p:pic>
      <p:pic>
        <p:nvPicPr>
          <p:cNvPr id="2" name="Picture 1"/>
          <p:cNvPicPr>
            <a:picLocks noChangeAspect="1"/>
          </p:cNvPicPr>
          <p:nvPr/>
        </p:nvPicPr>
        <p:blipFill>
          <a:blip r:embed="rId3"/>
          <a:stretch>
            <a:fillRect/>
          </a:stretch>
        </p:blipFill>
        <p:spPr>
          <a:xfrm>
            <a:off x="0" y="0"/>
            <a:ext cx="12191998" cy="6858000"/>
          </a:xfrm>
          <a:prstGeom prst="rect">
            <a:avLst/>
          </a:prstGeom>
        </p:spPr>
      </p:pic>
    </p:spTree>
    <p:extLst>
      <p:ext uri="{BB962C8B-B14F-4D97-AF65-F5344CB8AC3E}">
        <p14:creationId xmlns:p14="http://schemas.microsoft.com/office/powerpoint/2010/main" val="3057518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06830"/>
            <a:ext cx="3411009" cy="1753667"/>
          </a:xfrm>
        </p:spPr>
        <p:txBody>
          <a:bodyPr>
            <a:normAutofit fontScale="90000"/>
          </a:bodyPr>
          <a:lstStyle/>
          <a:p>
            <a:r>
              <a:rPr lang="en-US" sz="4400" b="1" dirty="0" smtClean="0">
                <a:solidFill>
                  <a:schemeClr val="tx1">
                    <a:lumMod val="75000"/>
                    <a:lumOff val="25000"/>
                  </a:schemeClr>
                </a:solidFill>
              </a:rPr>
              <a:t>2020 Census: </a:t>
            </a:r>
            <a:r>
              <a:rPr lang="en-US" sz="4400" dirty="0" smtClean="0">
                <a:solidFill>
                  <a:schemeClr val="tx1">
                    <a:lumMod val="75000"/>
                    <a:lumOff val="25000"/>
                  </a:schemeClr>
                </a:solidFill>
              </a:rPr>
              <a:t>Count ALL Texas Kids</a:t>
            </a:r>
            <a:endParaRPr lang="en-US" sz="4400" dirty="0">
              <a:solidFill>
                <a:schemeClr val="tx1">
                  <a:lumMod val="75000"/>
                  <a:lumOff val="25000"/>
                </a:schemeClr>
              </a:solidFill>
            </a:endParaRPr>
          </a:p>
        </p:txBody>
      </p:sp>
      <p:sp>
        <p:nvSpPr>
          <p:cNvPr id="8" name="Text Placeholder 7"/>
          <p:cNvSpPr>
            <a:spLocks noGrp="1"/>
          </p:cNvSpPr>
          <p:nvPr>
            <p:ph type="body" sz="half" idx="2"/>
          </p:nvPr>
        </p:nvSpPr>
        <p:spPr>
          <a:xfrm>
            <a:off x="330200" y="2583000"/>
            <a:ext cx="3547533" cy="3600311"/>
          </a:xfrm>
        </p:spPr>
        <p:txBody>
          <a:bodyPr>
            <a:normAutofit/>
          </a:bodyPr>
          <a:lstStyle/>
          <a:p>
            <a:pPr marL="342900" indent="-342900">
              <a:buFont typeface="Arial" panose="020B0604020202020204" pitchFamily="34" charset="0"/>
              <a:buChar char="•"/>
            </a:pPr>
            <a:r>
              <a:rPr lang="en-US" sz="2400" dirty="0" smtClean="0">
                <a:solidFill>
                  <a:schemeClr val="tx1">
                    <a:lumMod val="75000"/>
                    <a:lumOff val="25000"/>
                  </a:schemeClr>
                </a:solidFill>
              </a:rPr>
              <a:t>2010 Census  young child undercount</a:t>
            </a:r>
          </a:p>
          <a:p>
            <a:pPr marL="342900" indent="-342900">
              <a:buFont typeface="Arial" panose="020B0604020202020204" pitchFamily="34" charset="0"/>
              <a:buChar char="•"/>
            </a:pPr>
            <a:r>
              <a:rPr lang="en-US" sz="2400" dirty="0" smtClean="0">
                <a:solidFill>
                  <a:schemeClr val="tx1">
                    <a:lumMod val="75000"/>
                    <a:lumOff val="25000"/>
                  </a:schemeClr>
                </a:solidFill>
              </a:rPr>
              <a:t>Latino Children in Texas</a:t>
            </a:r>
          </a:p>
          <a:p>
            <a:pPr marL="342900" indent="-342900">
              <a:buFont typeface="Arial" panose="020B0604020202020204" pitchFamily="34" charset="0"/>
              <a:buChar char="•"/>
            </a:pPr>
            <a:r>
              <a:rPr lang="en-US" sz="2400" dirty="0" smtClean="0">
                <a:solidFill>
                  <a:schemeClr val="tx1">
                    <a:lumMod val="75000"/>
                    <a:lumOff val="25000"/>
                  </a:schemeClr>
                </a:solidFill>
              </a:rPr>
              <a:t>Preparing for the 2020 Census</a:t>
            </a:r>
          </a:p>
          <a:p>
            <a:pPr marL="342900" indent="-342900">
              <a:buFont typeface="Arial" panose="020B0604020202020204" pitchFamily="34" charset="0"/>
              <a:buChar char="•"/>
            </a:pPr>
            <a:endParaRPr lang="en-US" sz="2400" dirty="0" smtClean="0">
              <a:solidFill>
                <a:schemeClr val="tx1">
                  <a:lumMod val="75000"/>
                  <a:lumOff val="25000"/>
                </a:schemeClr>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1934" t="2264" r="3270" b="2790"/>
          <a:stretch/>
        </p:blipFill>
        <p:spPr>
          <a:xfrm>
            <a:off x="5501329" y="239950"/>
            <a:ext cx="5378164" cy="6430829"/>
          </a:xfrm>
          <a:prstGeom prst="rect">
            <a:avLst/>
          </a:prstGeom>
          <a:noFill/>
          <a:ln>
            <a:solidFill>
              <a:schemeClr val="tx2"/>
            </a:solidFill>
          </a:ln>
        </p:spPr>
      </p:pic>
      <p:pic>
        <p:nvPicPr>
          <p:cNvPr id="3" name="Picture 2"/>
          <p:cNvPicPr>
            <a:picLocks noChangeAspect="1"/>
          </p:cNvPicPr>
          <p:nvPr/>
        </p:nvPicPr>
        <p:blipFill>
          <a:blip r:embed="rId4"/>
          <a:stretch>
            <a:fillRect/>
          </a:stretch>
        </p:blipFill>
        <p:spPr>
          <a:xfrm>
            <a:off x="0" y="0"/>
            <a:ext cx="12191998" cy="6858000"/>
          </a:xfrm>
          <a:prstGeom prst="rect">
            <a:avLst/>
          </a:prstGeom>
        </p:spPr>
      </p:pic>
    </p:spTree>
    <p:extLst>
      <p:ext uri="{BB962C8B-B14F-4D97-AF65-F5344CB8AC3E}">
        <p14:creationId xmlns:p14="http://schemas.microsoft.com/office/powerpoint/2010/main" val="3311425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Census 2020: </a:t>
            </a:r>
            <a:br>
              <a:rPr lang="en-US" b="1" dirty="0" smtClean="0"/>
            </a:br>
            <a:r>
              <a:rPr lang="en-US" dirty="0" smtClean="0"/>
              <a:t>Challenges</a:t>
            </a:r>
            <a:endParaRPr lang="en-US" dirty="0"/>
          </a:p>
        </p:txBody>
      </p:sp>
      <p:sp>
        <p:nvSpPr>
          <p:cNvPr id="5" name="Text Placeholder 7"/>
          <p:cNvSpPr txBox="1">
            <a:spLocks/>
          </p:cNvSpPr>
          <p:nvPr/>
        </p:nvSpPr>
        <p:spPr>
          <a:xfrm>
            <a:off x="1097280" y="2208667"/>
            <a:ext cx="4603724" cy="360031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Font typeface="Arial" panose="020B0604020202020204" pitchFamily="34" charset="0"/>
              <a:buChar char="•"/>
            </a:pPr>
            <a:r>
              <a:rPr lang="en-US" sz="2400" dirty="0" smtClean="0"/>
              <a:t>Geography &amp; HTC   </a:t>
            </a:r>
          </a:p>
          <a:p>
            <a:pPr marL="342900" indent="-342900">
              <a:buFont typeface="Arial" panose="020B0604020202020204" pitchFamily="34" charset="0"/>
              <a:buChar char="•"/>
            </a:pPr>
            <a:r>
              <a:rPr lang="en-US" sz="2400" dirty="0" smtClean="0"/>
              <a:t>Education Gap</a:t>
            </a:r>
          </a:p>
          <a:p>
            <a:pPr marL="342900" indent="-342900">
              <a:buFont typeface="Arial" panose="020B0604020202020204" pitchFamily="34" charset="0"/>
              <a:buChar char="•"/>
            </a:pPr>
            <a:endParaRPr lang="en-US" sz="24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8112" y="1244599"/>
            <a:ext cx="7653888" cy="5053953"/>
          </a:xfrm>
          <a:prstGeom prst="rect">
            <a:avLst/>
          </a:prstGeom>
        </p:spPr>
      </p:pic>
      <p:pic>
        <p:nvPicPr>
          <p:cNvPr id="4" name="Picture 3"/>
          <p:cNvPicPr>
            <a:picLocks noChangeAspect="1"/>
          </p:cNvPicPr>
          <p:nvPr/>
        </p:nvPicPr>
        <p:blipFill>
          <a:blip r:embed="rId4"/>
          <a:stretch>
            <a:fillRect/>
          </a:stretch>
        </p:blipFill>
        <p:spPr>
          <a:xfrm>
            <a:off x="1" y="-1"/>
            <a:ext cx="12192000" cy="6858001"/>
          </a:xfrm>
          <a:prstGeom prst="rect">
            <a:avLst/>
          </a:prstGeom>
        </p:spPr>
      </p:pic>
    </p:spTree>
    <p:extLst>
      <p:ext uri="{BB962C8B-B14F-4D97-AF65-F5344CB8AC3E}">
        <p14:creationId xmlns:p14="http://schemas.microsoft.com/office/powerpoint/2010/main" val="2156055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Census 2020: </a:t>
            </a:r>
            <a:r>
              <a:rPr lang="en-US" dirty="0" smtClean="0"/>
              <a:t/>
            </a:r>
            <a:br>
              <a:rPr lang="en-US" dirty="0" smtClean="0"/>
            </a:br>
            <a:r>
              <a:rPr lang="en-US" dirty="0" smtClean="0"/>
              <a:t>Texas Sized Solutions</a:t>
            </a:r>
            <a:endParaRPr lang="en-US" dirty="0"/>
          </a:p>
        </p:txBody>
      </p:sp>
      <p:sp>
        <p:nvSpPr>
          <p:cNvPr id="5" name="Text Placeholder 7"/>
          <p:cNvSpPr txBox="1">
            <a:spLocks/>
          </p:cNvSpPr>
          <p:nvPr/>
        </p:nvSpPr>
        <p:spPr>
          <a:xfrm>
            <a:off x="1097280" y="2346911"/>
            <a:ext cx="4603724" cy="360031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Font typeface="Arial" panose="020B0604020202020204" pitchFamily="34" charset="0"/>
              <a:buChar char="•"/>
            </a:pPr>
            <a:r>
              <a:rPr lang="en-US" sz="2400" dirty="0" smtClean="0"/>
              <a:t>Funding </a:t>
            </a:r>
          </a:p>
          <a:p>
            <a:pPr marL="342900" indent="-342900">
              <a:buFont typeface="Arial" panose="020B0604020202020204" pitchFamily="34" charset="0"/>
              <a:buChar char="•"/>
            </a:pPr>
            <a:r>
              <a:rPr lang="en-US" sz="2400" dirty="0" smtClean="0"/>
              <a:t>Local Communities Committed</a:t>
            </a:r>
          </a:p>
          <a:p>
            <a:pPr marL="342900" indent="-342900">
              <a:buFont typeface="Arial" panose="020B0604020202020204" pitchFamily="34" charset="0"/>
              <a:buChar char="•"/>
            </a:pPr>
            <a:r>
              <a:rPr lang="en-US" sz="2400" dirty="0" smtClean="0"/>
              <a:t>CPPP &amp; Texans Care For Children  </a:t>
            </a:r>
            <a:endParaRPr lang="en-US" sz="24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0554" t="2598" r="5853" b="3847"/>
          <a:stretch/>
        </p:blipFill>
        <p:spPr>
          <a:xfrm>
            <a:off x="5816527" y="2155369"/>
            <a:ext cx="6080004" cy="3890868"/>
          </a:xfrm>
          <a:prstGeom prst="rect">
            <a:avLst/>
          </a:prstGeom>
          <a:ln>
            <a:solidFill>
              <a:schemeClr val="tx2"/>
            </a:solidFill>
          </a:ln>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227" t="20245" r="65207" b="10268"/>
          <a:stretch/>
        </p:blipFill>
        <p:spPr>
          <a:xfrm>
            <a:off x="8882743" y="290321"/>
            <a:ext cx="2571517" cy="2562201"/>
          </a:xfrm>
          <a:prstGeom prst="ellipse">
            <a:avLst/>
          </a:prstGeom>
          <a:ln w="63500" cap="rnd">
            <a:no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4"/>
          <a:stretch>
            <a:fillRect/>
          </a:stretch>
        </p:blipFill>
        <p:spPr>
          <a:xfrm>
            <a:off x="0" y="-1"/>
            <a:ext cx="12192000" cy="6858001"/>
          </a:xfrm>
          <a:prstGeom prst="rect">
            <a:avLst/>
          </a:prstGeom>
        </p:spPr>
      </p:pic>
    </p:spTree>
    <p:extLst>
      <p:ext uri="{BB962C8B-B14F-4D97-AF65-F5344CB8AC3E}">
        <p14:creationId xmlns:p14="http://schemas.microsoft.com/office/powerpoint/2010/main" val="2715705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4191000" cy="6858000"/>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558801" y="1318635"/>
            <a:ext cx="3409949" cy="4528705"/>
          </a:xfrm>
          <a:prstGeom prst="rect">
            <a:avLst/>
          </a:prstGeom>
          <a:effectLst>
            <a:outerShdw blurRad="50800" dist="38100" dir="2700000" algn="tl" rotWithShape="0">
              <a:prstClr val="black">
                <a:alpha val="40000"/>
              </a:prstClr>
            </a:outerShdw>
          </a:effectLst>
        </p:spPr>
        <p:txBody>
          <a:bodyP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spcBef>
                <a:spcPts val="5400"/>
              </a:spcBef>
              <a:buClr>
                <a:schemeClr val="tx1"/>
              </a:buClr>
            </a:pPr>
            <a:r>
              <a:rPr lang="en-US" sz="4400" b="1" dirty="0" smtClean="0">
                <a:latin typeface="Century Gothic" panose="020B0502020202020204" pitchFamily="34" charset="0"/>
              </a:rPr>
              <a:t> Learn</a:t>
            </a:r>
            <a:endParaRPr lang="en-US" sz="1000" b="1" dirty="0"/>
          </a:p>
          <a:p>
            <a:pPr>
              <a:spcBef>
                <a:spcPts val="5400"/>
              </a:spcBef>
              <a:buClr>
                <a:schemeClr val="tx1"/>
              </a:buClr>
            </a:pPr>
            <a:r>
              <a:rPr lang="en-US" sz="4400" b="1" dirty="0" smtClean="0">
                <a:latin typeface="Century Gothic" panose="020B0502020202020204" pitchFamily="34" charset="0"/>
              </a:rPr>
              <a:t> Connect</a:t>
            </a:r>
            <a:endParaRPr lang="en-US" sz="3200" dirty="0"/>
          </a:p>
          <a:p>
            <a:pPr>
              <a:spcBef>
                <a:spcPts val="5400"/>
              </a:spcBef>
              <a:buClr>
                <a:schemeClr val="tx1"/>
              </a:buClr>
            </a:pPr>
            <a:r>
              <a:rPr lang="en-US" sz="4400" b="1" dirty="0" smtClean="0">
                <a:latin typeface="Century Gothic" panose="020B0502020202020204" pitchFamily="34" charset="0"/>
              </a:rPr>
              <a:t> Support</a:t>
            </a:r>
            <a:endParaRPr lang="en-US" sz="4400" dirty="0" smtClean="0"/>
          </a:p>
        </p:txBody>
      </p:sp>
      <p:sp>
        <p:nvSpPr>
          <p:cNvPr id="8" name="Rectangle 7"/>
          <p:cNvSpPr/>
          <p:nvPr/>
        </p:nvSpPr>
        <p:spPr>
          <a:xfrm>
            <a:off x="4420137" y="1418292"/>
            <a:ext cx="7514688" cy="4329390"/>
          </a:xfrm>
          <a:prstGeom prst="rect">
            <a:avLst/>
          </a:prstGeom>
        </p:spPr>
        <p:txBody>
          <a:bodyPr wrap="square">
            <a:spAutoFit/>
          </a:bodyPr>
          <a:lstStyle/>
          <a:p>
            <a:r>
              <a:rPr lang="en-US" sz="2800" dirty="0"/>
              <a:t>Visit </a:t>
            </a:r>
            <a:r>
              <a:rPr lang="en-US" sz="2800" b="1" dirty="0"/>
              <a:t>CPPP.org</a:t>
            </a:r>
            <a:r>
              <a:rPr lang="en-US" sz="2800" dirty="0"/>
              <a:t> and sign up for email </a:t>
            </a:r>
            <a:r>
              <a:rPr lang="en-US" sz="2800" dirty="0" smtClean="0"/>
              <a:t>alerts</a:t>
            </a:r>
          </a:p>
          <a:p>
            <a:endParaRPr lang="en-US" sz="2800" dirty="0" smtClean="0"/>
          </a:p>
          <a:p>
            <a:endParaRPr lang="en-US" sz="2800" dirty="0"/>
          </a:p>
          <a:p>
            <a:r>
              <a:rPr lang="en-US" sz="2800" dirty="0"/>
              <a:t>Follow </a:t>
            </a:r>
            <a:r>
              <a:rPr lang="en-US" sz="2800" b="1" dirty="0"/>
              <a:t>@CPPP_TX </a:t>
            </a:r>
            <a:r>
              <a:rPr lang="en-US" sz="2800" dirty="0"/>
              <a:t>on </a:t>
            </a:r>
            <a:r>
              <a:rPr lang="en-US" sz="2800" dirty="0" smtClean="0"/>
              <a:t>Twitter</a:t>
            </a:r>
          </a:p>
          <a:p>
            <a:r>
              <a:rPr lang="en-US" sz="2800" dirty="0" smtClean="0"/>
              <a:t>Follow </a:t>
            </a:r>
            <a:r>
              <a:rPr lang="en-US" sz="2800" b="1" dirty="0" smtClean="0">
                <a:hlinkClick r:id="rId2"/>
              </a:rPr>
              <a:t>@</a:t>
            </a:r>
            <a:r>
              <a:rPr lang="en-US" sz="2800" b="1" dirty="0" err="1" smtClean="0">
                <a:hlinkClick r:id="rId2"/>
              </a:rPr>
              <a:t>cppptx_davis</a:t>
            </a:r>
            <a:r>
              <a:rPr lang="en-US" sz="2800" b="1" dirty="0" smtClean="0">
                <a:hlinkClick r:id="rId2"/>
              </a:rPr>
              <a:t> </a:t>
            </a:r>
            <a:r>
              <a:rPr lang="en-US" sz="2800" dirty="0" smtClean="0"/>
              <a:t>on Twitter </a:t>
            </a:r>
            <a:endParaRPr lang="en-US" sz="2800" b="1" dirty="0" smtClean="0"/>
          </a:p>
          <a:p>
            <a:pPr>
              <a:spcBef>
                <a:spcPts val="1000"/>
              </a:spcBef>
            </a:pPr>
            <a:r>
              <a:rPr lang="en-US" sz="2800" dirty="0" smtClean="0"/>
              <a:t>Like </a:t>
            </a:r>
            <a:r>
              <a:rPr lang="en-US" sz="2800" dirty="0"/>
              <a:t>us on </a:t>
            </a:r>
            <a:r>
              <a:rPr lang="en-US" sz="2800" b="1" dirty="0"/>
              <a:t>Facebook.com/</a:t>
            </a:r>
            <a:r>
              <a:rPr lang="en-US" sz="2800" b="1" dirty="0" err="1"/>
              <a:t>BetterTexas</a:t>
            </a:r>
            <a:endParaRPr lang="en-US" sz="2800" b="1" dirty="0"/>
          </a:p>
          <a:p>
            <a:endParaRPr lang="en-US" sz="2800" dirty="0" smtClean="0"/>
          </a:p>
          <a:p>
            <a:pPr>
              <a:spcBef>
                <a:spcPts val="1800"/>
              </a:spcBef>
            </a:pPr>
            <a:r>
              <a:rPr lang="en-US" sz="2800" b="1" dirty="0" smtClean="0"/>
              <a:t>Make </a:t>
            </a:r>
            <a:r>
              <a:rPr lang="en-US" sz="2800" b="1" dirty="0"/>
              <a:t>a donation </a:t>
            </a:r>
            <a:r>
              <a:rPr lang="en-US" sz="2800" dirty="0"/>
              <a:t>to support CPPP’s work</a:t>
            </a:r>
          </a:p>
          <a:p>
            <a:endParaRPr lang="en-US" sz="2800" dirty="0"/>
          </a:p>
        </p:txBody>
      </p:sp>
      <p:pic>
        <p:nvPicPr>
          <p:cNvPr id="2" name="Picture 1"/>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783116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822101"/>
            <a:ext cx="9144000" cy="3931426"/>
          </a:xfrm>
        </p:spPr>
        <p:txBody>
          <a:bodyPr>
            <a:noAutofit/>
          </a:bodyPr>
          <a:lstStyle/>
          <a:p>
            <a:r>
              <a:rPr lang="en-US" sz="4800" b="1" dirty="0" smtClean="0">
                <a:solidFill>
                  <a:srgbClr val="00778B"/>
                </a:solidFill>
                <a:latin typeface="Century Gothic" panose="020B0502020202020204" pitchFamily="34" charset="0"/>
              </a:rPr>
              <a:t>We believe </a:t>
            </a:r>
            <a:r>
              <a:rPr lang="en-US" sz="4800" b="1" dirty="0">
                <a:solidFill>
                  <a:srgbClr val="00778B"/>
                </a:solidFill>
                <a:latin typeface="Century Gothic" panose="020B0502020202020204" pitchFamily="34" charset="0"/>
              </a:rPr>
              <a:t>in a Texas </a:t>
            </a:r>
            <a:endParaRPr lang="en-US" b="1" dirty="0">
              <a:solidFill>
                <a:srgbClr val="00778B"/>
              </a:solidFill>
              <a:latin typeface="Century Gothic" panose="020B0502020202020204" pitchFamily="34" charset="0"/>
            </a:endParaRPr>
          </a:p>
          <a:p>
            <a:pPr>
              <a:spcBef>
                <a:spcPts val="600"/>
              </a:spcBef>
            </a:pPr>
            <a:r>
              <a:rPr lang="en-US" sz="2800" dirty="0" smtClean="0">
                <a:solidFill>
                  <a:schemeClr val="tx1">
                    <a:lumMod val="75000"/>
                    <a:lumOff val="25000"/>
                  </a:schemeClr>
                </a:solidFill>
                <a:latin typeface="Century Gothic" panose="020B0502020202020204" pitchFamily="34" charset="0"/>
              </a:rPr>
              <a:t>that </a:t>
            </a:r>
            <a:r>
              <a:rPr lang="en-US" sz="2800" dirty="0">
                <a:solidFill>
                  <a:schemeClr val="tx1">
                    <a:lumMod val="75000"/>
                    <a:lumOff val="25000"/>
                  </a:schemeClr>
                </a:solidFill>
                <a:latin typeface="Century Gothic" panose="020B0502020202020204" pitchFamily="34" charset="0"/>
              </a:rPr>
              <a:t>offers everyone the chance </a:t>
            </a:r>
            <a:br>
              <a:rPr lang="en-US" sz="2800" dirty="0">
                <a:solidFill>
                  <a:schemeClr val="tx1">
                    <a:lumMod val="75000"/>
                    <a:lumOff val="25000"/>
                  </a:schemeClr>
                </a:solidFill>
                <a:latin typeface="Century Gothic" panose="020B0502020202020204" pitchFamily="34" charset="0"/>
              </a:rPr>
            </a:br>
            <a:r>
              <a:rPr lang="en-US" sz="2800" dirty="0" smtClean="0">
                <a:solidFill>
                  <a:schemeClr val="tx1">
                    <a:lumMod val="75000"/>
                    <a:lumOff val="25000"/>
                  </a:schemeClr>
                </a:solidFill>
                <a:latin typeface="Century Gothic" panose="020B0502020202020204" pitchFamily="34" charset="0"/>
              </a:rPr>
              <a:t>to compete </a:t>
            </a:r>
            <a:r>
              <a:rPr lang="en-US" sz="2800" dirty="0">
                <a:solidFill>
                  <a:schemeClr val="tx1">
                    <a:lumMod val="75000"/>
                    <a:lumOff val="25000"/>
                  </a:schemeClr>
                </a:solidFill>
                <a:latin typeface="Century Gothic" panose="020B0502020202020204" pitchFamily="34" charset="0"/>
              </a:rPr>
              <a:t>and succeed in life. </a:t>
            </a:r>
            <a:endParaRPr lang="en-US" sz="2800" dirty="0" smtClean="0">
              <a:solidFill>
                <a:schemeClr val="tx1">
                  <a:lumMod val="75000"/>
                  <a:lumOff val="25000"/>
                </a:schemeClr>
              </a:solidFill>
              <a:latin typeface="Century Gothic" panose="020B0502020202020204" pitchFamily="34" charset="0"/>
            </a:endParaRPr>
          </a:p>
          <a:p>
            <a:pPr>
              <a:spcBef>
                <a:spcPts val="2400"/>
              </a:spcBef>
            </a:pPr>
            <a:r>
              <a:rPr lang="en-US" sz="4000" b="1" dirty="0" smtClean="0">
                <a:solidFill>
                  <a:schemeClr val="tx1">
                    <a:lumMod val="75000"/>
                    <a:lumOff val="25000"/>
                  </a:schemeClr>
                </a:solidFill>
                <a:latin typeface="Century Gothic" panose="020B0502020202020204" pitchFamily="34" charset="0"/>
              </a:rPr>
              <a:t>We </a:t>
            </a:r>
            <a:r>
              <a:rPr lang="en-US" sz="4000" b="1" dirty="0">
                <a:solidFill>
                  <a:schemeClr val="tx1">
                    <a:lumMod val="75000"/>
                    <a:lumOff val="25000"/>
                  </a:schemeClr>
                </a:solidFill>
                <a:latin typeface="Century Gothic" panose="020B0502020202020204" pitchFamily="34" charset="0"/>
              </a:rPr>
              <a:t>envision a </a:t>
            </a:r>
            <a:r>
              <a:rPr lang="en-US" sz="4000" b="1" dirty="0" smtClean="0">
                <a:solidFill>
                  <a:schemeClr val="tx1">
                    <a:lumMod val="75000"/>
                    <a:lumOff val="25000"/>
                  </a:schemeClr>
                </a:solidFill>
                <a:latin typeface="Century Gothic" panose="020B0502020202020204" pitchFamily="34" charset="0"/>
              </a:rPr>
              <a:t>Texas</a:t>
            </a:r>
          </a:p>
          <a:p>
            <a:pPr>
              <a:spcBef>
                <a:spcPts val="600"/>
              </a:spcBef>
            </a:pPr>
            <a:r>
              <a:rPr lang="en-US" sz="2800" dirty="0" smtClean="0">
                <a:solidFill>
                  <a:schemeClr val="tx1">
                    <a:lumMod val="75000"/>
                    <a:lumOff val="25000"/>
                  </a:schemeClr>
                </a:solidFill>
                <a:latin typeface="Century Gothic" panose="020B0502020202020204" pitchFamily="34" charset="0"/>
              </a:rPr>
              <a:t>where </a:t>
            </a:r>
            <a:r>
              <a:rPr lang="en-US" sz="2800" dirty="0">
                <a:solidFill>
                  <a:schemeClr val="tx1">
                    <a:lumMod val="75000"/>
                    <a:lumOff val="25000"/>
                  </a:schemeClr>
                </a:solidFill>
                <a:latin typeface="Century Gothic" panose="020B0502020202020204" pitchFamily="34" charset="0"/>
              </a:rPr>
              <a:t>everyone is healthy, </a:t>
            </a:r>
            <a:br>
              <a:rPr lang="en-US" sz="2800" dirty="0">
                <a:solidFill>
                  <a:schemeClr val="tx1">
                    <a:lumMod val="75000"/>
                    <a:lumOff val="25000"/>
                  </a:schemeClr>
                </a:solidFill>
                <a:latin typeface="Century Gothic" panose="020B0502020202020204" pitchFamily="34" charset="0"/>
              </a:rPr>
            </a:br>
            <a:r>
              <a:rPr lang="en-US" sz="2800" dirty="0" smtClean="0">
                <a:solidFill>
                  <a:schemeClr val="tx1">
                    <a:lumMod val="75000"/>
                    <a:lumOff val="25000"/>
                  </a:schemeClr>
                </a:solidFill>
                <a:latin typeface="Century Gothic" panose="020B0502020202020204" pitchFamily="34" charset="0"/>
              </a:rPr>
              <a:t>well-educated</a:t>
            </a:r>
            <a:r>
              <a:rPr lang="en-US" sz="2800" dirty="0">
                <a:solidFill>
                  <a:schemeClr val="tx1">
                    <a:lumMod val="75000"/>
                    <a:lumOff val="25000"/>
                  </a:schemeClr>
                </a:solidFill>
                <a:latin typeface="Century Gothic" panose="020B0502020202020204" pitchFamily="34" charset="0"/>
              </a:rPr>
              <a:t>, </a:t>
            </a:r>
            <a:r>
              <a:rPr lang="en-US" sz="2800" dirty="0" smtClean="0">
                <a:solidFill>
                  <a:schemeClr val="tx1">
                    <a:lumMod val="75000"/>
                    <a:lumOff val="25000"/>
                  </a:schemeClr>
                </a:solidFill>
                <a:latin typeface="Century Gothic" panose="020B0502020202020204" pitchFamily="34" charset="0"/>
              </a:rPr>
              <a:t>and </a:t>
            </a:r>
            <a:r>
              <a:rPr lang="en-US" sz="2800" dirty="0">
                <a:solidFill>
                  <a:schemeClr val="tx1">
                    <a:lumMod val="75000"/>
                    <a:lumOff val="25000"/>
                  </a:schemeClr>
                </a:solidFill>
                <a:latin typeface="Century Gothic" panose="020B0502020202020204" pitchFamily="34" charset="0"/>
              </a:rPr>
              <a:t>financially </a:t>
            </a:r>
            <a:r>
              <a:rPr lang="en-US" sz="2800" dirty="0" smtClean="0">
                <a:solidFill>
                  <a:schemeClr val="tx1">
                    <a:lumMod val="75000"/>
                    <a:lumOff val="25000"/>
                  </a:schemeClr>
                </a:solidFill>
                <a:latin typeface="Century Gothic" panose="020B0502020202020204" pitchFamily="34" charset="0"/>
              </a:rPr>
              <a:t>secure.</a:t>
            </a:r>
          </a:p>
        </p:txBody>
      </p:sp>
      <p:sp>
        <p:nvSpPr>
          <p:cNvPr id="13" name="Rectangle 12"/>
          <p:cNvSpPr/>
          <p:nvPr/>
        </p:nvSpPr>
        <p:spPr>
          <a:xfrm>
            <a:off x="3112254" y="5661989"/>
            <a:ext cx="5967490" cy="430887"/>
          </a:xfrm>
          <a:prstGeom prst="rect">
            <a:avLst/>
          </a:prstGeom>
        </p:spPr>
        <p:txBody>
          <a:bodyPr wrap="square">
            <a:spAutoFit/>
          </a:bodyPr>
          <a:lstStyle/>
          <a:p>
            <a:pPr algn="ctr" defTabSz="914400"/>
            <a:r>
              <a:rPr lang="en-US" sz="2200" dirty="0" smtClean="0">
                <a:solidFill>
                  <a:prstClr val="black">
                    <a:lumMod val="50000"/>
                    <a:lumOff val="50000"/>
                  </a:prstClr>
                </a:solidFill>
              </a:rPr>
              <a:t>@CPPP_TX</a:t>
            </a:r>
            <a:endParaRPr lang="en-US" sz="2200" dirty="0">
              <a:solidFill>
                <a:prstClr val="black">
                  <a:lumMod val="50000"/>
                  <a:lumOff val="50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254" y="4892506"/>
            <a:ext cx="5967490" cy="640027"/>
          </a:xfrm>
          <a:prstGeom prst="rect">
            <a:avLst/>
          </a:prstGeom>
        </p:spPr>
      </p:pic>
      <p:pic>
        <p:nvPicPr>
          <p:cNvPr id="4" name="Picture 3"/>
          <p:cNvPicPr>
            <a:picLocks noChangeAspect="1"/>
          </p:cNvPicPr>
          <p:nvPr/>
        </p:nvPicPr>
        <p:blipFill>
          <a:blip r:embed="rId4"/>
          <a:stretch>
            <a:fillRect/>
          </a:stretch>
        </p:blipFill>
        <p:spPr>
          <a:xfrm>
            <a:off x="0" y="-1"/>
            <a:ext cx="12192000" cy="6858002"/>
          </a:xfrm>
          <a:prstGeom prst="rect">
            <a:avLst/>
          </a:prstGeom>
        </p:spPr>
      </p:pic>
    </p:spTree>
    <p:extLst>
      <p:ext uri="{BB962C8B-B14F-4D97-AF65-F5344CB8AC3E}">
        <p14:creationId xmlns:p14="http://schemas.microsoft.com/office/powerpoint/2010/main" val="1043672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Webinar February 20</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Amy Swann, Kentucky Youth Advocates: activities undertaken in the absence of any funding</a:t>
            </a:r>
          </a:p>
          <a:p>
            <a:pPr marL="0" indent="0">
              <a:buNone/>
            </a:pPr>
            <a:r>
              <a:rPr lang="en-US" dirty="0" smtClean="0"/>
              <a:t>•	Denise Tanata, Children's Advocacy Alliance (Nevada): shaping the work of a state Complete Count Committee</a:t>
            </a:r>
          </a:p>
          <a:p>
            <a:pPr marL="0" indent="0">
              <a:buNone/>
            </a:pPr>
            <a:r>
              <a:rPr lang="en-US" dirty="0" smtClean="0"/>
              <a:t>•	Amber Wallin, New Mexico Voices for Children: building support for state and non-profit CCC’s in </a:t>
            </a:r>
            <a:r>
              <a:rPr lang="en-US" smtClean="0"/>
              <a:t>resistant environments </a:t>
            </a:r>
            <a:r>
              <a:rPr lang="en-US" dirty="0" smtClean="0"/>
              <a:t>and building support among philanthropic foundations</a:t>
            </a:r>
          </a:p>
          <a:p>
            <a:pPr marL="0" indent="0">
              <a:buNone/>
            </a:pPr>
            <a:r>
              <a:rPr lang="en-US" dirty="0" smtClean="0"/>
              <a:t>•	Margaret Nimmo Holland, Voices for Virginia's Children: using local data to identify where kids may be missed, working with community foundations and local government associations</a:t>
            </a:r>
          </a:p>
          <a:p>
            <a:pPr marL="0" indent="0">
              <a:buNone/>
            </a:pPr>
            <a:endParaRPr lang="en-US" dirty="0" smtClean="0"/>
          </a:p>
          <a:p>
            <a:endParaRPr lang="en-US" dirty="0"/>
          </a:p>
        </p:txBody>
      </p:sp>
    </p:spTree>
    <p:extLst>
      <p:ext uri="{BB962C8B-B14F-4D97-AF65-F5344CB8AC3E}">
        <p14:creationId xmlns:p14="http://schemas.microsoft.com/office/powerpoint/2010/main" val="4057483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r>
              <a:rPr lang="en-US" dirty="0" smtClean="0"/>
              <a:t>For more information about the young child undercount, visit </a:t>
            </a:r>
            <a:r>
              <a:rPr lang="en-US" dirty="0" smtClean="0">
                <a:hlinkClick r:id="rId2"/>
              </a:rPr>
              <a:t>www.countallkids.org</a:t>
            </a:r>
            <a:endParaRPr lang="en-US" dirty="0" smtClean="0"/>
          </a:p>
          <a:p>
            <a:pPr marL="0" indent="0">
              <a:buNone/>
            </a:pPr>
            <a:endParaRPr lang="en-US" dirty="0" smtClean="0"/>
          </a:p>
          <a:p>
            <a:r>
              <a:rPr lang="en-US" dirty="0" smtClean="0"/>
              <a:t>Register for Part 2 here:  	</a:t>
            </a:r>
            <a:r>
              <a:rPr lang="en-US" dirty="0" smtClean="0">
                <a:hlinkClick r:id="rId3"/>
              </a:rPr>
              <a:t>https://cc.readytalk.com/r/wkdhhpumtd9e&amp;eom</a:t>
            </a:r>
            <a:endParaRPr lang="en-US" dirty="0" smtClean="0"/>
          </a:p>
          <a:p>
            <a:pPr marL="0" indent="0">
              <a:buNone/>
            </a:pPr>
            <a:endParaRPr lang="en-US" dirty="0" smtClean="0"/>
          </a:p>
          <a:p>
            <a:r>
              <a:rPr lang="en-US" dirty="0" smtClean="0"/>
              <a:t>And Part 3 here:</a:t>
            </a:r>
          </a:p>
          <a:p>
            <a:pPr marL="0" indent="0">
              <a:buNone/>
            </a:pPr>
            <a:r>
              <a:rPr lang="en-US" dirty="0" smtClean="0"/>
              <a:t>	https://cc.readytalk.com/r/5pu3ad3jrtn3&amp;eom</a:t>
            </a:r>
          </a:p>
          <a:p>
            <a:endParaRPr lang="en-US" dirty="0"/>
          </a:p>
        </p:txBody>
      </p:sp>
    </p:spTree>
    <p:extLst>
      <p:ext uri="{BB962C8B-B14F-4D97-AF65-F5344CB8AC3E}">
        <p14:creationId xmlns:p14="http://schemas.microsoft.com/office/powerpoint/2010/main" val="84852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B35AC37-064D-4582-96D6-EDD06C6822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4678" y="643467"/>
            <a:ext cx="9402643" cy="5571066"/>
          </a:xfrm>
          <a:prstGeom prst="rect">
            <a:avLst/>
          </a:prstGeom>
        </p:spPr>
      </p:pic>
      <p:pic>
        <p:nvPicPr>
          <p:cNvPr id="2" name="Picture 1"/>
          <p:cNvPicPr>
            <a:picLocks noChangeAspect="1"/>
          </p:cNvPicPr>
          <p:nvPr/>
        </p:nvPicPr>
        <p:blipFill>
          <a:blip r:embed="rId4"/>
          <a:stretch>
            <a:fillRect/>
          </a:stretch>
        </p:blipFill>
        <p:spPr>
          <a:xfrm>
            <a:off x="0" y="-1"/>
            <a:ext cx="12192000" cy="6858001"/>
          </a:xfrm>
          <a:prstGeom prst="rect">
            <a:avLst/>
          </a:prstGeom>
        </p:spPr>
      </p:pic>
    </p:spTree>
    <p:extLst>
      <p:ext uri="{BB962C8B-B14F-4D97-AF65-F5344CB8AC3E}">
        <p14:creationId xmlns:p14="http://schemas.microsoft.com/office/powerpoint/2010/main" val="1701726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469CB0-943F-477D-BF15-A208F594F22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803"/>
          <a:stretch/>
        </p:blipFill>
        <p:spPr>
          <a:xfrm>
            <a:off x="643467" y="643467"/>
            <a:ext cx="10905066" cy="5571066"/>
          </a:xfrm>
          <a:prstGeom prst="rect">
            <a:avLst/>
          </a:prstGeom>
        </p:spPr>
      </p:pic>
      <p:pic>
        <p:nvPicPr>
          <p:cNvPr id="2" name="Picture 1"/>
          <p:cNvPicPr>
            <a:picLocks noChangeAspect="1"/>
          </p:cNvPicPr>
          <p:nvPr/>
        </p:nvPicPr>
        <p:blipFill>
          <a:blip r:embed="rId4"/>
          <a:stretch>
            <a:fillRect/>
          </a:stretch>
        </p:blipFill>
        <p:spPr>
          <a:xfrm>
            <a:off x="1" y="0"/>
            <a:ext cx="12191999" cy="6858000"/>
          </a:xfrm>
          <a:prstGeom prst="rect">
            <a:avLst/>
          </a:prstGeom>
        </p:spPr>
      </p:pic>
    </p:spTree>
    <p:extLst>
      <p:ext uri="{BB962C8B-B14F-4D97-AF65-F5344CB8AC3E}">
        <p14:creationId xmlns:p14="http://schemas.microsoft.com/office/powerpoint/2010/main" val="299227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5A42FC-5C2B-4DAB-AA91-493AE9E105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879941"/>
            <a:ext cx="10905066" cy="5098118"/>
          </a:xfrm>
          <a:prstGeom prst="rect">
            <a:avLst/>
          </a:prstGeom>
        </p:spPr>
      </p:pic>
      <p:pic>
        <p:nvPicPr>
          <p:cNvPr id="3" name="Picture 2"/>
          <p:cNvPicPr>
            <a:picLocks noChangeAspect="1"/>
          </p:cNvPicPr>
          <p:nvPr/>
        </p:nvPicPr>
        <p:blipFill>
          <a:blip r:embed="rId4"/>
          <a:stretch>
            <a:fillRect/>
          </a:stretch>
        </p:blipFill>
        <p:spPr>
          <a:xfrm>
            <a:off x="0" y="-1"/>
            <a:ext cx="12192000" cy="6858001"/>
          </a:xfrm>
          <a:prstGeom prst="rect">
            <a:avLst/>
          </a:prstGeom>
        </p:spPr>
      </p:pic>
    </p:spTree>
    <p:extLst>
      <p:ext uri="{BB962C8B-B14F-4D97-AF65-F5344CB8AC3E}">
        <p14:creationId xmlns:p14="http://schemas.microsoft.com/office/powerpoint/2010/main" val="148071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BFABE9-CFAD-4372-87C7-B861FCE89A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6181" y="1586772"/>
            <a:ext cx="5462546" cy="3728187"/>
          </a:xfrm>
          <a:prstGeom prst="rect">
            <a:avLst/>
          </a:prstGeom>
        </p:spPr>
      </p:pic>
      <p:pic>
        <p:nvPicPr>
          <p:cNvPr id="3" name="Picture 2"/>
          <p:cNvPicPr>
            <a:picLocks noChangeAspect="1"/>
          </p:cNvPicPr>
          <p:nvPr/>
        </p:nvPicPr>
        <p:blipFill>
          <a:blip r:embed="rId4"/>
          <a:stretch>
            <a:fillRect/>
          </a:stretch>
        </p:blipFill>
        <p:spPr>
          <a:xfrm>
            <a:off x="2" y="0"/>
            <a:ext cx="12191998" cy="6858000"/>
          </a:xfrm>
          <a:prstGeom prst="rect">
            <a:avLst/>
          </a:prstGeom>
        </p:spPr>
      </p:pic>
    </p:spTree>
    <p:extLst>
      <p:ext uri="{BB962C8B-B14F-4D97-AF65-F5344CB8AC3E}">
        <p14:creationId xmlns:p14="http://schemas.microsoft.com/office/powerpoint/2010/main" val="71709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168F4-A34D-4B1F-BD71-219E5F2BC94F}"/>
              </a:ext>
            </a:extLst>
          </p:cNvPr>
          <p:cNvSpPr>
            <a:spLocks noGrp="1"/>
          </p:cNvSpPr>
          <p:nvPr>
            <p:ph type="title"/>
          </p:nvPr>
        </p:nvSpPr>
        <p:spPr>
          <a:xfrm>
            <a:off x="1524000" y="4642583"/>
            <a:ext cx="9144000" cy="1099845"/>
          </a:xfrm>
        </p:spPr>
        <p:txBody>
          <a:bodyPr vert="horz" lIns="91440" tIns="45720" rIns="91440" bIns="45720" rtlCol="0" anchor="b">
            <a:normAutofit/>
          </a:bodyPr>
          <a:lstStyle/>
          <a:p>
            <a:pPr algn="ctr"/>
            <a:r>
              <a:rPr lang="en-US" sz="6000" dirty="0"/>
              <a:t>Unique place in state gov’t</a:t>
            </a:r>
          </a:p>
        </p:txBody>
      </p:sp>
      <p:pic>
        <p:nvPicPr>
          <p:cNvPr id="7" name="Picture 6">
            <a:extLst>
              <a:ext uri="{FF2B5EF4-FFF2-40B4-BE49-F238E27FC236}">
                <a16:creationId xmlns:a16="http://schemas.microsoft.com/office/drawing/2014/main" id="{73E68E97-95E1-4D61-9023-5731294A9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597" y="640080"/>
            <a:ext cx="2419502" cy="3291840"/>
          </a:xfrm>
          <a:prstGeom prst="rect">
            <a:avLst/>
          </a:prstGeom>
        </p:spPr>
      </p:pic>
      <p:pic>
        <p:nvPicPr>
          <p:cNvPr id="10" name="Content Placeholder 9">
            <a:extLst>
              <a:ext uri="{FF2B5EF4-FFF2-40B4-BE49-F238E27FC236}">
                <a16:creationId xmlns:a16="http://schemas.microsoft.com/office/drawing/2014/main" id="{91CC3BA6-D35D-4D52-B748-4DCEBA4B23CF}"/>
              </a:ext>
            </a:extLst>
          </p:cNvPr>
          <p:cNvPicPr>
            <a:picLocks noGrp="1" noChangeAspect="1"/>
          </p:cNvPicPr>
          <p:nvPr>
            <p:ph idx="1"/>
          </p:nvPr>
        </p:nvPicPr>
        <p:blipFill>
          <a:blip r:embed="rId4"/>
          <a:stretch>
            <a:fillRect/>
          </a:stretch>
        </p:blipFill>
        <p:spPr>
          <a:xfrm>
            <a:off x="6574365" y="1689079"/>
            <a:ext cx="4974336" cy="1193841"/>
          </a:xfrm>
          <a:prstGeom prst="rect">
            <a:avLst/>
          </a:prstGeom>
        </p:spPr>
      </p:pic>
      <p:pic>
        <p:nvPicPr>
          <p:cNvPr id="3" name="Picture 2"/>
          <p:cNvPicPr>
            <a:picLocks noChangeAspect="1"/>
          </p:cNvPicPr>
          <p:nvPr/>
        </p:nvPicPr>
        <p:blipFill>
          <a:blip r:embed="rId5"/>
          <a:stretch>
            <a:fillRect/>
          </a:stretch>
        </p:blipFill>
        <p:spPr>
          <a:xfrm>
            <a:off x="0" y="-1"/>
            <a:ext cx="12192000" cy="6858001"/>
          </a:xfrm>
          <a:prstGeom prst="rect">
            <a:avLst/>
          </a:prstGeom>
        </p:spPr>
      </p:pic>
    </p:spTree>
    <p:extLst>
      <p:ext uri="{BB962C8B-B14F-4D97-AF65-F5344CB8AC3E}">
        <p14:creationId xmlns:p14="http://schemas.microsoft.com/office/powerpoint/2010/main" val="75782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a:extLst>
              <a:ext uri="{FF2B5EF4-FFF2-40B4-BE49-F238E27FC236}">
                <a16:creationId xmlns:a16="http://schemas.microsoft.com/office/drawing/2014/main" id="{ACA1A889-D40E-4208-AB07-014836CBB3F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074" r="5689"/>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CDDE2399-5C16-4075-B722-843F5FCC7F49}"/>
              </a:ext>
            </a:extLst>
          </p:cNvPr>
          <p:cNvSpPr>
            <a:spLocks noGrp="1"/>
          </p:cNvSpPr>
          <p:nvPr>
            <p:ph type="title"/>
          </p:nvPr>
        </p:nvSpPr>
        <p:spPr>
          <a:xfrm>
            <a:off x="377295" y="295439"/>
            <a:ext cx="4803636" cy="1311664"/>
          </a:xfrm>
        </p:spPr>
        <p:txBody>
          <a:bodyPr>
            <a:normAutofit/>
          </a:bodyPr>
          <a:lstStyle/>
          <a:p>
            <a:r>
              <a:rPr lang="en-US" dirty="0">
                <a:solidFill>
                  <a:srgbClr val="000000"/>
                </a:solidFill>
              </a:rPr>
              <a:t>2019 activities </a:t>
            </a:r>
          </a:p>
        </p:txBody>
      </p:sp>
      <p:sp>
        <p:nvSpPr>
          <p:cNvPr id="15" name="Content Placeholder 14">
            <a:extLst>
              <a:ext uri="{FF2B5EF4-FFF2-40B4-BE49-F238E27FC236}">
                <a16:creationId xmlns:a16="http://schemas.microsoft.com/office/drawing/2014/main" id="{AEA0280C-54AF-431A-8B00-75532745280C}"/>
              </a:ext>
            </a:extLst>
          </p:cNvPr>
          <p:cNvSpPr>
            <a:spLocks noGrp="1"/>
          </p:cNvSpPr>
          <p:nvPr>
            <p:ph idx="1"/>
          </p:nvPr>
        </p:nvSpPr>
        <p:spPr>
          <a:xfrm>
            <a:off x="377295" y="1607103"/>
            <a:ext cx="5419943" cy="4719484"/>
          </a:xfrm>
        </p:spPr>
        <p:txBody>
          <a:bodyPr anchor="ctr">
            <a:normAutofit fontScale="92500" lnSpcReduction="10000"/>
          </a:bodyPr>
          <a:lstStyle/>
          <a:p>
            <a:pPr marL="0" indent="0">
              <a:buNone/>
            </a:pPr>
            <a:r>
              <a:rPr lang="en-US" sz="2400" dirty="0">
                <a:solidFill>
                  <a:srgbClr val="000000"/>
                </a:solidFill>
              </a:rPr>
              <a:t>Create a Data Resource that shows a relationship between child well-being indicators and census-based funding. </a:t>
            </a:r>
          </a:p>
          <a:p>
            <a:pPr marL="0" indent="0">
              <a:buNone/>
            </a:pPr>
            <a:r>
              <a:rPr lang="en-US" sz="2400" dirty="0">
                <a:solidFill>
                  <a:srgbClr val="000000"/>
                </a:solidFill>
              </a:rPr>
              <a:t>Audience for these resources would be</a:t>
            </a:r>
          </a:p>
          <a:p>
            <a:pPr>
              <a:buFont typeface="Wingdings" panose="05000000000000000000" pitchFamily="2" charset="2"/>
              <a:buChar char="ü"/>
            </a:pPr>
            <a:r>
              <a:rPr lang="en-US" sz="2400" dirty="0">
                <a:solidFill>
                  <a:srgbClr val="000000"/>
                </a:solidFill>
              </a:rPr>
              <a:t>child advocacy organizations, </a:t>
            </a:r>
          </a:p>
          <a:p>
            <a:pPr>
              <a:buFont typeface="Wingdings" panose="05000000000000000000" pitchFamily="2" charset="2"/>
              <a:buChar char="ü"/>
            </a:pPr>
            <a:r>
              <a:rPr lang="en-US" sz="2400" dirty="0">
                <a:solidFill>
                  <a:srgbClr val="000000"/>
                </a:solidFill>
              </a:rPr>
              <a:t>early childhood programs</a:t>
            </a:r>
          </a:p>
          <a:p>
            <a:pPr>
              <a:buFont typeface="Wingdings" panose="05000000000000000000" pitchFamily="2" charset="2"/>
              <a:buChar char="ü"/>
            </a:pPr>
            <a:r>
              <a:rPr lang="en-US" sz="2400" dirty="0">
                <a:solidFill>
                  <a:srgbClr val="000000"/>
                </a:solidFill>
              </a:rPr>
              <a:t>state agency with oversight for early childhood</a:t>
            </a:r>
          </a:p>
          <a:p>
            <a:pPr>
              <a:buFont typeface="Wingdings" panose="05000000000000000000" pitchFamily="2" charset="2"/>
              <a:buChar char="ü"/>
            </a:pPr>
            <a:r>
              <a:rPr lang="en-US" sz="2400" dirty="0">
                <a:solidFill>
                  <a:srgbClr val="000000"/>
                </a:solidFill>
              </a:rPr>
              <a:t>county leadership</a:t>
            </a:r>
          </a:p>
          <a:p>
            <a:pPr marL="0" indent="0">
              <a:buNone/>
            </a:pPr>
            <a:r>
              <a:rPr lang="en-US" sz="2400" dirty="0">
                <a:solidFill>
                  <a:srgbClr val="000000"/>
                </a:solidFill>
              </a:rPr>
              <a:t>AND </a:t>
            </a:r>
          </a:p>
          <a:p>
            <a:pPr marL="0" indent="0">
              <a:buNone/>
            </a:pPr>
            <a:r>
              <a:rPr lang="en-US" sz="2400" dirty="0">
                <a:solidFill>
                  <a:srgbClr val="000000"/>
                </a:solidFill>
              </a:rPr>
              <a:t>Coordinate outreach efforts among child-serving agencies, programs and advocacy organizations. </a:t>
            </a:r>
          </a:p>
        </p:txBody>
      </p:sp>
      <p:pic>
        <p:nvPicPr>
          <p:cNvPr id="3" name="Picture 2"/>
          <p:cNvPicPr>
            <a:picLocks noChangeAspect="1"/>
          </p:cNvPicPr>
          <p:nvPr/>
        </p:nvPicPr>
        <p:blipFill>
          <a:blip r:embed="rId4"/>
          <a:stretch>
            <a:fillRect/>
          </a:stretch>
        </p:blipFill>
        <p:spPr>
          <a:xfrm>
            <a:off x="0" y="0"/>
            <a:ext cx="12191998" cy="6858000"/>
          </a:xfrm>
          <a:prstGeom prst="rect">
            <a:avLst/>
          </a:prstGeom>
        </p:spPr>
      </p:pic>
    </p:spTree>
    <p:extLst>
      <p:ext uri="{BB962C8B-B14F-4D97-AF65-F5344CB8AC3E}">
        <p14:creationId xmlns:p14="http://schemas.microsoft.com/office/powerpoint/2010/main" val="4233767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4583</Words>
  <Application>Microsoft Office PowerPoint</Application>
  <PresentationFormat>Widescreen</PresentationFormat>
  <Paragraphs>382</Paragraphs>
  <Slides>38</Slides>
  <Notes>31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38</vt:i4>
      </vt:variant>
    </vt:vector>
  </HeadingPairs>
  <TitlesOfParts>
    <vt:vector size="56" baseType="lpstr">
      <vt:lpstr>맑은 고딕</vt:lpstr>
      <vt:lpstr>MS PGothic</vt:lpstr>
      <vt:lpstr>Arial</vt:lpstr>
      <vt:lpstr>Calibri</vt:lpstr>
      <vt:lpstr>Calibri Light</vt:lpstr>
      <vt:lpstr>Century Gothic</vt:lpstr>
      <vt:lpstr>Courier New</vt:lpstr>
      <vt:lpstr>Franklin Gothic Book</vt:lpstr>
      <vt:lpstr>Georgia</vt:lpstr>
      <vt:lpstr>Gotham Book</vt:lpstr>
      <vt:lpstr>Gotham Medium</vt:lpstr>
      <vt:lpstr>Helvetica Light</vt:lpstr>
      <vt:lpstr>Ink Free</vt:lpstr>
      <vt:lpstr>Tahoma</vt:lpstr>
      <vt:lpstr>Times New Roman</vt:lpstr>
      <vt:lpstr>Wingdings</vt:lpstr>
      <vt:lpstr>Wingdings 2</vt:lpstr>
      <vt:lpstr>Office Theme</vt:lpstr>
      <vt:lpstr>State Efforts to Count All Kids</vt:lpstr>
      <vt:lpstr>Today’s Speakers</vt:lpstr>
      <vt:lpstr>New York KIDS COUNT </vt:lpstr>
      <vt:lpstr>PowerPoint Presentation</vt:lpstr>
      <vt:lpstr>PowerPoint Presentation</vt:lpstr>
      <vt:lpstr>PowerPoint Presentation</vt:lpstr>
      <vt:lpstr>PowerPoint Presentation</vt:lpstr>
      <vt:lpstr>Unique place in state gov’t</vt:lpstr>
      <vt:lpstr>2019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Ohio Census Advocacy Coalition</vt:lpstr>
      <vt:lpstr>Advocacy (State &amp; Local)</vt:lpstr>
      <vt:lpstr>Census Solutions Workshops</vt:lpstr>
      <vt:lpstr>Questions? | Thank You!</vt:lpstr>
      <vt:lpstr>2020 Census in Texas: Making the 2020 Census Count for Every Texan Child </vt:lpstr>
      <vt:lpstr>Why the 2020 Census Matters to Texas</vt:lpstr>
      <vt:lpstr>PowerPoint Presentation</vt:lpstr>
      <vt:lpstr>2020 Census: Count ALL Texas Kids</vt:lpstr>
      <vt:lpstr>Census 2020:  Challenges</vt:lpstr>
      <vt:lpstr>Census 2020:  Texas Sized Solutions</vt:lpstr>
      <vt:lpstr>PowerPoint Presentation</vt:lpstr>
      <vt:lpstr>PowerPoint Presentation</vt:lpstr>
      <vt:lpstr>Next Webinar February 20</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Efforts to Count All Kids</dc:title>
  <dc:creator>Deborah Stein</dc:creator>
  <cp:lastModifiedBy>Deborah Stein</cp:lastModifiedBy>
  <cp:revision>18</cp:revision>
  <dcterms:created xsi:type="dcterms:W3CDTF">2019-02-12T15:57:32Z</dcterms:created>
  <dcterms:modified xsi:type="dcterms:W3CDTF">2019-02-12T18:17:37Z</dcterms:modified>
</cp:coreProperties>
</file>