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Open Sans SemiBold"/>
      <p:regular r:id="rId11"/>
      <p:bold r:id="rId12"/>
      <p:italic r:id="rId13"/>
      <p:boldItalic r:id="rId14"/>
    </p:embeddedFont>
    <p:embeddedFont>
      <p:font typeface="Open Sans ExtraBold"/>
      <p:bold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OpenSansSemiBold-regular.fntdata"/><Relationship Id="rId10" Type="http://schemas.openxmlformats.org/officeDocument/2006/relationships/slide" Target="slides/slide6.xml"/><Relationship Id="rId13" Type="http://schemas.openxmlformats.org/officeDocument/2006/relationships/font" Target="fonts/OpenSansSemiBold-italic.fntdata"/><Relationship Id="rId12" Type="http://schemas.openxmlformats.org/officeDocument/2006/relationships/font" Target="fonts/OpenSansSemiBold-bold.fntdata"/><Relationship Id="rId15" Type="http://schemas.openxmlformats.org/officeDocument/2006/relationships/font" Target="fonts/OpenSansExtraBold-bold.fntdata"/><Relationship Id="rId14" Type="http://schemas.openxmlformats.org/officeDocument/2006/relationships/font" Target="fonts/OpenSansSemiBold-boldItalic.fntdata"/><Relationship Id="rId17" Type="http://schemas.openxmlformats.org/officeDocument/2006/relationships/font" Target="fonts/OpenSans-regular.fntdata"/><Relationship Id="rId16" Type="http://schemas.openxmlformats.org/officeDocument/2006/relationships/font" Target="fonts/OpenSansExtraBold-boldItalic.fntdata"/><Relationship Id="rId19" Type="http://schemas.openxmlformats.org/officeDocument/2006/relationships/font" Target="fonts/OpenSans-italic.fntdata"/><Relationship Id="rId18" Type="http://schemas.openxmlformats.org/officeDocument/2006/relationships/font" Target="fonts/Ope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fe4e4a5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fe4e4a5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3e9015c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3e9015c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3e9fc0a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3e9fc0a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3e9fc0a9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3e9fc0a9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f5fd7f6c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f5fd7f6c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6364fa1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6364fa1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PL Presentation Slides" type="title">
  <p:cSld name="TITLE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262526">
              <a:alpha val="5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520100" y="1011650"/>
            <a:ext cx="6103800" cy="2091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b="0"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554450" y="3103250"/>
            <a:ext cx="6035100" cy="6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eorgia"/>
              <a:buNone/>
              <a:defRPr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Faith in Public LIfe_Logo_2_24-04.jpg"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4686" y="3777349"/>
            <a:ext cx="1353171" cy="8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 Slide - Right Orientation - FPL Black">
  <p:cSld name="TITLE_AND_BODY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-in-Public-LIfe_Logo_2_24-03.jpg" id="55" name="Google Shape;55;p11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8009230" y="4288451"/>
            <a:ext cx="89725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/>
          <p:nvPr>
            <p:ph type="title"/>
          </p:nvPr>
        </p:nvSpPr>
        <p:spPr>
          <a:xfrm>
            <a:off x="6670275" y="2785725"/>
            <a:ext cx="2236200" cy="1335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Font typeface="Georgia"/>
              <a:buNone/>
              <a:defRPr sz="2200"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57" name="Google Shape;57;p11"/>
          <p:cNvCxnSpPr/>
          <p:nvPr/>
        </p:nvCxnSpPr>
        <p:spPr>
          <a:xfrm>
            <a:off x="6432675" y="4288450"/>
            <a:ext cx="2711400" cy="15600"/>
          </a:xfrm>
          <a:prstGeom prst="straightConnector1">
            <a:avLst/>
          </a:prstGeom>
          <a:noFill/>
          <a:ln cap="flat" cmpd="sng" w="38100">
            <a:solidFill>
              <a:srgbClr val="26252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 Slide - Left Orientation 2">
  <p:cSld name="TITLE_AND_BODY_1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-in-Public-LIfe_Logo_2_24-03.jpg" id="60" name="Google Shape;60;p12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263080" y="4288451"/>
            <a:ext cx="89725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263075" y="2815125"/>
            <a:ext cx="2236200" cy="1335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None/>
              <a:defRPr sz="2200"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62" name="Google Shape;62;p12"/>
          <p:cNvCxnSpPr/>
          <p:nvPr/>
        </p:nvCxnSpPr>
        <p:spPr>
          <a:xfrm>
            <a:off x="0" y="4288450"/>
            <a:ext cx="2711400" cy="15600"/>
          </a:xfrm>
          <a:prstGeom prst="straightConnector1">
            <a:avLst/>
          </a:prstGeom>
          <a:noFill/>
          <a:ln cap="flat" cmpd="sng" w="38100">
            <a:solidFill>
              <a:srgbClr val="26252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Image - Right Orientation">
  <p:cSld name="TITLE_AND_BODY_2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 in Public LIfe_Logo_2_24-04.jpg" id="65" name="Google Shape;6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9230" y="4288451"/>
            <a:ext cx="897254" cy="572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3"/>
          <p:cNvCxnSpPr/>
          <p:nvPr/>
        </p:nvCxnSpPr>
        <p:spPr>
          <a:xfrm>
            <a:off x="6432675" y="4288450"/>
            <a:ext cx="2711400" cy="1560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3"/>
          <p:cNvSpPr txBox="1"/>
          <p:nvPr>
            <p:ph type="title"/>
          </p:nvPr>
        </p:nvSpPr>
        <p:spPr>
          <a:xfrm>
            <a:off x="6458175" y="2812050"/>
            <a:ext cx="2448300" cy="1335600"/>
          </a:xfrm>
          <a:prstGeom prst="rect">
            <a:avLst/>
          </a:prstGeom>
          <a:solidFill>
            <a:srgbClr val="E4462C">
              <a:alpha val="70770"/>
            </a:srgbClr>
          </a:solidFill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SemiBold"/>
              <a:buNone/>
              <a:defRPr b="0" sz="1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Image - Left Orientation">
  <p:cSld name="TITLE_AND_BODY_1_2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 in Public LIfe_Logo_2_24-04.jpg" id="70" name="Google Shape;7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3080" y="4288451"/>
            <a:ext cx="897254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263075" y="2815125"/>
            <a:ext cx="2448300" cy="1335600"/>
          </a:xfrm>
          <a:prstGeom prst="rect">
            <a:avLst/>
          </a:prstGeom>
          <a:solidFill>
            <a:srgbClr val="E4462C">
              <a:alpha val="70770"/>
            </a:srgbClr>
          </a:solidFill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SemiBold"/>
              <a:buNone/>
              <a:defRPr b="0" sz="1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72" name="Google Shape;72;p14"/>
          <p:cNvCxnSpPr/>
          <p:nvPr/>
        </p:nvCxnSpPr>
        <p:spPr>
          <a:xfrm>
            <a:off x="0" y="4288450"/>
            <a:ext cx="2711400" cy="1560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Slide">
  <p:cSld name="TITLE_AND_BODY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 in Public LIfe_Logo_2_24-04.jpg" id="75" name="Google Shape;7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3080" y="787526"/>
            <a:ext cx="897254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263075" y="77100"/>
            <a:ext cx="52356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4462C"/>
              </a:buClr>
              <a:buSzPts val="2200"/>
              <a:buFont typeface="Georgia"/>
              <a:buNone/>
              <a:defRPr sz="2200">
                <a:solidFill>
                  <a:srgbClr val="E4462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77" name="Google Shape;77;p15"/>
          <p:cNvCxnSpPr/>
          <p:nvPr/>
        </p:nvCxnSpPr>
        <p:spPr>
          <a:xfrm>
            <a:off x="0" y="787525"/>
            <a:ext cx="5867100" cy="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531200" y="1565425"/>
            <a:ext cx="6081600" cy="244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Slide w/ Image">
  <p:cSld name="TITLE_AND_BODY_1_1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 in Public LIfe_Logo_2_24-04.jpg"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3080" y="787526"/>
            <a:ext cx="897254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type="title"/>
          </p:nvPr>
        </p:nvSpPr>
        <p:spPr>
          <a:xfrm>
            <a:off x="263075" y="77100"/>
            <a:ext cx="52356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4462C"/>
              </a:buClr>
              <a:buSzPts val="2200"/>
              <a:buFont typeface="Georgia"/>
              <a:buNone/>
              <a:defRPr sz="2200">
                <a:solidFill>
                  <a:srgbClr val="E4462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83" name="Google Shape;83;p16"/>
          <p:cNvCxnSpPr/>
          <p:nvPr/>
        </p:nvCxnSpPr>
        <p:spPr>
          <a:xfrm>
            <a:off x="0" y="787525"/>
            <a:ext cx="5867100" cy="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63075" y="1565425"/>
            <a:ext cx="4104300" cy="3065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Slide - FPL Black">
  <p:cSld name="TITLE_AND_BODY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263075" y="77100"/>
            <a:ext cx="52356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None/>
              <a:defRPr sz="2200"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Faith-in-Public-LIfe_Logo_2_24-03.jpg" id="88" name="Google Shape;88;p17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263080" y="787526"/>
            <a:ext cx="897255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7"/>
          <p:cNvCxnSpPr/>
          <p:nvPr/>
        </p:nvCxnSpPr>
        <p:spPr>
          <a:xfrm>
            <a:off x="0" y="787525"/>
            <a:ext cx="5867100" cy="0"/>
          </a:xfrm>
          <a:prstGeom prst="straightConnector1">
            <a:avLst/>
          </a:prstGeom>
          <a:noFill/>
          <a:ln cap="flat" cmpd="sng" w="38100">
            <a:solidFill>
              <a:srgbClr val="26252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1531200" y="1565425"/>
            <a:ext cx="6081600" cy="244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Slide w/ Image - FPL Black 1">
  <p:cSld name="TITLE_AND_BODY_1_1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-in-Public-LIfe_Logo_2_24-03.jpg" id="93" name="Google Shape;93;p18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263080" y="787526"/>
            <a:ext cx="89725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263075" y="77100"/>
            <a:ext cx="52356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None/>
              <a:defRPr sz="2200"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95" name="Google Shape;95;p18"/>
          <p:cNvCxnSpPr/>
          <p:nvPr/>
        </p:nvCxnSpPr>
        <p:spPr>
          <a:xfrm>
            <a:off x="0" y="787525"/>
            <a:ext cx="5867100" cy="0"/>
          </a:xfrm>
          <a:prstGeom prst="straightConnector1">
            <a:avLst/>
          </a:prstGeom>
          <a:noFill/>
          <a:ln cap="flat" cmpd="sng" w="38100">
            <a:solidFill>
              <a:srgbClr val="26252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263075" y="1565425"/>
            <a:ext cx="4104300" cy="322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 in Public LIfe_Logo_2_24-04.jpg" id="99" name="Google Shape;9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3080" y="787526"/>
            <a:ext cx="897254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>
            <p:ph type="title"/>
          </p:nvPr>
        </p:nvSpPr>
        <p:spPr>
          <a:xfrm>
            <a:off x="263075" y="77100"/>
            <a:ext cx="52356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4462C"/>
              </a:buClr>
              <a:buSzPts val="2200"/>
              <a:buFont typeface="Georgia"/>
              <a:buNone/>
              <a:defRPr sz="2200">
                <a:solidFill>
                  <a:srgbClr val="E4462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01" name="Google Shape;101;p19"/>
          <p:cNvCxnSpPr/>
          <p:nvPr/>
        </p:nvCxnSpPr>
        <p:spPr>
          <a:xfrm>
            <a:off x="0" y="787525"/>
            <a:ext cx="5867100" cy="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263075" y="1565425"/>
            <a:ext cx="4104300" cy="322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754775" y="1565425"/>
            <a:ext cx="4104300" cy="322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Titles, Two Columns">
  <p:cSld name="TITLE_AND_TWO_COLUMNS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 in Public LIfe_Logo_2_24-04.jpg" id="106" name="Google Shape;10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3380" y="4570801"/>
            <a:ext cx="897254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type="title"/>
          </p:nvPr>
        </p:nvSpPr>
        <p:spPr>
          <a:xfrm>
            <a:off x="184025" y="118881"/>
            <a:ext cx="3662400" cy="83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4462C"/>
              </a:buClr>
              <a:buSzPts val="1800"/>
              <a:buFont typeface="Georgia"/>
              <a:buNone/>
              <a:defRPr sz="1800">
                <a:solidFill>
                  <a:srgbClr val="E4462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08" name="Google Shape;108;p20"/>
          <p:cNvCxnSpPr/>
          <p:nvPr/>
        </p:nvCxnSpPr>
        <p:spPr>
          <a:xfrm>
            <a:off x="0" y="1092325"/>
            <a:ext cx="4104300" cy="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263075" y="1184425"/>
            <a:ext cx="3583500" cy="322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2" type="title"/>
          </p:nvPr>
        </p:nvSpPr>
        <p:spPr>
          <a:xfrm>
            <a:off x="5223725" y="129546"/>
            <a:ext cx="3662400" cy="83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E4462C"/>
              </a:buClr>
              <a:buSzPts val="1800"/>
              <a:buFont typeface="Georgia"/>
              <a:buNone/>
              <a:defRPr sz="1800">
                <a:solidFill>
                  <a:srgbClr val="E4462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1" name="Google Shape;111;p20"/>
          <p:cNvCxnSpPr/>
          <p:nvPr/>
        </p:nvCxnSpPr>
        <p:spPr>
          <a:xfrm>
            <a:off x="5039700" y="1099663"/>
            <a:ext cx="4104300" cy="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0"/>
          <p:cNvSpPr txBox="1"/>
          <p:nvPr>
            <p:ph idx="3" type="body"/>
          </p:nvPr>
        </p:nvSpPr>
        <p:spPr>
          <a:xfrm>
            <a:off x="5263175" y="1184425"/>
            <a:ext cx="3583500" cy="322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 rtl="0" algn="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292100" lvl="4" marL="2286000" rtl="0" algn="r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 algn="r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 algn="r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 algn="r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 algn="r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PL Presentation Slides - No Subtitle">
  <p:cSld name="TITLE_2">
    <p:bg>
      <p:bgPr>
        <a:noFill/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262526">
              <a:alpha val="5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520100" y="1392650"/>
            <a:ext cx="6103800" cy="2091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b="0"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descr="Faith in Public LIfe_Logo_2_24-04.jpg"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4686" y="3777349"/>
            <a:ext cx="1353171" cy="8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, Quote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90250" y="591975"/>
            <a:ext cx="8139300" cy="2920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1"/>
          <p:cNvSpPr txBox="1"/>
          <p:nvPr>
            <p:ph idx="2" type="title"/>
          </p:nvPr>
        </p:nvSpPr>
        <p:spPr>
          <a:xfrm>
            <a:off x="490250" y="3574950"/>
            <a:ext cx="4127100" cy="95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None/>
              <a:defRPr sz="1800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MAIN_POINT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90250" y="591975"/>
            <a:ext cx="8139300" cy="2920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2"/>
          <p:cNvSpPr txBox="1"/>
          <p:nvPr>
            <p:ph idx="2" type="title"/>
          </p:nvPr>
        </p:nvSpPr>
        <p:spPr>
          <a:xfrm>
            <a:off x="490250" y="3574950"/>
            <a:ext cx="4127100" cy="95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descr="Faith-in-Public-LIfe_Logo_2_24-03.jpg" id="121" name="Google Shape;121;p22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631405" y="4588126"/>
            <a:ext cx="89725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hasCustomPrompt="1" type="title"/>
          </p:nvPr>
        </p:nvSpPr>
        <p:spPr>
          <a:xfrm>
            <a:off x="447250" y="1106125"/>
            <a:ext cx="45909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3"/>
          <p:cNvSpPr txBox="1"/>
          <p:nvPr>
            <p:ph idx="2" type="title"/>
          </p:nvPr>
        </p:nvSpPr>
        <p:spPr>
          <a:xfrm>
            <a:off x="311700" y="2939475"/>
            <a:ext cx="5673600" cy="1072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descr="Faith in Public LIfe_Logo_2_24-04.jpg" id="126" name="Google Shape;12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3080" y="4288451"/>
            <a:ext cx="897254" cy="572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3"/>
          <p:cNvCxnSpPr/>
          <p:nvPr/>
        </p:nvCxnSpPr>
        <p:spPr>
          <a:xfrm>
            <a:off x="0" y="4288450"/>
            <a:ext cx="2711400" cy="1560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st Graphic">
  <p:cSld name="BIG_NUMBER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 in Public LIfe_Logo_2_24-04.jpg" id="130" name="Google Shape;13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6755" y="2285401"/>
            <a:ext cx="897254" cy="57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st Graphic - Black Logo">
  <p:cSld name="BIG_NUMBER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ith-in-Public-LIfe_Logo_2_24-03.jpg" id="132" name="Google Shape;132;p25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8246755" y="2285401"/>
            <a:ext cx="89725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PL Presentation Slides - Option 2">
  <p:cSld name="TITLE_3">
    <p:bg>
      <p:bgPr>
        <a:noFill/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262526">
              <a:alpha val="5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>
            <a:off x="1901100" y="1904450"/>
            <a:ext cx="5471400" cy="124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b="0"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931990" y="3300350"/>
            <a:ext cx="5409600" cy="4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eorgia"/>
              <a:buNone/>
              <a:defRPr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Faith in Public LIfe_Logo_2_24-04.jpg"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133041"/>
            <a:ext cx="1520104" cy="970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PL Presentation Slides - No Subtitle - Option 2">
  <p:cSld name="TITLE_3_1">
    <p:bg>
      <p:bgPr>
        <a:noFill/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262526">
              <a:alpha val="5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ctrTitle"/>
          </p:nvPr>
        </p:nvSpPr>
        <p:spPr>
          <a:xfrm>
            <a:off x="1901100" y="1904450"/>
            <a:ext cx="5471400" cy="124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b="0"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descr="Faith in Public LIfe_Logo_2_24-04.jpg"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133041"/>
            <a:ext cx="1520104" cy="970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  - Closer">
  <p:cSld name="TITLE_1">
    <p:bg>
      <p:bgPr>
        <a:noFill/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262526">
              <a:alpha val="5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idx="1" type="subTitle"/>
          </p:nvPr>
        </p:nvSpPr>
        <p:spPr>
          <a:xfrm>
            <a:off x="1763550" y="3643850"/>
            <a:ext cx="5616900" cy="97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eorgia"/>
              <a:buNone/>
              <a:defRPr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Faith in Public LIfe_Logo_2_24-04.jpg"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72219" y="-2"/>
            <a:ext cx="1999550" cy="127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6"/>
          <p:cNvCxnSpPr/>
          <p:nvPr/>
        </p:nvCxnSpPr>
        <p:spPr>
          <a:xfrm>
            <a:off x="1566150" y="4844150"/>
            <a:ext cx="6011700" cy="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noFill/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526">
              <a:alpha val="5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3114900" y="2262625"/>
            <a:ext cx="5840700" cy="1525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35" name="Google Shape;35;p7"/>
          <p:cNvCxnSpPr/>
          <p:nvPr/>
        </p:nvCxnSpPr>
        <p:spPr>
          <a:xfrm>
            <a:off x="3117675" y="4041725"/>
            <a:ext cx="6011700" cy="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Faith in Public LIfe_Logo_2_24-04.jpg"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" y="4574701"/>
            <a:ext cx="897254" cy="57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w/ Subheader">
  <p:cSld name="SECTION_HEADER_1">
    <p:bg>
      <p:bgPr>
        <a:noFill/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262526">
              <a:alpha val="5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3114900" y="2262625"/>
            <a:ext cx="5840700" cy="1525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40" name="Google Shape;40;p8"/>
          <p:cNvCxnSpPr/>
          <p:nvPr/>
        </p:nvCxnSpPr>
        <p:spPr>
          <a:xfrm>
            <a:off x="3117675" y="4041725"/>
            <a:ext cx="6011700" cy="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Google Shape;41;p8"/>
          <p:cNvSpPr txBox="1"/>
          <p:nvPr>
            <p:ph idx="2" type="title"/>
          </p:nvPr>
        </p:nvSpPr>
        <p:spPr>
          <a:xfrm>
            <a:off x="3114900" y="4081175"/>
            <a:ext cx="5840700" cy="960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eorgia"/>
              <a:buNone/>
              <a:defRPr b="0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Faith in Public LIfe_Logo_2_24-04.jpg"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" y="4574701"/>
            <a:ext cx="897254" cy="57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 Slide - Right Orientation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 in Public LIfe_Logo_2_24-04.jpg"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9230" y="4288451"/>
            <a:ext cx="897254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type="title"/>
          </p:nvPr>
        </p:nvSpPr>
        <p:spPr>
          <a:xfrm>
            <a:off x="6670275" y="2785725"/>
            <a:ext cx="2236200" cy="1335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E4462C"/>
              </a:buClr>
              <a:buSzPts val="2200"/>
              <a:buFont typeface="Georgia"/>
              <a:buNone/>
              <a:defRPr sz="2200">
                <a:solidFill>
                  <a:srgbClr val="E4462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47" name="Google Shape;47;p9"/>
          <p:cNvCxnSpPr/>
          <p:nvPr/>
        </p:nvCxnSpPr>
        <p:spPr>
          <a:xfrm>
            <a:off x="6432675" y="4288450"/>
            <a:ext cx="2711400" cy="1560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 Slide - Left Orientation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aith in Public LIfe_Logo_2_24-04.jpg"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3080" y="4288451"/>
            <a:ext cx="897254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/>
          <p:nvPr>
            <p:ph type="title"/>
          </p:nvPr>
        </p:nvSpPr>
        <p:spPr>
          <a:xfrm>
            <a:off x="263075" y="2815125"/>
            <a:ext cx="2236200" cy="1335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4462C"/>
              </a:buClr>
              <a:buSzPts val="2200"/>
              <a:buFont typeface="Georgia"/>
              <a:buNone/>
              <a:defRPr sz="2200">
                <a:solidFill>
                  <a:srgbClr val="E4462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52" name="Google Shape;52;p10"/>
          <p:cNvCxnSpPr/>
          <p:nvPr/>
        </p:nvCxnSpPr>
        <p:spPr>
          <a:xfrm>
            <a:off x="0" y="4288450"/>
            <a:ext cx="2711400" cy="15600"/>
          </a:xfrm>
          <a:prstGeom prst="straightConnector1">
            <a:avLst/>
          </a:prstGeom>
          <a:noFill/>
          <a:ln cap="flat" cmpd="sng" w="38100">
            <a:solidFill>
              <a:srgbClr val="E4462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526"/>
              </a:buClr>
              <a:buSzPts val="2800"/>
              <a:buFont typeface="Open Sans"/>
              <a:buNone/>
              <a:defRPr b="1" sz="2800">
                <a:solidFill>
                  <a:srgbClr val="2625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354950"/>
            <a:ext cx="85206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 SemiBold"/>
              <a:buChar char="●"/>
              <a:defRPr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C66"/>
              </a:buClr>
              <a:buSzPts val="1400"/>
              <a:buFont typeface="Georgia"/>
              <a:buChar char="○"/>
              <a:defRPr>
                <a:solidFill>
                  <a:srgbClr val="585C66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526"/>
              </a:buClr>
              <a:buSzPts val="1200"/>
              <a:buFont typeface="Open Sans"/>
              <a:buChar char="■"/>
              <a:defRPr sz="1200">
                <a:solidFill>
                  <a:srgbClr val="2625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526"/>
              </a:buClr>
              <a:buSzPts val="1200"/>
              <a:buFont typeface="Open Sans"/>
              <a:buChar char="●"/>
              <a:defRPr sz="1200">
                <a:solidFill>
                  <a:srgbClr val="2625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21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526"/>
              </a:buClr>
              <a:buSzPts val="1000"/>
              <a:buFont typeface="Open Sans"/>
              <a:buChar char="○"/>
              <a:defRPr b="1" sz="1000">
                <a:solidFill>
                  <a:srgbClr val="2625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526"/>
              </a:buClr>
              <a:buSzPts val="1000"/>
              <a:buFont typeface="Open Sans"/>
              <a:buChar char="■"/>
              <a:defRPr sz="1000">
                <a:solidFill>
                  <a:srgbClr val="26252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21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C66"/>
              </a:buClr>
              <a:buSzPts val="1000"/>
              <a:buFont typeface="Open Sans"/>
              <a:buChar char="●"/>
              <a:defRPr sz="1000">
                <a:solidFill>
                  <a:srgbClr val="585C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21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C66"/>
              </a:buClr>
              <a:buSzPts val="1000"/>
              <a:buFont typeface="Open Sans"/>
              <a:buChar char="○"/>
              <a:defRPr sz="1000">
                <a:solidFill>
                  <a:srgbClr val="585C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21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85C66"/>
              </a:buClr>
              <a:buSzPts val="1000"/>
              <a:buChar char="■"/>
              <a:defRPr sz="1000">
                <a:solidFill>
                  <a:srgbClr val="585C66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246475" y="3574956"/>
            <a:ext cx="89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E446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buNone/>
              <a:defRPr sz="1200">
                <a:solidFill>
                  <a:srgbClr val="E446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buNone/>
              <a:defRPr sz="1200">
                <a:solidFill>
                  <a:srgbClr val="E446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buNone/>
              <a:defRPr sz="1200">
                <a:solidFill>
                  <a:srgbClr val="E446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buNone/>
              <a:defRPr sz="1200">
                <a:solidFill>
                  <a:srgbClr val="E446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buNone/>
              <a:defRPr sz="1200">
                <a:solidFill>
                  <a:srgbClr val="E446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buNone/>
              <a:defRPr sz="1200">
                <a:solidFill>
                  <a:srgbClr val="E446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buNone/>
              <a:defRPr sz="1200">
                <a:solidFill>
                  <a:srgbClr val="E446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buNone/>
              <a:defRPr sz="1200">
                <a:solidFill>
                  <a:srgbClr val="E446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www.faithinpubliclife.org/Census" TargetMode="External"/><Relationship Id="rId9" Type="http://schemas.openxmlformats.org/officeDocument/2006/relationships/hyperlink" Target="http://www.faithinpubliclife.org/Census" TargetMode="External"/><Relationship Id="rId5" Type="http://schemas.openxmlformats.org/officeDocument/2006/relationships/hyperlink" Target="http://www.censuscounts.org" TargetMode="External"/><Relationship Id="rId6" Type="http://schemas.openxmlformats.org/officeDocument/2006/relationships/hyperlink" Target="https://www.censushardtocountmaps2020.us/" TargetMode="External"/><Relationship Id="rId7" Type="http://schemas.openxmlformats.org/officeDocument/2006/relationships/hyperlink" Target="http://www.censushardtocountmaps2020.us" TargetMode="External"/><Relationship Id="rId8" Type="http://schemas.openxmlformats.org/officeDocument/2006/relationships/hyperlink" Target="http://fpl.actionkit.com/sign/census_ambassador_sign_up/" TargetMode="External"/><Relationship Id="rId11" Type="http://schemas.openxmlformats.org/officeDocument/2006/relationships/hyperlink" Target="http://bit.ly/2020espanol" TargetMode="External"/><Relationship Id="rId10" Type="http://schemas.openxmlformats.org/officeDocument/2006/relationships/hyperlink" Target="http://fpl.actionkit.com/sign/Embajador_Fe_Censo/" TargetMode="External"/><Relationship Id="rId12" Type="http://schemas.openxmlformats.org/officeDocument/2006/relationships/hyperlink" Target="https://docs.google.com/spreadsheets/d/13tDtydpOCrFbDhZoLZvbZmDzzuE9qsffX96Wy-KqKDs/edit#gid=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benitez@faithinpubliclife.org" TargetMode="External"/><Relationship Id="rId4" Type="http://schemas.openxmlformats.org/officeDocument/2006/relationships/hyperlink" Target="mailto:bbrown@faithinpubliclif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ctrTitle"/>
          </p:nvPr>
        </p:nvSpPr>
        <p:spPr>
          <a:xfrm>
            <a:off x="1520100" y="1011650"/>
            <a:ext cx="6103800" cy="20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2020 CENSUS:</a:t>
            </a:r>
            <a:endParaRPr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LET ALL OUR PEOPLE BE COUNTED </a:t>
            </a:r>
            <a:endParaRPr/>
          </a:p>
        </p:txBody>
      </p:sp>
      <p:sp>
        <p:nvSpPr>
          <p:cNvPr id="141" name="Google Shape;141;p27"/>
          <p:cNvSpPr txBox="1"/>
          <p:nvPr>
            <p:ph idx="1" type="subTitle"/>
          </p:nvPr>
        </p:nvSpPr>
        <p:spPr>
          <a:xfrm>
            <a:off x="1554450" y="3103250"/>
            <a:ext cx="6035100" cy="6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07725" y="2105125"/>
            <a:ext cx="4104300" cy="26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African-American Ministers Leadership Council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African Methodist Episcopal Church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Catholic Legal Immigration Network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Church of God In Christ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Conference of National Black Churches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Faith in Public Life 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Jewish Community Relations Council NY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Jewish Council for Public Affairs 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Muslim Public Affairs Council (MPAC)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Association of Catholic Diocesan Directors of Hispanic Ministry</a:t>
            </a:r>
            <a:r>
              <a:rPr lang="en" sz="13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47" name="Google Shape;147;p28"/>
          <p:cNvSpPr txBox="1"/>
          <p:nvPr>
            <p:ph type="title"/>
          </p:nvPr>
        </p:nvSpPr>
        <p:spPr>
          <a:xfrm>
            <a:off x="263075" y="77100"/>
            <a:ext cx="5496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2020 Census Faith Council Members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8"/>
          <p:cNvSpPr txBox="1"/>
          <p:nvPr>
            <p:ph idx="2" type="body"/>
          </p:nvPr>
        </p:nvSpPr>
        <p:spPr>
          <a:xfrm>
            <a:off x="4715125" y="2105125"/>
            <a:ext cx="4104300" cy="26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Baptist Convention USA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Council of Churches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Latino Evangelical Coalition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Network Lobby for Catholic Social Justice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Poligon National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Progressive National Baptist Convention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Samuel DeWitt Proctor Conference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Shepherding the Next Generation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Skinner Leadership Institute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533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Sojourners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1331800" y="868325"/>
            <a:ext cx="69687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2020 Census Faith Council has two major goals: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Engage in strategic advocacy 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Play a lead role in mobilizing hard-to-count communities within their respective networks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277950" y="57250"/>
            <a:ext cx="742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Census Ambassadors: Things you can do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1331800" y="2294550"/>
            <a:ext cx="6081600" cy="24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Here’s what it means to be a Faith Census Ambassador:</a:t>
            </a:r>
            <a:endParaRPr b="1" sz="11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1625" lvl="0" marL="596900" marR="2921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Open Sans"/>
              <a:buAutoNum type="arabicPeriod"/>
            </a:pPr>
            <a:r>
              <a:rPr lang="en" sz="11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Participate in FPL’s 3-part training on how to ensure a fair and accurate Census (done by webinar).  </a:t>
            </a:r>
            <a:endParaRPr sz="11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1625" lvl="0" marL="596900" marR="292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Open Sans"/>
              <a:buAutoNum type="arabicPeriod"/>
            </a:pPr>
            <a:r>
              <a:rPr lang="en" sz="11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Recruit 3 more Faith Census Ambassadors in key locations.</a:t>
            </a:r>
            <a:endParaRPr sz="11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1625" lvl="0" marL="596900" marR="292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Open Sans"/>
              <a:buAutoNum type="arabicPeriod"/>
            </a:pPr>
            <a:r>
              <a:rPr lang="en" sz="11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Speak at public events about the Census and the importance of being counted.</a:t>
            </a:r>
            <a:endParaRPr sz="11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1625" lvl="0" marL="596900" marR="292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Open Sans"/>
              <a:buAutoNum type="arabicPeriod"/>
            </a:pPr>
            <a:r>
              <a:rPr lang="en" sz="11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Distribute flyers and the Faith Census Tool-kit to key leaders in your community.</a:t>
            </a:r>
            <a:endParaRPr sz="11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1625" lvl="0" marL="596900" marR="292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Open Sans"/>
              <a:buAutoNum type="arabicPeriod"/>
            </a:pPr>
            <a:r>
              <a:rPr lang="en" sz="11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Join quarterly conference calls to stay informed.</a:t>
            </a:r>
            <a:endParaRPr sz="11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6" name="Google Shape;156;p29"/>
          <p:cNvSpPr txBox="1"/>
          <p:nvPr/>
        </p:nvSpPr>
        <p:spPr>
          <a:xfrm>
            <a:off x="1331800" y="917950"/>
            <a:ext cx="63738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 in Public Life, in partnership with the 2020 Census Faith Council, will recruit </a:t>
            </a:r>
            <a:r>
              <a:rPr b="1" lang="en" u="sng"/>
              <a:t>1,000 Faith Census Ambassadors nationwide</a:t>
            </a:r>
            <a:r>
              <a:rPr lang="en"/>
              <a:t>, with a particular focus in hard to count communities.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While the Faith Council will be national faith organizations, these Ambassadors will be prominent clergy and faith leaders able to influence their local communities.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92625" y="173350"/>
            <a:ext cx="4422900" cy="60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Additional Resources: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625" y="173338"/>
            <a:ext cx="3911099" cy="4796826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" name="Google Shape;163;p30"/>
          <p:cNvSpPr txBox="1"/>
          <p:nvPr>
            <p:ph type="title"/>
          </p:nvPr>
        </p:nvSpPr>
        <p:spPr>
          <a:xfrm>
            <a:off x="92625" y="1193725"/>
            <a:ext cx="4422900" cy="306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 can be found at </a:t>
            </a:r>
            <a:r>
              <a:rPr b="0"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www.FaithInPublicLife.org/Census</a:t>
            </a: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www.CensusCounts.org</a:t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Hard to Count Map</a:t>
            </a: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shows which Census tracts had the lowest response rates: </a:t>
            </a:r>
            <a:r>
              <a:rPr b="0"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www.censushardtocountmaps2020.us</a:t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●"/>
            </a:pP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Faith Census Ambassadors: Get more information and sign up </a:t>
            </a:r>
            <a:r>
              <a:rPr b="0"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here</a:t>
            </a: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www.FaithInPublicLife.org/Census</a:t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●"/>
            </a:pPr>
            <a:r>
              <a:rPr b="0"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Spanish version</a:t>
            </a: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here: </a:t>
            </a:r>
            <a:r>
              <a:rPr b="0"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bit.ly/2020espanol</a:t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●"/>
            </a:pPr>
            <a:r>
              <a:rPr b="0"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Census Demographics in Hard to Count Tracts</a:t>
            </a:r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263075" y="77100"/>
            <a:ext cx="523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2020 Census Faith Toolkit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875" y="888175"/>
            <a:ext cx="3225300" cy="418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263075" y="77100"/>
            <a:ext cx="523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1531200" y="1565425"/>
            <a:ext cx="6081600" cy="24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Contact Information:</a:t>
            </a:r>
            <a:endParaRPr b="1" sz="2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Sara Benitez, Organizing Director - </a:t>
            </a:r>
            <a:r>
              <a:rPr lang="en" u="sng">
                <a:solidFill>
                  <a:schemeClr val="hlink"/>
                </a:solidFill>
                <a:hlinkClick r:id="rId3"/>
              </a:rPr>
              <a:t>sbenitez@faithinpubliclife.org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Ben Brown, Program Associate - </a:t>
            </a:r>
            <a:r>
              <a:rPr lang="en" u="sng">
                <a:solidFill>
                  <a:schemeClr val="hlink"/>
                </a:solidFill>
                <a:hlinkClick r:id="rId4"/>
              </a:rPr>
              <a:t>bbrown@faithinpubliclife.org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PL Presentation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