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89" r:id="rId4"/>
    <p:sldId id="290" r:id="rId5"/>
    <p:sldId id="291" r:id="rId6"/>
    <p:sldId id="262" r:id="rId7"/>
    <p:sldId id="283" r:id="rId8"/>
    <p:sldId id="298" r:id="rId9"/>
    <p:sldId id="296" r:id="rId10"/>
    <p:sldId id="297" r:id="rId11"/>
    <p:sldId id="299" r:id="rId12"/>
    <p:sldId id="295" r:id="rId13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C33"/>
    <a:srgbClr val="FF9900"/>
    <a:srgbClr val="FF6600"/>
    <a:srgbClr val="57FC4A"/>
    <a:srgbClr val="FEEFB0"/>
    <a:srgbClr val="FFFFA7"/>
    <a:srgbClr val="F97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24892C-4150-4210-BC6C-23474D3A0431}" type="doc">
      <dgm:prSet loTypeId="urn:microsoft.com/office/officeart/2005/8/layout/radial6" loCatId="relationship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B08DAFA-C299-4F9E-8C5A-8D8A9FB93CD3}">
      <dgm:prSet phldrT="[Text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Core Groups</a:t>
          </a:r>
        </a:p>
      </dgm:t>
    </dgm:pt>
    <dgm:pt modelId="{B7701F34-810C-4DB6-AACA-2E85E8FBC979}" type="parTrans" cxnId="{3CE3BF4C-A442-4B11-A5D6-F93EDE4032D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0B5A1D-1C21-4DD6-AC8E-039AB2CAE0B4}" type="sibTrans" cxnId="{3CE3BF4C-A442-4B11-A5D6-F93EDE4032D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34F7E6-5158-4B57-B174-E24FD2CA3228}">
      <dgm:prSet phldrT="[Text]" custT="1"/>
      <dgm:spPr/>
      <dgm:t>
        <a:bodyPr lIns="0" tIns="0" rIns="0" bIns="0"/>
        <a:lstStyle/>
        <a:p>
          <a:r>
            <a: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 </a:t>
          </a:r>
          <a:r>
            <a:rPr lang="en-US" sz="18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Research</a:t>
          </a:r>
        </a:p>
      </dgm:t>
    </dgm:pt>
    <dgm:pt modelId="{16CB6895-B0F2-4F61-9611-531C15F85499}" type="parTrans" cxnId="{BCDE3BC9-8B94-4099-8E39-50D262246F4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600021-DD30-453F-893A-A20C11051CBA}" type="sibTrans" cxnId="{BCDE3BC9-8B94-4099-8E39-50D262246F4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E36CFB-272D-49E1-91AB-87CA40E7C1CB}">
      <dgm:prSet phldrT="[Text]" custT="1"/>
      <dgm:spPr/>
      <dgm:t>
        <a:bodyPr/>
        <a:lstStyle/>
        <a:p>
          <a:pPr algn="ctr"/>
          <a:endParaRPr lang="en-US" sz="1600" b="1" spc="-100" baseline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en-US" sz="1600" b="1" u="sng" spc="-12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Communications</a:t>
          </a:r>
        </a:p>
      </dgm:t>
    </dgm:pt>
    <dgm:pt modelId="{BE52B632-F71B-4FDD-BBB7-936FA8CDD9AB}" type="parTrans" cxnId="{3872AA64-7F84-4BBA-B67F-376ED6C43D9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411C1B-272B-4279-834E-1CC913ACBFA2}" type="sibTrans" cxnId="{3872AA64-7F84-4BBA-B67F-376ED6C43D9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37132C-6BA0-41FE-B880-D027CA35189B}">
      <dgm:prSet phldrT="[Text]" custT="1"/>
      <dgm:spPr/>
      <dgm:t>
        <a:bodyPr/>
        <a:lstStyle/>
        <a:p>
          <a:r>
            <a:rPr lang="en-US" sz="18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Outreach</a:t>
          </a:r>
        </a:p>
      </dgm:t>
    </dgm:pt>
    <dgm:pt modelId="{A3744151-A08E-4205-AFBA-399B79BCA3B9}" type="parTrans" cxnId="{CBA6859B-2809-4326-827D-C9A7C5FB5F0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C34BB4-DCF2-443D-A6BC-1DCF0FA7622C}" type="sibTrans" cxnId="{CBA6859B-2809-4326-827D-C9A7C5FB5F0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69BDA5-CCC3-4FDB-BFA1-CDA390870572}">
      <dgm:prSet phldrT="[Text]" custT="1"/>
      <dgm:spPr/>
      <dgm:t>
        <a:bodyPr/>
        <a:lstStyle/>
        <a:p>
          <a:pPr algn="ctr"/>
          <a:r>
            <a:rPr lang="en-US" sz="18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Field</a:t>
          </a:r>
        </a:p>
      </dgm:t>
    </dgm:pt>
    <dgm:pt modelId="{278BC9B8-E06D-452C-9BD7-6770D8AEBCCA}" type="sibTrans" cxnId="{5D9BFA0C-B42C-47E5-B217-8C80637F56F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D99180-0B5C-4FA9-8F82-1D14B15075F5}" type="parTrans" cxnId="{5D9BFA0C-B42C-47E5-B217-8C80637F56F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E01C39-1784-4FCE-8A31-742E14A88802}">
      <dgm:prSet phldrT="[Text]"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Funder</a:t>
          </a:r>
        </a:p>
      </dgm:t>
    </dgm:pt>
    <dgm:pt modelId="{ADF2413B-8464-44AB-A503-363878F241D8}" type="parTrans" cxnId="{43C10805-FE3B-43F0-8E5D-74E09AEA2A4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0CB2FC-934F-4711-8B3E-0281508394F5}" type="sibTrans" cxnId="{43C10805-FE3B-43F0-8E5D-74E09AEA2A4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534D6D-A780-4738-AEBA-453CF93F0AF5}">
      <dgm:prSet phldrT="[Text]"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Biz &amp; Tech</a:t>
          </a:r>
        </a:p>
      </dgm:t>
    </dgm:pt>
    <dgm:pt modelId="{8D327F3E-6F92-4181-9A12-8D91FFE958F4}" type="parTrans" cxnId="{31C7830E-2D9B-4428-9809-54A361DA78C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9D153E-49A7-4552-A292-CFC97C29E763}" type="sibTrans" cxnId="{31C7830E-2D9B-4428-9809-54A361DA78C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62BC7C-2DCC-46F5-9E5A-269B69476F62}">
      <dgm:prSet phldrT="[Text]"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State/Local Govt Groups</a:t>
          </a:r>
        </a:p>
      </dgm:t>
    </dgm:pt>
    <dgm:pt modelId="{E26329B3-0BB8-4A8F-AC7D-3B1A5BBC1422}" type="parTrans" cxnId="{837A0B7C-C84C-440B-B475-885DFE8EC4C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F9FC33-79A6-4C2A-8891-B19A7BEAC0A9}" type="sibTrans" cxnId="{837A0B7C-C84C-440B-B475-885DFE8EC4C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A5BA44-52AA-4917-B7C9-1086E71D04E4}">
      <dgm:prSet phldrT="[Text]" custT="1"/>
      <dgm:spPr/>
      <dgm:t>
        <a:bodyPr/>
        <a:lstStyle/>
        <a:p>
          <a:pPr algn="ctr"/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General </a:t>
          </a:r>
          <a:r>
            <a:rPr lang="en-US" sz="1800" b="1" u="sng" dirty="0">
              <a:latin typeface="Arial" panose="020B0604020202020204" pitchFamily="34" charset="0"/>
              <a:cs typeface="Arial" panose="020B0604020202020204" pitchFamily="34" charset="0"/>
            </a:rPr>
            <a:t>Activities</a:t>
          </a:r>
        </a:p>
      </dgm:t>
    </dgm:pt>
    <dgm:pt modelId="{39C9B970-B992-49F3-8626-E89AE86CAB29}" type="parTrans" cxnId="{547082F0-8849-48A4-BB91-FCE5AF2894C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8B81DD-9501-43DC-B7EB-55BC10C8637F}" type="sibTrans" cxnId="{547082F0-8849-48A4-BB91-FCE5AF2894C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3D2F40-45EB-4181-A68B-022353F97ECD}">
      <dgm:prSet phldrT="[Text]" custT="1"/>
      <dgm:spPr/>
      <dgm:t>
        <a:bodyPr/>
        <a:lstStyle/>
        <a:p>
          <a:pPr algn="l"/>
          <a:r>
            <a:rPr lang="en-US" sz="1400" spc="-30" baseline="0" dirty="0">
              <a:latin typeface="Arial" panose="020B0604020202020204" pitchFamily="34" charset="0"/>
              <a:cs typeface="Arial" panose="020B0604020202020204" pitchFamily="34" charset="0"/>
            </a:rPr>
            <a:t>Census Counts Campaign</a:t>
          </a:r>
        </a:p>
      </dgm:t>
    </dgm:pt>
    <dgm:pt modelId="{384A3BF6-C1C8-47A2-B9A9-869EE16C5F1E}" type="parTrans" cxnId="{A68DBA4C-6EC0-4948-B071-62F8572AAAC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4FE900-C2D1-49F8-9954-80AF86B9E759}" type="sibTrans" cxnId="{A68DBA4C-6EC0-4948-B071-62F8572AAAC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8369A0-F816-4101-BB3F-8AC19E924412}">
      <dgm:prSet phldrT="[Text]" custT="1"/>
      <dgm:spPr/>
      <dgm:t>
        <a:bodyPr/>
        <a:lstStyle/>
        <a:p>
          <a:pPr algn="l"/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Evaluation</a:t>
          </a:r>
        </a:p>
      </dgm:t>
    </dgm:pt>
    <dgm:pt modelId="{55603105-86F2-4929-933A-EE82A303EB91}" type="parTrans" cxnId="{21F0A09D-C967-4D47-BE66-310F0D5717E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8CA562-3763-42C1-B346-E086367E09E3}" type="sibTrans" cxnId="{21F0A09D-C967-4D47-BE66-310F0D5717E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D5BB23-54CC-449B-B48C-88C51F0F0779}">
      <dgm:prSet phldrT="[Text]" custT="1"/>
      <dgm:spPr/>
      <dgm:t>
        <a:bodyPr/>
        <a:lstStyle/>
        <a:p>
          <a:pPr algn="l"/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Pooled Fund</a:t>
          </a:r>
        </a:p>
      </dgm:t>
    </dgm:pt>
    <dgm:pt modelId="{15C11E41-C969-45C9-98A6-8FF6E54D8AD3}" type="parTrans" cxnId="{431934E5-2E7B-4645-AF3C-5886A7B3B24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2683E4-6A50-44BF-9583-D1B58A659B95}" type="sibTrans" cxnId="{431934E5-2E7B-4645-AF3C-5886A7B3B24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AA69DB-8872-41CE-9E30-8F297D189EFF}">
      <dgm:prSet phldrT="[Text]" custT="1"/>
      <dgm:spPr/>
      <dgm:t>
        <a:bodyPr lIns="0" tIns="0" rIns="0" bIns="0"/>
        <a:lstStyle/>
        <a:p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Hard-to-Count Map</a:t>
          </a:r>
        </a:p>
      </dgm:t>
    </dgm:pt>
    <dgm:pt modelId="{187F80B6-3028-4773-8434-A5ADA84763A3}" type="parTrans" cxnId="{A43C497F-65AC-4C28-95EA-094FC74561A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B7AED2-3B90-4718-BA0A-79B9224336E9}" type="sibTrans" cxnId="{A43C497F-65AC-4C28-95EA-094FC74561A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340B5E-F22D-4907-B556-3918102C75B1}">
      <dgm:prSet phldrT="[Text]" custT="1"/>
      <dgm:spPr/>
      <dgm:t>
        <a:bodyPr lIns="0" tIns="0" rIns="0" bIns="0"/>
        <a:lstStyle/>
        <a:p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Distribution of Fed Funds</a:t>
          </a:r>
        </a:p>
      </dgm:t>
    </dgm:pt>
    <dgm:pt modelId="{2BFE9DC4-6DB1-4E8E-B3C9-89E085A4402E}" type="parTrans" cxnId="{00419CD5-C96E-474C-A38C-3821DFFF583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6729A6-5E2B-4C3A-BE3A-473CF75B0985}" type="sibTrans" cxnId="{00419CD5-C96E-474C-A38C-3821DFFF583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A1D81E-E289-45C7-83E2-A35811E9A993}">
      <dgm:prSet phldrT="[Text]" custT="1"/>
      <dgm:spPr/>
      <dgm:t>
        <a:bodyPr lIns="0" tIns="0" rIns="0" bIns="0"/>
        <a:lstStyle/>
        <a:p>
          <a:r>
            <a:rPr lang="en-US" sz="1400" spc="-1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Undercount </a:t>
          </a:r>
          <a:r>
            <a:rPr lang="en-US" sz="1400" spc="-11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Research</a:t>
          </a:r>
        </a:p>
      </dgm:t>
    </dgm:pt>
    <dgm:pt modelId="{DA5A1631-4238-428B-8930-F3667286D494}" type="parTrans" cxnId="{E6445DEE-DB6E-40C0-93A2-AE95AA062AB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136542-EBCD-4A8B-896A-9A1F5C3647C3}" type="sibTrans" cxnId="{E6445DEE-DB6E-40C0-93A2-AE95AA062AB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5FDCA9-82D5-4069-AFF6-CAA230326217}">
      <dgm:prSet phldrT="[Text]" custT="1"/>
      <dgm:spPr/>
      <dgm:t>
        <a:bodyPr lIns="0" tIns="0" rIns="0" bIns="0"/>
        <a:lstStyle/>
        <a:p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Influencer Project</a:t>
          </a:r>
        </a:p>
      </dgm:t>
    </dgm:pt>
    <dgm:pt modelId="{09594C49-D61E-4A6F-BF66-AD2BC1CADF3A}" type="parTrans" cxnId="{B270BE7C-A288-4A6B-B8A3-FE1166BF3AF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6F6908-11A4-4127-BD49-A482AA563A03}" type="sibTrans" cxnId="{B270BE7C-A288-4A6B-B8A3-FE1166BF3AF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6510EC-DA8E-45F8-8818-4818E7000151}">
      <dgm:prSet phldrT="[Text]" custT="1"/>
      <dgm:spPr/>
      <dgm:t>
        <a:bodyPr/>
        <a:lstStyle/>
        <a:p>
          <a:pPr algn="l"/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California</a:t>
          </a:r>
        </a:p>
      </dgm:t>
    </dgm:pt>
    <dgm:pt modelId="{FD630CB1-98C2-4851-AD7B-F00F5EE41CC9}" type="parTrans" cxnId="{E2C30BF5-D5A1-4120-B457-FFB09B1540B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9B1EEE-451F-4307-B9A1-E683A158064E}" type="sibTrans" cxnId="{E2C30BF5-D5A1-4120-B457-FFB09B1540B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007364-E125-47A3-BCAF-04C55BF93CF3}">
      <dgm:prSet phldrT="[Text]" custT="1"/>
      <dgm:spPr/>
      <dgm:t>
        <a:bodyPr/>
        <a:lstStyle/>
        <a:p>
          <a:pPr algn="l"/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New York</a:t>
          </a:r>
        </a:p>
      </dgm:t>
    </dgm:pt>
    <dgm:pt modelId="{2AB34D17-D9C2-4F6A-B795-967E42449714}" type="parTrans" cxnId="{1B061CBA-C7EF-47C4-A92E-ED6ACFBCA6A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5D5EBC-FAEB-419B-97BB-C398B43A5E62}" type="sibTrans" cxnId="{1B061CBA-C7EF-47C4-A92E-ED6ACFBCA6A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703048-3A77-4B41-8B32-010CD49A1D0D}">
      <dgm:prSet phldrT="[Text]" custT="1"/>
      <dgm:spPr/>
      <dgm:t>
        <a:bodyPr/>
        <a:lstStyle/>
        <a:p>
          <a:pPr algn="l"/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North Carolina</a:t>
          </a:r>
        </a:p>
      </dgm:t>
    </dgm:pt>
    <dgm:pt modelId="{FF214F91-F5B4-419C-81EA-1150EE793CED}" type="parTrans" cxnId="{FE69D3B9-1B93-446B-AE30-F8484F3EB56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6731B6-4F39-401C-B327-030F5C58B035}" type="sibTrans" cxnId="{FE69D3B9-1B93-446B-AE30-F8484F3EB56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057028-9A85-404E-8A89-ED5865806A78}">
      <dgm:prSet phldrT="[Text]" custT="1"/>
      <dgm:spPr/>
      <dgm:t>
        <a:bodyPr/>
        <a:lstStyle/>
        <a:p>
          <a:pPr algn="l"/>
          <a:r>
            <a: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Ohio</a:t>
          </a:r>
        </a:p>
      </dgm:t>
    </dgm:pt>
    <dgm:pt modelId="{ED184A34-36F1-4D34-874F-82E1E3338357}" type="parTrans" cxnId="{55B3DCE3-FDA5-434A-A33F-C20E908AC28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4C54F3-48AE-4F00-9610-678A15F7745F}" type="sibTrans" cxnId="{55B3DCE3-FDA5-434A-A33F-C20E908AC28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60B0AD-4446-47E4-9BD7-9764C872E13A}">
      <dgm:prSet phldrT="[Text]" custT="1"/>
      <dgm:spPr/>
      <dgm:t>
        <a:bodyPr/>
        <a:lstStyle/>
        <a:p>
          <a:pPr algn="l"/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Pennsylvania</a:t>
          </a:r>
        </a:p>
      </dgm:t>
    </dgm:pt>
    <dgm:pt modelId="{90B3E2B0-C159-430F-9606-FF839EA581E2}" type="parTrans" cxnId="{EF511DAD-CF71-4541-9860-893D2193184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DF9468-849F-4AF9-BA95-6754555E5001}" type="sibTrans" cxnId="{EF511DAD-CF71-4541-9860-893D2193184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EED196-0C35-48FF-88E3-C01B1DE35279}">
      <dgm:prSet phldrT="[Text]" custT="1"/>
      <dgm:spPr/>
      <dgm:t>
        <a:bodyPr/>
        <a:lstStyle/>
        <a:p>
          <a:pPr algn="l"/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Virginia</a:t>
          </a:r>
        </a:p>
      </dgm:t>
    </dgm:pt>
    <dgm:pt modelId="{D2AA9068-EA55-4295-AC36-D4D94DB9BC75}" type="parTrans" cxnId="{32531863-DAFA-487D-90EB-813A6D26062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FADF27-7B18-4BCC-9CC2-15CD56CE9656}" type="sibTrans" cxnId="{32531863-DAFA-487D-90EB-813A6D26062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993D75-EA8F-48B0-A07B-CFF7AB712A64}">
      <dgm:prSet phldrT="[Text]" custT="1"/>
      <dgm:spPr/>
      <dgm:t>
        <a:bodyPr/>
        <a:lstStyle/>
        <a:p>
          <a:pPr algn="l"/>
          <a:r>
            <a:rPr lang="en-US" sz="1400" b="0" spc="-3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Opinion research</a:t>
          </a:r>
        </a:p>
      </dgm:t>
    </dgm:pt>
    <dgm:pt modelId="{EB0F09F6-989B-41B4-9485-87BD437AE2F7}" type="parTrans" cxnId="{AA1C3FD8-9A87-4C1C-8E5E-810BF4ED7F24}">
      <dgm:prSet/>
      <dgm:spPr/>
      <dgm:t>
        <a:bodyPr/>
        <a:lstStyle/>
        <a:p>
          <a:endParaRPr lang="en-US"/>
        </a:p>
      </dgm:t>
    </dgm:pt>
    <dgm:pt modelId="{1FF809C5-CCCE-4D63-B28F-D62CB93B1942}" type="sibTrans" cxnId="{AA1C3FD8-9A87-4C1C-8E5E-810BF4ED7F24}">
      <dgm:prSet/>
      <dgm:spPr/>
      <dgm:t>
        <a:bodyPr/>
        <a:lstStyle/>
        <a:p>
          <a:endParaRPr lang="en-US"/>
        </a:p>
      </dgm:t>
    </dgm:pt>
    <dgm:pt modelId="{F4BE9787-A8B5-4A05-B5EA-B425962A4D96}">
      <dgm:prSet phldrT="[Text]" custT="1"/>
      <dgm:spPr/>
      <dgm:t>
        <a:bodyPr/>
        <a:lstStyle/>
        <a:p>
          <a:pPr algn="l"/>
          <a:r>
            <a:rPr lang="en-US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Ethnic &amp; mainstream media briefings</a:t>
          </a:r>
        </a:p>
      </dgm:t>
    </dgm:pt>
    <dgm:pt modelId="{90729F7D-6110-4210-A37F-1A4BCB6E1033}" type="parTrans" cxnId="{D8673EB1-0680-4552-BC17-E947C43FB51A}">
      <dgm:prSet/>
      <dgm:spPr/>
      <dgm:t>
        <a:bodyPr/>
        <a:lstStyle/>
        <a:p>
          <a:endParaRPr lang="en-US"/>
        </a:p>
      </dgm:t>
    </dgm:pt>
    <dgm:pt modelId="{1EFC6572-EB0F-45EE-A3BA-41CA15B7470C}" type="sibTrans" cxnId="{D8673EB1-0680-4552-BC17-E947C43FB51A}">
      <dgm:prSet/>
      <dgm:spPr/>
      <dgm:t>
        <a:bodyPr/>
        <a:lstStyle/>
        <a:p>
          <a:endParaRPr lang="en-US"/>
        </a:p>
      </dgm:t>
    </dgm:pt>
    <dgm:pt modelId="{BFE36DB5-8F59-47D8-977E-186EF9F4BA94}">
      <dgm:prSet phldrT="[Text]" custT="1"/>
      <dgm:spPr/>
      <dgm:t>
        <a:bodyPr/>
        <a:lstStyle/>
        <a:p>
          <a:pPr algn="l"/>
          <a:r>
            <a:rPr lang="en-US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Communications plan</a:t>
          </a:r>
        </a:p>
      </dgm:t>
    </dgm:pt>
    <dgm:pt modelId="{D286D8EB-5160-4354-BA90-61F498DB6B2A}" type="parTrans" cxnId="{B38D2569-A85D-4FE1-AF9F-9C0DA1BB8B6D}">
      <dgm:prSet/>
      <dgm:spPr/>
      <dgm:t>
        <a:bodyPr/>
        <a:lstStyle/>
        <a:p>
          <a:endParaRPr lang="en-US"/>
        </a:p>
      </dgm:t>
    </dgm:pt>
    <dgm:pt modelId="{AEE9AA1E-8095-4263-9867-8956FF066D77}" type="sibTrans" cxnId="{B38D2569-A85D-4FE1-AF9F-9C0DA1BB8B6D}">
      <dgm:prSet/>
      <dgm:spPr/>
      <dgm:t>
        <a:bodyPr/>
        <a:lstStyle/>
        <a:p>
          <a:endParaRPr lang="en-US"/>
        </a:p>
      </dgm:t>
    </dgm:pt>
    <dgm:pt modelId="{08E514D8-FD55-4720-B6CF-3392864216C3}">
      <dgm:prSet phldrT="[Text]"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Faith-Based</a:t>
          </a:r>
        </a:p>
      </dgm:t>
    </dgm:pt>
    <dgm:pt modelId="{EF0B8EB9-C0E9-4586-8780-7BC96170306B}" type="parTrans" cxnId="{D1364F58-C3AC-45AA-A341-A91F0492B884}">
      <dgm:prSet/>
      <dgm:spPr/>
      <dgm:t>
        <a:bodyPr/>
        <a:lstStyle/>
        <a:p>
          <a:endParaRPr lang="en-US"/>
        </a:p>
      </dgm:t>
    </dgm:pt>
    <dgm:pt modelId="{8E556CC9-534F-43AB-A3D4-275E3F6EF80E}" type="sibTrans" cxnId="{D1364F58-C3AC-45AA-A341-A91F0492B884}">
      <dgm:prSet/>
      <dgm:spPr/>
      <dgm:t>
        <a:bodyPr/>
        <a:lstStyle/>
        <a:p>
          <a:endParaRPr lang="en-US"/>
        </a:p>
      </dgm:t>
    </dgm:pt>
    <dgm:pt modelId="{7E552327-D895-4447-A711-06A2C51A784B}" type="pres">
      <dgm:prSet presAssocID="{0524892C-4150-4210-BC6C-23474D3A043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2A1E32-6004-463E-B603-C03B372A0F8C}" type="pres">
      <dgm:prSet presAssocID="{2B08DAFA-C299-4F9E-8C5A-8D8A9FB93CD3}" presName="centerShape" presStyleLbl="node0" presStyleIdx="0" presStyleCnt="1"/>
      <dgm:spPr/>
      <dgm:t>
        <a:bodyPr/>
        <a:lstStyle/>
        <a:p>
          <a:endParaRPr lang="en-US"/>
        </a:p>
      </dgm:t>
    </dgm:pt>
    <dgm:pt modelId="{C0AF3EC3-530A-49E0-B848-5FC87F68ABB6}" type="pres">
      <dgm:prSet presAssocID="{5434F7E6-5158-4B57-B174-E24FD2CA3228}" presName="node" presStyleLbl="node1" presStyleIdx="0" presStyleCnt="5" custScaleX="129659" custScaleY="124335" custRadScaleRad="95600" custRadScaleInc="8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D73CEA-B056-42A2-A183-A8FFC7BD7D74}" type="pres">
      <dgm:prSet presAssocID="{5434F7E6-5158-4B57-B174-E24FD2CA3228}" presName="dummy" presStyleCnt="0"/>
      <dgm:spPr/>
    </dgm:pt>
    <dgm:pt modelId="{6293DD57-0056-458B-B6B6-23AAAD19C763}" type="pres">
      <dgm:prSet presAssocID="{39600021-DD30-453F-893A-A20C11051CBA}" presName="sibTrans" presStyleLbl="sibTrans2D1" presStyleIdx="0" presStyleCnt="5"/>
      <dgm:spPr/>
      <dgm:t>
        <a:bodyPr/>
        <a:lstStyle/>
        <a:p>
          <a:endParaRPr lang="en-US"/>
        </a:p>
      </dgm:t>
    </dgm:pt>
    <dgm:pt modelId="{D8B07597-3FED-415C-A2AF-FA0F69D937DE}" type="pres">
      <dgm:prSet presAssocID="{08E36CFB-272D-49E1-91AB-87CA40E7C1CB}" presName="node" presStyleLbl="node1" presStyleIdx="1" presStyleCnt="5" custScaleX="124500" custScaleY="129471" custRadScaleRad="100309" custRadScaleInc="-6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146625-8411-42A4-9FB5-F2A2165F936C}" type="pres">
      <dgm:prSet presAssocID="{08E36CFB-272D-49E1-91AB-87CA40E7C1CB}" presName="dummy" presStyleCnt="0"/>
      <dgm:spPr/>
    </dgm:pt>
    <dgm:pt modelId="{0E9F8E15-B2F8-418A-B602-5AF842168B58}" type="pres">
      <dgm:prSet presAssocID="{CD411C1B-272B-4279-834E-1CC913ACBFA2}" presName="sibTrans" presStyleLbl="sibTrans2D1" presStyleIdx="1" presStyleCnt="5"/>
      <dgm:spPr/>
      <dgm:t>
        <a:bodyPr/>
        <a:lstStyle/>
        <a:p>
          <a:endParaRPr lang="en-US"/>
        </a:p>
      </dgm:t>
    </dgm:pt>
    <dgm:pt modelId="{15F86B58-2632-4CAC-A624-066A9015FD95}" type="pres">
      <dgm:prSet presAssocID="{1469BDA5-CCC3-4FDB-BFA1-CDA390870572}" presName="node" presStyleLbl="node1" presStyleIdx="2" presStyleCnt="5" custScaleX="114410" custScaleY="1124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80D3D5-58EA-454B-B420-23A01F8788FF}" type="pres">
      <dgm:prSet presAssocID="{1469BDA5-CCC3-4FDB-BFA1-CDA390870572}" presName="dummy" presStyleCnt="0"/>
      <dgm:spPr/>
    </dgm:pt>
    <dgm:pt modelId="{D4247DBD-A828-404E-ADBB-ECF17DEA3773}" type="pres">
      <dgm:prSet presAssocID="{278BC9B8-E06D-452C-9BD7-6770D8AEBCCA}" presName="sibTrans" presStyleLbl="sibTrans2D1" presStyleIdx="2" presStyleCnt="5"/>
      <dgm:spPr/>
      <dgm:t>
        <a:bodyPr/>
        <a:lstStyle/>
        <a:p>
          <a:endParaRPr lang="en-US"/>
        </a:p>
      </dgm:t>
    </dgm:pt>
    <dgm:pt modelId="{35B4BE14-693D-4C6D-8EB7-AFC33F6B9827}" type="pres">
      <dgm:prSet presAssocID="{A137132C-6BA0-41FE-B880-D027CA35189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E93F60-6C2B-43EE-86BB-20DB6F29CCB8}" type="pres">
      <dgm:prSet presAssocID="{A137132C-6BA0-41FE-B880-D027CA35189B}" presName="dummy" presStyleCnt="0"/>
      <dgm:spPr/>
    </dgm:pt>
    <dgm:pt modelId="{CC37C062-03B9-4D2F-91AA-A43349FC3D3D}" type="pres">
      <dgm:prSet presAssocID="{42C34BB4-DCF2-443D-A6BC-1DCF0FA7622C}" presName="sibTrans" presStyleLbl="sibTrans2D1" presStyleIdx="3" presStyleCnt="5" custScaleX="98650" custScaleY="100104"/>
      <dgm:spPr/>
      <dgm:t>
        <a:bodyPr/>
        <a:lstStyle/>
        <a:p>
          <a:endParaRPr lang="en-US"/>
        </a:p>
      </dgm:t>
    </dgm:pt>
    <dgm:pt modelId="{915DAF87-FE94-4BA1-9C94-2073E1DABBA2}" type="pres">
      <dgm:prSet presAssocID="{F4A5BA44-52AA-4917-B7C9-1086E71D04E4}" presName="node" presStyleLbl="node1" presStyleIdx="4" presStyleCnt="5" custScaleX="107416" custScaleY="1066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CD896E-D311-4543-8EF7-C431E7ECC203}" type="pres">
      <dgm:prSet presAssocID="{F4A5BA44-52AA-4917-B7C9-1086E71D04E4}" presName="dummy" presStyleCnt="0"/>
      <dgm:spPr/>
    </dgm:pt>
    <dgm:pt modelId="{E8CE2D02-9FCF-4B57-9106-ECD653DA7D93}" type="pres">
      <dgm:prSet presAssocID="{D18B81DD-9501-43DC-B7EB-55BC10C8637F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7AB9D58D-B84A-4FB1-9B5E-5594A21C35AB}" type="presOf" srcId="{D9534D6D-A780-4738-AEBA-453CF93F0AF5}" destId="{35B4BE14-693D-4C6D-8EB7-AFC33F6B9827}" srcOrd="0" destOrd="2" presId="urn:microsoft.com/office/officeart/2005/8/layout/radial6"/>
    <dgm:cxn modelId="{D1364F58-C3AC-45AA-A341-A91F0492B884}" srcId="{A137132C-6BA0-41FE-B880-D027CA35189B}" destId="{08E514D8-FD55-4720-B6CF-3392864216C3}" srcOrd="3" destOrd="0" parTransId="{EF0B8EB9-C0E9-4586-8780-7BC96170306B}" sibTransId="{8E556CC9-534F-43AB-A3D4-275E3F6EF80E}"/>
    <dgm:cxn modelId="{3036B2E8-9BC3-450F-B179-EA76DBFB1A3E}" type="presOf" srcId="{D18B81DD-9501-43DC-B7EB-55BC10C8637F}" destId="{E8CE2D02-9FCF-4B57-9106-ECD653DA7D93}" srcOrd="0" destOrd="0" presId="urn:microsoft.com/office/officeart/2005/8/layout/radial6"/>
    <dgm:cxn modelId="{FE69D3B9-1B93-446B-AE30-F8484F3EB560}" srcId="{1469BDA5-CCC3-4FDB-BFA1-CDA390870572}" destId="{4C703048-3A77-4B41-8B32-010CD49A1D0D}" srcOrd="2" destOrd="0" parTransId="{FF214F91-F5B4-419C-81EA-1150EE793CED}" sibTransId="{816731B6-4F39-401C-B327-030F5C58B035}"/>
    <dgm:cxn modelId="{98A1465A-2D3A-409A-949F-5F849BDB7543}" type="presOf" srcId="{5434F7E6-5158-4B57-B174-E24FD2CA3228}" destId="{C0AF3EC3-530A-49E0-B848-5FC87F68ABB6}" srcOrd="0" destOrd="0" presId="urn:microsoft.com/office/officeart/2005/8/layout/radial6"/>
    <dgm:cxn modelId="{3872AA64-7F84-4BBA-B67F-376ED6C43D91}" srcId="{2B08DAFA-C299-4F9E-8C5A-8D8A9FB93CD3}" destId="{08E36CFB-272D-49E1-91AB-87CA40E7C1CB}" srcOrd="1" destOrd="0" parTransId="{BE52B632-F71B-4FDD-BBB7-936FA8CDD9AB}" sibTransId="{CD411C1B-272B-4279-834E-1CC913ACBFA2}"/>
    <dgm:cxn modelId="{2D7578B1-54E4-49C2-B853-601E51E27F38}" type="presOf" srcId="{F4BE9787-A8B5-4A05-B5EA-B425962A4D96}" destId="{D8B07597-3FED-415C-A2AF-FA0F69D937DE}" srcOrd="0" destOrd="2" presId="urn:microsoft.com/office/officeart/2005/8/layout/radial6"/>
    <dgm:cxn modelId="{3AA1B71D-AB68-422F-A729-0B1E72FAA69B}" type="presOf" srcId="{BFE36DB5-8F59-47D8-977E-186EF9F4BA94}" destId="{D8B07597-3FED-415C-A2AF-FA0F69D937DE}" srcOrd="0" destOrd="3" presId="urn:microsoft.com/office/officeart/2005/8/layout/radial6"/>
    <dgm:cxn modelId="{8C318A45-5855-49B3-AA1E-C03228CD37DE}" type="presOf" srcId="{CD411C1B-272B-4279-834E-1CC913ACBFA2}" destId="{0E9F8E15-B2F8-418A-B602-5AF842168B58}" srcOrd="0" destOrd="0" presId="urn:microsoft.com/office/officeart/2005/8/layout/radial6"/>
    <dgm:cxn modelId="{BCDE3BC9-8B94-4099-8E39-50D262246F43}" srcId="{2B08DAFA-C299-4F9E-8C5A-8D8A9FB93CD3}" destId="{5434F7E6-5158-4B57-B174-E24FD2CA3228}" srcOrd="0" destOrd="0" parTransId="{16CB6895-B0F2-4F61-9611-531C15F85499}" sibTransId="{39600021-DD30-453F-893A-A20C11051CBA}"/>
    <dgm:cxn modelId="{32531863-DAFA-487D-90EB-813A6D260622}" srcId="{1469BDA5-CCC3-4FDB-BFA1-CDA390870572}" destId="{E0EED196-0C35-48FF-88E3-C01B1DE35279}" srcOrd="5" destOrd="0" parTransId="{D2AA9068-EA55-4295-AC36-D4D94DB9BC75}" sibTransId="{8FFADF27-7B18-4BCC-9CC2-15CD56CE9656}"/>
    <dgm:cxn modelId="{547082F0-8849-48A4-BB91-FCE5AF2894C6}" srcId="{2B08DAFA-C299-4F9E-8C5A-8D8A9FB93CD3}" destId="{F4A5BA44-52AA-4917-B7C9-1086E71D04E4}" srcOrd="4" destOrd="0" parTransId="{39C9B970-B992-49F3-8626-E89AE86CAB29}" sibTransId="{D18B81DD-9501-43DC-B7EB-55BC10C8637F}"/>
    <dgm:cxn modelId="{431934E5-2E7B-4645-AF3C-5886A7B3B24F}" srcId="{F4A5BA44-52AA-4917-B7C9-1086E71D04E4}" destId="{18D5BB23-54CC-449B-B48C-88C51F0F0779}" srcOrd="2" destOrd="0" parTransId="{15C11E41-C969-45C9-98A6-8FF6E54D8AD3}" sibTransId="{B72683E4-6A50-44BF-9583-D1B58A659B95}"/>
    <dgm:cxn modelId="{AA1C3FD8-9A87-4C1C-8E5E-810BF4ED7F24}" srcId="{08E36CFB-272D-49E1-91AB-87CA40E7C1CB}" destId="{34993D75-EA8F-48B0-A07B-CFF7AB712A64}" srcOrd="0" destOrd="0" parTransId="{EB0F09F6-989B-41B4-9485-87BD437AE2F7}" sibTransId="{1FF809C5-CCCE-4D63-B28F-D62CB93B1942}"/>
    <dgm:cxn modelId="{836FD70B-7722-43A8-AE5B-489B70805E86}" type="presOf" srcId="{2B08DAFA-C299-4F9E-8C5A-8D8A9FB93CD3}" destId="{6F2A1E32-6004-463E-B603-C03B372A0F8C}" srcOrd="0" destOrd="0" presId="urn:microsoft.com/office/officeart/2005/8/layout/radial6"/>
    <dgm:cxn modelId="{E2C30BF5-D5A1-4120-B457-FFB09B1540B8}" srcId="{1469BDA5-CCC3-4FDB-BFA1-CDA390870572}" destId="{AF6510EC-DA8E-45F8-8818-4818E7000151}" srcOrd="0" destOrd="0" parTransId="{FD630CB1-98C2-4851-AD7B-F00F5EE41CC9}" sibTransId="{4C9B1EEE-451F-4307-B9A1-E683A158064E}"/>
    <dgm:cxn modelId="{569D6D5E-2769-4AC1-9241-110DE3B752A7}" type="presOf" srcId="{08E36CFB-272D-49E1-91AB-87CA40E7C1CB}" destId="{D8B07597-3FED-415C-A2AF-FA0F69D937DE}" srcOrd="0" destOrd="0" presId="urn:microsoft.com/office/officeart/2005/8/layout/radial6"/>
    <dgm:cxn modelId="{356583DB-8B6F-4BAD-B6A0-5916F991DBAB}" type="presOf" srcId="{1B340B5E-F22D-4907-B556-3918102C75B1}" destId="{C0AF3EC3-530A-49E0-B848-5FC87F68ABB6}" srcOrd="0" destOrd="2" presId="urn:microsoft.com/office/officeart/2005/8/layout/radial6"/>
    <dgm:cxn modelId="{E6445DEE-DB6E-40C0-93A2-AE95AA062AB1}" srcId="{5434F7E6-5158-4B57-B174-E24FD2CA3228}" destId="{2CA1D81E-E289-45C7-83E2-A35811E9A993}" srcOrd="2" destOrd="0" parTransId="{DA5A1631-4238-428B-8930-F3667286D494}" sibTransId="{DC136542-EBCD-4A8B-896A-9A1F5C3647C3}"/>
    <dgm:cxn modelId="{049EC17D-8A4D-4345-90BC-F02D6D72C4B5}" type="presOf" srcId="{E0EED196-0C35-48FF-88E3-C01B1DE35279}" destId="{15F86B58-2632-4CAC-A624-066A9015FD95}" srcOrd="0" destOrd="6" presId="urn:microsoft.com/office/officeart/2005/8/layout/radial6"/>
    <dgm:cxn modelId="{3201BC37-B05D-4AEA-987E-9384D0DDEABE}" type="presOf" srcId="{39600021-DD30-453F-893A-A20C11051CBA}" destId="{6293DD57-0056-458B-B6B6-23AAAD19C763}" srcOrd="0" destOrd="0" presId="urn:microsoft.com/office/officeart/2005/8/layout/radial6"/>
    <dgm:cxn modelId="{B270BE7C-A288-4A6B-B8A3-FE1166BF3AF9}" srcId="{5434F7E6-5158-4B57-B174-E24FD2CA3228}" destId="{645FDCA9-82D5-4069-AFF6-CAA230326217}" srcOrd="3" destOrd="0" parTransId="{09594C49-D61E-4A6F-BF66-AD2BC1CADF3A}" sibTransId="{596F6908-11A4-4127-BD49-A482AA563A03}"/>
    <dgm:cxn modelId="{98B1EAD6-218B-47B7-B6C3-C3D270FFF03B}" type="presOf" srcId="{42C34BB4-DCF2-443D-A6BC-1DCF0FA7622C}" destId="{CC37C062-03B9-4D2F-91AA-A43349FC3D3D}" srcOrd="0" destOrd="0" presId="urn:microsoft.com/office/officeart/2005/8/layout/radial6"/>
    <dgm:cxn modelId="{3E65614D-0E66-42C6-A772-A71981BBC90B}" type="presOf" srcId="{D962BC7C-2DCC-46F5-9E5A-269B69476F62}" destId="{35B4BE14-693D-4C6D-8EB7-AFC33F6B9827}" srcOrd="0" destOrd="3" presId="urn:microsoft.com/office/officeart/2005/8/layout/radial6"/>
    <dgm:cxn modelId="{79B68064-6120-40BD-BC6F-19F8A44618D7}" type="presOf" srcId="{0524892C-4150-4210-BC6C-23474D3A0431}" destId="{7E552327-D895-4447-A711-06A2C51A784B}" srcOrd="0" destOrd="0" presId="urn:microsoft.com/office/officeart/2005/8/layout/radial6"/>
    <dgm:cxn modelId="{235BC95F-D968-47AC-B3A1-E93CE325AD9B}" type="presOf" srcId="{18D5BB23-54CC-449B-B48C-88C51F0F0779}" destId="{915DAF87-FE94-4BA1-9C94-2073E1DABBA2}" srcOrd="0" destOrd="3" presId="urn:microsoft.com/office/officeart/2005/8/layout/radial6"/>
    <dgm:cxn modelId="{1AD606FD-2541-4EFC-A2CC-137AD79E8AFF}" type="presOf" srcId="{A137132C-6BA0-41FE-B880-D027CA35189B}" destId="{35B4BE14-693D-4C6D-8EB7-AFC33F6B9827}" srcOrd="0" destOrd="0" presId="urn:microsoft.com/office/officeart/2005/8/layout/radial6"/>
    <dgm:cxn modelId="{31C7830E-2D9B-4428-9809-54A361DA78C6}" srcId="{A137132C-6BA0-41FE-B880-D027CA35189B}" destId="{D9534D6D-A780-4738-AEBA-453CF93F0AF5}" srcOrd="1" destOrd="0" parTransId="{8D327F3E-6F92-4181-9A12-8D91FFE958F4}" sibTransId="{269D153E-49A7-4552-A292-CFC97C29E763}"/>
    <dgm:cxn modelId="{55B3DCE3-FDA5-434A-A33F-C20E908AC288}" srcId="{1469BDA5-CCC3-4FDB-BFA1-CDA390870572}" destId="{46057028-9A85-404E-8A89-ED5865806A78}" srcOrd="3" destOrd="0" parTransId="{ED184A34-36F1-4D34-874F-82E1E3338357}" sibTransId="{D44C54F3-48AE-4F00-9610-678A15F7745F}"/>
    <dgm:cxn modelId="{1D0E5CAA-E9CE-4165-94F7-59C416AD4423}" type="presOf" srcId="{298369A0-F816-4101-BB3F-8AC19E924412}" destId="{915DAF87-FE94-4BA1-9C94-2073E1DABBA2}" srcOrd="0" destOrd="2" presId="urn:microsoft.com/office/officeart/2005/8/layout/radial6"/>
    <dgm:cxn modelId="{A43C497F-65AC-4C28-95EA-094FC74561A2}" srcId="{5434F7E6-5158-4B57-B174-E24FD2CA3228}" destId="{63AA69DB-8872-41CE-9E30-8F297D189EFF}" srcOrd="0" destOrd="0" parTransId="{187F80B6-3028-4773-8434-A5ADA84763A3}" sibTransId="{BEB7AED2-3B90-4718-BA0A-79B9224336E9}"/>
    <dgm:cxn modelId="{AC50E997-811D-43E6-90F2-13A7CF658D7E}" type="presOf" srcId="{AF6510EC-DA8E-45F8-8818-4818E7000151}" destId="{15F86B58-2632-4CAC-A624-066A9015FD95}" srcOrd="0" destOrd="1" presId="urn:microsoft.com/office/officeart/2005/8/layout/radial6"/>
    <dgm:cxn modelId="{DF701722-475B-49B2-AF34-4A796F6FD909}" type="presOf" srcId="{645FDCA9-82D5-4069-AFF6-CAA230326217}" destId="{C0AF3EC3-530A-49E0-B848-5FC87F68ABB6}" srcOrd="0" destOrd="4" presId="urn:microsoft.com/office/officeart/2005/8/layout/radial6"/>
    <dgm:cxn modelId="{21F0A09D-C967-4D47-BE66-310F0D5717EE}" srcId="{F4A5BA44-52AA-4917-B7C9-1086E71D04E4}" destId="{298369A0-F816-4101-BB3F-8AC19E924412}" srcOrd="1" destOrd="0" parTransId="{55603105-86F2-4929-933A-EE82A303EB91}" sibTransId="{8C8CA562-3763-42C1-B346-E086367E09E3}"/>
    <dgm:cxn modelId="{1C0F3130-4E8D-40A1-A252-F295F4C761F2}" type="presOf" srcId="{5EE01C39-1784-4FCE-8A31-742E14A88802}" destId="{35B4BE14-693D-4C6D-8EB7-AFC33F6B9827}" srcOrd="0" destOrd="1" presId="urn:microsoft.com/office/officeart/2005/8/layout/radial6"/>
    <dgm:cxn modelId="{A68DBA4C-6EC0-4948-B071-62F8572AAACE}" srcId="{F4A5BA44-52AA-4917-B7C9-1086E71D04E4}" destId="{C33D2F40-45EB-4181-A68B-022353F97ECD}" srcOrd="0" destOrd="0" parTransId="{384A3BF6-C1C8-47A2-B9A9-869EE16C5F1E}" sibTransId="{494FE900-C2D1-49F8-9954-80AF86B9E759}"/>
    <dgm:cxn modelId="{43C10805-FE3B-43F0-8E5D-74E09AEA2A42}" srcId="{A137132C-6BA0-41FE-B880-D027CA35189B}" destId="{5EE01C39-1784-4FCE-8A31-742E14A88802}" srcOrd="0" destOrd="0" parTransId="{ADF2413B-8464-44AB-A503-363878F241D8}" sibTransId="{870CB2FC-934F-4711-8B3E-0281508394F5}"/>
    <dgm:cxn modelId="{BD10A87A-126A-40B7-B225-E690231C7453}" type="presOf" srcId="{C33D2F40-45EB-4181-A68B-022353F97ECD}" destId="{915DAF87-FE94-4BA1-9C94-2073E1DABBA2}" srcOrd="0" destOrd="1" presId="urn:microsoft.com/office/officeart/2005/8/layout/radial6"/>
    <dgm:cxn modelId="{2E896103-E7D1-447B-A696-6CCD48DFA3C1}" type="presOf" srcId="{F4A5BA44-52AA-4917-B7C9-1086E71D04E4}" destId="{915DAF87-FE94-4BA1-9C94-2073E1DABBA2}" srcOrd="0" destOrd="0" presId="urn:microsoft.com/office/officeart/2005/8/layout/radial6"/>
    <dgm:cxn modelId="{B38D2569-A85D-4FE1-AF9F-9C0DA1BB8B6D}" srcId="{08E36CFB-272D-49E1-91AB-87CA40E7C1CB}" destId="{BFE36DB5-8F59-47D8-977E-186EF9F4BA94}" srcOrd="2" destOrd="0" parTransId="{D286D8EB-5160-4354-BA90-61F498DB6B2A}" sibTransId="{AEE9AA1E-8095-4263-9867-8956FF066D77}"/>
    <dgm:cxn modelId="{837A0B7C-C84C-440B-B475-885DFE8EC4C8}" srcId="{A137132C-6BA0-41FE-B880-D027CA35189B}" destId="{D962BC7C-2DCC-46F5-9E5A-269B69476F62}" srcOrd="2" destOrd="0" parTransId="{E26329B3-0BB8-4A8F-AC7D-3B1A5BBC1422}" sibTransId="{D3F9FC33-79A6-4C2A-8891-B19A7BEAC0A9}"/>
    <dgm:cxn modelId="{EF511DAD-CF71-4541-9860-893D2193184A}" srcId="{1469BDA5-CCC3-4FDB-BFA1-CDA390870572}" destId="{E860B0AD-4446-47E4-9BD7-9764C872E13A}" srcOrd="4" destOrd="0" parTransId="{90B3E2B0-C159-430F-9606-FF839EA581E2}" sibTransId="{28DF9468-849F-4AF9-BA95-6754555E5001}"/>
    <dgm:cxn modelId="{47214CA9-20F4-49D8-B3B9-F1CC47BBCDCF}" type="presOf" srcId="{278BC9B8-E06D-452C-9BD7-6770D8AEBCCA}" destId="{D4247DBD-A828-404E-ADBB-ECF17DEA3773}" srcOrd="0" destOrd="0" presId="urn:microsoft.com/office/officeart/2005/8/layout/radial6"/>
    <dgm:cxn modelId="{3CE3BF4C-A442-4B11-A5D6-F93EDE4032D2}" srcId="{0524892C-4150-4210-BC6C-23474D3A0431}" destId="{2B08DAFA-C299-4F9E-8C5A-8D8A9FB93CD3}" srcOrd="0" destOrd="0" parTransId="{B7701F34-810C-4DB6-AACA-2E85E8FBC979}" sibTransId="{4D0B5A1D-1C21-4DD6-AC8E-039AB2CAE0B4}"/>
    <dgm:cxn modelId="{4771E690-A701-45D8-A150-A4A0A21E8C7F}" type="presOf" srcId="{1469BDA5-CCC3-4FDB-BFA1-CDA390870572}" destId="{15F86B58-2632-4CAC-A624-066A9015FD95}" srcOrd="0" destOrd="0" presId="urn:microsoft.com/office/officeart/2005/8/layout/radial6"/>
    <dgm:cxn modelId="{1B061CBA-C7EF-47C4-A92E-ED6ACFBCA6A7}" srcId="{1469BDA5-CCC3-4FDB-BFA1-CDA390870572}" destId="{87007364-E125-47A3-BCAF-04C55BF93CF3}" srcOrd="1" destOrd="0" parTransId="{2AB34D17-D9C2-4F6A-B795-967E42449714}" sibTransId="{BC5D5EBC-FAEB-419B-97BB-C398B43A5E62}"/>
    <dgm:cxn modelId="{77D66013-94AD-4A29-8824-C068C61C97DC}" type="presOf" srcId="{2CA1D81E-E289-45C7-83E2-A35811E9A993}" destId="{C0AF3EC3-530A-49E0-B848-5FC87F68ABB6}" srcOrd="0" destOrd="3" presId="urn:microsoft.com/office/officeart/2005/8/layout/radial6"/>
    <dgm:cxn modelId="{CBA6859B-2809-4326-827D-C9A7C5FB5F0C}" srcId="{2B08DAFA-C299-4F9E-8C5A-8D8A9FB93CD3}" destId="{A137132C-6BA0-41FE-B880-D027CA35189B}" srcOrd="3" destOrd="0" parTransId="{A3744151-A08E-4205-AFBA-399B79BCA3B9}" sibTransId="{42C34BB4-DCF2-443D-A6BC-1DCF0FA7622C}"/>
    <dgm:cxn modelId="{5D9BFA0C-B42C-47E5-B217-8C80637F56F2}" srcId="{2B08DAFA-C299-4F9E-8C5A-8D8A9FB93CD3}" destId="{1469BDA5-CCC3-4FDB-BFA1-CDA390870572}" srcOrd="2" destOrd="0" parTransId="{1FD99180-0B5C-4FA9-8F82-1D14B15075F5}" sibTransId="{278BC9B8-E06D-452C-9BD7-6770D8AEBCCA}"/>
    <dgm:cxn modelId="{00419CD5-C96E-474C-A38C-3821DFFF5830}" srcId="{5434F7E6-5158-4B57-B174-E24FD2CA3228}" destId="{1B340B5E-F22D-4907-B556-3918102C75B1}" srcOrd="1" destOrd="0" parTransId="{2BFE9DC4-6DB1-4E8E-B3C9-89E085A4402E}" sibTransId="{E26729A6-5E2B-4C3A-BE3A-473CF75B0985}"/>
    <dgm:cxn modelId="{2A90304E-ADDE-40F2-A8B7-2D37F40E6006}" type="presOf" srcId="{63AA69DB-8872-41CE-9E30-8F297D189EFF}" destId="{C0AF3EC3-530A-49E0-B848-5FC87F68ABB6}" srcOrd="0" destOrd="1" presId="urn:microsoft.com/office/officeart/2005/8/layout/radial6"/>
    <dgm:cxn modelId="{7BD053AC-AFBF-4EB0-9FF6-7B0493CDCF29}" type="presOf" srcId="{46057028-9A85-404E-8A89-ED5865806A78}" destId="{15F86B58-2632-4CAC-A624-066A9015FD95}" srcOrd="0" destOrd="4" presId="urn:microsoft.com/office/officeart/2005/8/layout/radial6"/>
    <dgm:cxn modelId="{668BD692-9C79-4D28-9CDE-231C41CC9B08}" type="presOf" srcId="{34993D75-EA8F-48B0-A07B-CFF7AB712A64}" destId="{D8B07597-3FED-415C-A2AF-FA0F69D937DE}" srcOrd="0" destOrd="1" presId="urn:microsoft.com/office/officeart/2005/8/layout/radial6"/>
    <dgm:cxn modelId="{D8673EB1-0680-4552-BC17-E947C43FB51A}" srcId="{08E36CFB-272D-49E1-91AB-87CA40E7C1CB}" destId="{F4BE9787-A8B5-4A05-B5EA-B425962A4D96}" srcOrd="1" destOrd="0" parTransId="{90729F7D-6110-4210-A37F-1A4BCB6E1033}" sibTransId="{1EFC6572-EB0F-45EE-A3BA-41CA15B7470C}"/>
    <dgm:cxn modelId="{F10DB95A-2985-40D4-B841-63B7B4421E37}" type="presOf" srcId="{E860B0AD-4446-47E4-9BD7-9764C872E13A}" destId="{15F86B58-2632-4CAC-A624-066A9015FD95}" srcOrd="0" destOrd="5" presId="urn:microsoft.com/office/officeart/2005/8/layout/radial6"/>
    <dgm:cxn modelId="{F2AB38F5-F743-4F0F-8AC0-AFB47665CCF2}" type="presOf" srcId="{08E514D8-FD55-4720-B6CF-3392864216C3}" destId="{35B4BE14-693D-4C6D-8EB7-AFC33F6B9827}" srcOrd="0" destOrd="4" presId="urn:microsoft.com/office/officeart/2005/8/layout/radial6"/>
    <dgm:cxn modelId="{3222E9FC-D1F2-43CD-9136-D85FA8087282}" type="presOf" srcId="{4C703048-3A77-4B41-8B32-010CD49A1D0D}" destId="{15F86B58-2632-4CAC-A624-066A9015FD95}" srcOrd="0" destOrd="3" presId="urn:microsoft.com/office/officeart/2005/8/layout/radial6"/>
    <dgm:cxn modelId="{29F82A75-0C23-429A-A393-F4F528BE0851}" type="presOf" srcId="{87007364-E125-47A3-BCAF-04C55BF93CF3}" destId="{15F86B58-2632-4CAC-A624-066A9015FD95}" srcOrd="0" destOrd="2" presId="urn:microsoft.com/office/officeart/2005/8/layout/radial6"/>
    <dgm:cxn modelId="{1B3F253D-B249-4335-B7D6-1B71153932AD}" type="presParOf" srcId="{7E552327-D895-4447-A711-06A2C51A784B}" destId="{6F2A1E32-6004-463E-B603-C03B372A0F8C}" srcOrd="0" destOrd="0" presId="urn:microsoft.com/office/officeart/2005/8/layout/radial6"/>
    <dgm:cxn modelId="{B9C1F29F-7D87-4F33-9D06-194C3C406187}" type="presParOf" srcId="{7E552327-D895-4447-A711-06A2C51A784B}" destId="{C0AF3EC3-530A-49E0-B848-5FC87F68ABB6}" srcOrd="1" destOrd="0" presId="urn:microsoft.com/office/officeart/2005/8/layout/radial6"/>
    <dgm:cxn modelId="{2918ABD1-2D97-426C-BFDF-B7871122AE16}" type="presParOf" srcId="{7E552327-D895-4447-A711-06A2C51A784B}" destId="{8ED73CEA-B056-42A2-A183-A8FFC7BD7D74}" srcOrd="2" destOrd="0" presId="urn:microsoft.com/office/officeart/2005/8/layout/radial6"/>
    <dgm:cxn modelId="{1CD6A4FE-3D30-4EC7-9DD9-F724A424A206}" type="presParOf" srcId="{7E552327-D895-4447-A711-06A2C51A784B}" destId="{6293DD57-0056-458B-B6B6-23AAAD19C763}" srcOrd="3" destOrd="0" presId="urn:microsoft.com/office/officeart/2005/8/layout/radial6"/>
    <dgm:cxn modelId="{18039087-74F1-47E6-AE1D-60E2663DEA78}" type="presParOf" srcId="{7E552327-D895-4447-A711-06A2C51A784B}" destId="{D8B07597-3FED-415C-A2AF-FA0F69D937DE}" srcOrd="4" destOrd="0" presId="urn:microsoft.com/office/officeart/2005/8/layout/radial6"/>
    <dgm:cxn modelId="{3A2039FD-8AD0-4362-9AED-64BE8C19BE4D}" type="presParOf" srcId="{7E552327-D895-4447-A711-06A2C51A784B}" destId="{26146625-8411-42A4-9FB5-F2A2165F936C}" srcOrd="5" destOrd="0" presId="urn:microsoft.com/office/officeart/2005/8/layout/radial6"/>
    <dgm:cxn modelId="{FB93D6C1-2552-4E3C-8E57-0398BA367003}" type="presParOf" srcId="{7E552327-D895-4447-A711-06A2C51A784B}" destId="{0E9F8E15-B2F8-418A-B602-5AF842168B58}" srcOrd="6" destOrd="0" presId="urn:microsoft.com/office/officeart/2005/8/layout/radial6"/>
    <dgm:cxn modelId="{33567801-93D5-44BB-A24D-44132ED90317}" type="presParOf" srcId="{7E552327-D895-4447-A711-06A2C51A784B}" destId="{15F86B58-2632-4CAC-A624-066A9015FD95}" srcOrd="7" destOrd="0" presId="urn:microsoft.com/office/officeart/2005/8/layout/radial6"/>
    <dgm:cxn modelId="{FC8062A3-263D-4358-8B00-FC9F2AC26F24}" type="presParOf" srcId="{7E552327-D895-4447-A711-06A2C51A784B}" destId="{4380D3D5-58EA-454B-B420-23A01F8788FF}" srcOrd="8" destOrd="0" presId="urn:microsoft.com/office/officeart/2005/8/layout/radial6"/>
    <dgm:cxn modelId="{FAC1FA0B-69EC-47B5-BC94-97D0566403C0}" type="presParOf" srcId="{7E552327-D895-4447-A711-06A2C51A784B}" destId="{D4247DBD-A828-404E-ADBB-ECF17DEA3773}" srcOrd="9" destOrd="0" presId="urn:microsoft.com/office/officeart/2005/8/layout/radial6"/>
    <dgm:cxn modelId="{E24D4475-C48F-42A6-944F-EB621BDCB1E9}" type="presParOf" srcId="{7E552327-D895-4447-A711-06A2C51A784B}" destId="{35B4BE14-693D-4C6D-8EB7-AFC33F6B9827}" srcOrd="10" destOrd="0" presId="urn:microsoft.com/office/officeart/2005/8/layout/radial6"/>
    <dgm:cxn modelId="{2473C1B2-E59A-4962-B67F-D78B81B79651}" type="presParOf" srcId="{7E552327-D895-4447-A711-06A2C51A784B}" destId="{0EE93F60-6C2B-43EE-86BB-20DB6F29CCB8}" srcOrd="11" destOrd="0" presId="urn:microsoft.com/office/officeart/2005/8/layout/radial6"/>
    <dgm:cxn modelId="{18B23731-4B59-4409-87F6-F8E27BA49752}" type="presParOf" srcId="{7E552327-D895-4447-A711-06A2C51A784B}" destId="{CC37C062-03B9-4D2F-91AA-A43349FC3D3D}" srcOrd="12" destOrd="0" presId="urn:microsoft.com/office/officeart/2005/8/layout/radial6"/>
    <dgm:cxn modelId="{0C6E1486-0CC2-488A-B445-A53BD0A9A0F6}" type="presParOf" srcId="{7E552327-D895-4447-A711-06A2C51A784B}" destId="{915DAF87-FE94-4BA1-9C94-2073E1DABBA2}" srcOrd="13" destOrd="0" presId="urn:microsoft.com/office/officeart/2005/8/layout/radial6"/>
    <dgm:cxn modelId="{A4D41E86-4569-4A5B-AC5A-FB0076C252F1}" type="presParOf" srcId="{7E552327-D895-4447-A711-06A2C51A784B}" destId="{4CCD896E-D311-4543-8EF7-C431E7ECC203}" srcOrd="14" destOrd="0" presId="urn:microsoft.com/office/officeart/2005/8/layout/radial6"/>
    <dgm:cxn modelId="{E3DC1C66-7C7C-4CA2-8231-C813FEEFF89F}" type="presParOf" srcId="{7E552327-D895-4447-A711-06A2C51A784B}" destId="{E8CE2D02-9FCF-4B57-9106-ECD653DA7D93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CE2D02-9FCF-4B57-9106-ECD653DA7D93}">
      <dsp:nvSpPr>
        <dsp:cNvPr id="0" name=""/>
        <dsp:cNvSpPr/>
      </dsp:nvSpPr>
      <dsp:spPr>
        <a:xfrm>
          <a:off x="2108589" y="1015260"/>
          <a:ext cx="5494586" cy="5494586"/>
        </a:xfrm>
        <a:prstGeom prst="blockArc">
          <a:avLst>
            <a:gd name="adj1" fmla="val 12039686"/>
            <a:gd name="adj2" fmla="val 16264931"/>
            <a:gd name="adj3" fmla="val 4633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C37C062-03B9-4D2F-91AA-A43349FC3D3D}">
      <dsp:nvSpPr>
        <dsp:cNvPr id="0" name=""/>
        <dsp:cNvSpPr/>
      </dsp:nvSpPr>
      <dsp:spPr>
        <a:xfrm>
          <a:off x="2186938" y="894783"/>
          <a:ext cx="5420409" cy="5500300"/>
        </a:xfrm>
        <a:prstGeom prst="blockArc">
          <a:avLst>
            <a:gd name="adj1" fmla="val 7560000"/>
            <a:gd name="adj2" fmla="val 11880000"/>
            <a:gd name="adj3" fmla="val 4633"/>
          </a:avLst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247DBD-A828-404E-ADBB-ECF17DEA3773}">
      <dsp:nvSpPr>
        <dsp:cNvPr id="0" name=""/>
        <dsp:cNvSpPr/>
      </dsp:nvSpPr>
      <dsp:spPr>
        <a:xfrm>
          <a:off x="2149850" y="897640"/>
          <a:ext cx="5494586" cy="5494586"/>
        </a:xfrm>
        <a:prstGeom prst="blockArc">
          <a:avLst>
            <a:gd name="adj1" fmla="val 3240000"/>
            <a:gd name="adj2" fmla="val 7560000"/>
            <a:gd name="adj3" fmla="val 4633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E9F8E15-B2F8-418A-B602-5AF842168B58}">
      <dsp:nvSpPr>
        <dsp:cNvPr id="0" name=""/>
        <dsp:cNvSpPr/>
      </dsp:nvSpPr>
      <dsp:spPr>
        <a:xfrm>
          <a:off x="2156904" y="892533"/>
          <a:ext cx="5494586" cy="5494586"/>
        </a:xfrm>
        <a:prstGeom prst="blockArc">
          <a:avLst>
            <a:gd name="adj1" fmla="val 20514186"/>
            <a:gd name="adj2" fmla="val 3251156"/>
            <a:gd name="adj3" fmla="val 4633"/>
          </a:avLst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293DD57-0056-458B-B6B6-23AAAD19C763}">
      <dsp:nvSpPr>
        <dsp:cNvPr id="0" name=""/>
        <dsp:cNvSpPr/>
      </dsp:nvSpPr>
      <dsp:spPr>
        <a:xfrm>
          <a:off x="2200394" y="1015423"/>
          <a:ext cx="5494586" cy="5494586"/>
        </a:xfrm>
        <a:prstGeom prst="blockArc">
          <a:avLst>
            <a:gd name="adj1" fmla="val 16147325"/>
            <a:gd name="adj2" fmla="val 20347180"/>
            <a:gd name="adj3" fmla="val 463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F2A1E32-6004-463E-B603-C03B372A0F8C}">
      <dsp:nvSpPr>
        <dsp:cNvPr id="0" name=""/>
        <dsp:cNvSpPr/>
      </dsp:nvSpPr>
      <dsp:spPr>
        <a:xfrm>
          <a:off x="3634559" y="2382349"/>
          <a:ext cx="2525167" cy="2525167"/>
        </a:xfrm>
        <a:prstGeom prst="ellipse">
          <a:avLst/>
        </a:prstGeom>
        <a:solidFill>
          <a:schemeClr val="tx1">
            <a:lumMod val="65000"/>
            <a:lumOff val="3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>
              <a:latin typeface="Arial" panose="020B0604020202020204" pitchFamily="34" charset="0"/>
              <a:cs typeface="Arial" panose="020B0604020202020204" pitchFamily="34" charset="0"/>
            </a:rPr>
            <a:t>Core Groups</a:t>
          </a:r>
        </a:p>
      </dsp:txBody>
      <dsp:txXfrm>
        <a:off x="4004361" y="2752151"/>
        <a:ext cx="1785563" cy="1785563"/>
      </dsp:txXfrm>
    </dsp:sp>
    <dsp:sp modelId="{C0AF3EC3-530A-49E0-B848-5FC87F68ABB6}">
      <dsp:nvSpPr>
        <dsp:cNvPr id="0" name=""/>
        <dsp:cNvSpPr/>
      </dsp:nvSpPr>
      <dsp:spPr>
        <a:xfrm>
          <a:off x="3760630" y="-19510"/>
          <a:ext cx="2291875" cy="219776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 </a:t>
          </a:r>
          <a:r>
            <a:rPr lang="en-US" sz="1800" b="1" u="sng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Research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Hard-to-Count Map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Distribution of Fed Funds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pc="-1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Undercount </a:t>
          </a:r>
          <a:r>
            <a:rPr lang="en-US" sz="1400" kern="1200" spc="-11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Research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Influencer Project</a:t>
          </a:r>
        </a:p>
      </dsp:txBody>
      <dsp:txXfrm>
        <a:off x="4096267" y="302346"/>
        <a:ext cx="1620601" cy="1554055"/>
      </dsp:txXfrm>
    </dsp:sp>
    <dsp:sp modelId="{D8B07597-3FED-415C-A2AF-FA0F69D937DE}">
      <dsp:nvSpPr>
        <dsp:cNvPr id="0" name=""/>
        <dsp:cNvSpPr/>
      </dsp:nvSpPr>
      <dsp:spPr>
        <a:xfrm>
          <a:off x="6354760" y="1661938"/>
          <a:ext cx="2200683" cy="2288552"/>
        </a:xfrm>
        <a:prstGeom prst="ellipse">
          <a:avLst/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spc="-100" baseline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spc="-12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Communications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spc="-3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Opinion research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Ethnic &amp; mainstream media briefings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Communications plan</a:t>
          </a:r>
        </a:p>
      </dsp:txBody>
      <dsp:txXfrm>
        <a:off x="6677043" y="1997089"/>
        <a:ext cx="1556117" cy="1618250"/>
      </dsp:txXfrm>
    </dsp:sp>
    <dsp:sp modelId="{15F86B58-2632-4CAC-A624-066A9015FD95}">
      <dsp:nvSpPr>
        <dsp:cNvPr id="0" name=""/>
        <dsp:cNvSpPr/>
      </dsp:nvSpPr>
      <dsp:spPr>
        <a:xfrm>
          <a:off x="5463393" y="4822578"/>
          <a:ext cx="2022331" cy="1986961"/>
        </a:xfrm>
        <a:prstGeom prst="ellipse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Field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California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New York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North Carolina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Ohio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Pennsylvania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Virginia</a:t>
          </a:r>
        </a:p>
      </dsp:txBody>
      <dsp:txXfrm>
        <a:off x="5759557" y="5113562"/>
        <a:ext cx="1430003" cy="1404993"/>
      </dsp:txXfrm>
    </dsp:sp>
    <dsp:sp modelId="{35B4BE14-693D-4C6D-8EB7-AFC33F6B9827}">
      <dsp:nvSpPr>
        <dsp:cNvPr id="0" name=""/>
        <dsp:cNvSpPr/>
      </dsp:nvSpPr>
      <dsp:spPr>
        <a:xfrm>
          <a:off x="2435919" y="4932250"/>
          <a:ext cx="1767617" cy="1767617"/>
        </a:xfrm>
        <a:prstGeom prst="ellipse">
          <a:avLst/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Outreach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Funder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Biz &amp; Tech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State/Local Govt Groups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Faith-Based</a:t>
          </a:r>
        </a:p>
      </dsp:txBody>
      <dsp:txXfrm>
        <a:off x="2694781" y="5191112"/>
        <a:ext cx="1249893" cy="1249893"/>
      </dsp:txXfrm>
    </dsp:sp>
    <dsp:sp modelId="{915DAF87-FE94-4BA1-9C94-2073E1DABBA2}">
      <dsp:nvSpPr>
        <dsp:cNvPr id="0" name=""/>
        <dsp:cNvSpPr/>
      </dsp:nvSpPr>
      <dsp:spPr>
        <a:xfrm>
          <a:off x="1395480" y="1873108"/>
          <a:ext cx="1898704" cy="1885058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General </a:t>
          </a:r>
          <a:r>
            <a:rPr lang="en-US" sz="1800" b="1" u="sng" kern="1200" dirty="0">
              <a:latin typeface="Arial" panose="020B0604020202020204" pitchFamily="34" charset="0"/>
              <a:cs typeface="Arial" panose="020B0604020202020204" pitchFamily="34" charset="0"/>
            </a:rPr>
            <a:t>Activities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pc="-30" baseline="0" dirty="0">
              <a:latin typeface="Arial" panose="020B0604020202020204" pitchFamily="34" charset="0"/>
              <a:cs typeface="Arial" panose="020B0604020202020204" pitchFamily="34" charset="0"/>
            </a:rPr>
            <a:t>Census Counts Campaign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Evaluation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Pooled Fund</a:t>
          </a:r>
        </a:p>
      </dsp:txBody>
      <dsp:txXfrm>
        <a:off x="1673539" y="2149168"/>
        <a:ext cx="1342586" cy="13329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44028-2D68-46BE-B46A-92B55776FBCB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5038D-39A0-4429-AB67-A50EFABD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4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5038D-39A0-4429-AB67-A50EFABDA0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37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5038D-39A0-4429-AB67-A50EFABDA0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78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5038D-39A0-4429-AB67-A50EFABDA0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21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5038D-39A0-4429-AB67-A50EFABDA0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04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5038D-39A0-4429-AB67-A50EFABDA0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64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5038D-39A0-4429-AB67-A50EFABDA0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3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5038D-39A0-4429-AB67-A50EFABDA0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32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5038D-39A0-4429-AB67-A50EFABDA0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43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5038D-39A0-4429-AB67-A50EFABDA0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88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5038D-39A0-4429-AB67-A50EFABDA0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36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5038D-39A0-4429-AB67-A50EFABDA0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37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5038D-39A0-4429-AB67-A50EFABDA0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32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9FAA1-406F-41A5-AE85-EC2FBFD5A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72858A-0D26-49E2-AD59-AB5FD2D9C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FB5F4-66DD-4E61-8902-413CA1858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21C8-F375-4E43-8345-A42B1836EE21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78761-6067-4252-9168-010A5F6C2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D87BA-B248-4078-86AF-90BD4E50D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B2DDE-A7EE-4AC7-A3FE-FC8701110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49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4426D-54C1-4328-AFF7-190196A39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5DA9EE-CF24-4AE1-AC43-AC1EF9BE2B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BD52FE-E5C7-4FA5-819D-08FF7C2BC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21C8-F375-4E43-8345-A42B1836EE21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0BA0E-8CB9-4F53-A598-1D21885D1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678F4-7D94-4AB2-8C1A-8FB6598F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B2DDE-A7EE-4AC7-A3FE-FC8701110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6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9BD9B3-706D-4916-9D64-EC96265C0C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FC5B7C-6548-4A48-837C-74918C7331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83117-2D41-403E-95F4-B10B3ADAD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21C8-F375-4E43-8345-A42B1836EE21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F9817-8C57-42E8-B37B-CD1737F56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87778-4490-4AB4-AD0F-D72559228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B2DDE-A7EE-4AC7-A3FE-FC8701110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4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8235C-CE10-4D2E-B74D-AB8E324E1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27039-76FF-4B7E-A8D3-83F25744B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0DB3A-BA0A-4995-B655-C55565E34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21C8-F375-4E43-8345-A42B1836EE21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CA56D-2C17-4009-A175-CF5D884E4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9ADE3-3C7D-464C-98FA-2C032F483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B2DDE-A7EE-4AC7-A3FE-FC8701110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02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0A9ED-D927-4AFA-9E04-91585136F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C58DFC-1053-4CC8-B093-F76DBA356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D2DC3-61B2-412C-BB50-BD32FD92D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21C8-F375-4E43-8345-A42B1836EE21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6FE06-EFCB-472E-9ADD-B5C676AD6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78644-F996-4448-A59D-2B27C0B4C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B2DDE-A7EE-4AC7-A3FE-FC8701110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96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728D2-5DBC-4408-ACE8-F4A247979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6CD13-E8EF-46CC-BEC6-9AD940B80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6EC37-6AE2-4C8E-9424-A2BC47379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2D3517-4AD8-4F69-B4EC-C622D118B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21C8-F375-4E43-8345-A42B1836EE21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51E7EB-F3D7-489D-BAB1-FECDC1EF7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B42A1A-3667-47FC-9487-8DE7E04F0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B2DDE-A7EE-4AC7-A3FE-FC8701110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10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84055-769E-4126-BC96-D0AD8A2C8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83DC0-2DAF-4757-8420-078720EE5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AB666B-F055-414B-9BFC-47E0162B9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B4CE18-616A-44CA-938C-E2AAA79F05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0AEE85-CBBA-47F1-BD30-860E176A7D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DD9DA1-8330-49B5-A0F3-2EFE45E10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21C8-F375-4E43-8345-A42B1836EE21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A8F209-00C3-45B6-8DE4-2F467952E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0AD882-56BF-464F-8060-D5E208D22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B2DDE-A7EE-4AC7-A3FE-FC8701110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58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91BCA-0949-4496-A8FC-1A7AA9711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8141A-EC26-4C24-95D7-1F7108EC1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21C8-F375-4E43-8345-A42B1836EE21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6F344B-7935-4597-B334-44735C32B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0757FA-47CF-46FA-AD39-84EC7426F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B2DDE-A7EE-4AC7-A3FE-FC8701110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24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AFD98C-6149-4642-9692-4B1192A42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21C8-F375-4E43-8345-A42B1836EE21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436FE5-9349-4BCC-BE67-730216D40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EA25F-04AF-4DFE-B6BD-D0C3BA4D5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B2DDE-A7EE-4AC7-A3FE-FC8701110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76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9356A-CB43-4732-BF85-095AACC26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52BDD-CF00-4077-8947-DA275F269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449297-DF04-4643-B24C-4BF79F1E4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E5B302-3E5F-4D36-8269-5480C52E1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21C8-F375-4E43-8345-A42B1836EE21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2847BF-C9FF-4E61-A2BC-DAF61DCB0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8C61D-7976-44FA-8165-624046391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B2DDE-A7EE-4AC7-A3FE-FC8701110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35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67F92-D246-4102-8EE2-EDEB0518C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974DDF-323D-4EAD-8ADE-7B4661BD15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0F3883-3157-41FD-96E8-9A155D114F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F50BAF-BF58-4918-9D63-BC9803573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21C8-F375-4E43-8345-A42B1836EE21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37D620-7054-4A37-8621-78B3D8BA8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786E2-0131-4CBE-94C6-0D43FCCC0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B2DDE-A7EE-4AC7-A3FE-FC8701110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37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3E0B09-3C79-4AD0-8CBB-EFBDDF298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37A23-3FA0-4114-9783-215DEB37D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0AC5B-8F53-485D-837A-1E8C09977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721C8-F375-4E43-8345-A42B1836EE21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3E2BE-4DE6-4708-84EA-CDD2E79EC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34BA5-DAF7-40A6-9C78-04C44DBC1A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B2DDE-A7EE-4AC7-A3FE-FC8701110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0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ensus">
            <a:extLst>
              <a:ext uri="{FF2B5EF4-FFF2-40B4-BE49-F238E27FC236}">
                <a16:creationId xmlns:a16="http://schemas.microsoft.com/office/drawing/2014/main" id="{49BD05CE-600E-477E-B5FE-2AE54943F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245" y="103549"/>
            <a:ext cx="3789988" cy="262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census">
            <a:extLst>
              <a:ext uri="{FF2B5EF4-FFF2-40B4-BE49-F238E27FC236}">
                <a16:creationId xmlns:a16="http://schemas.microsoft.com/office/drawing/2014/main" id="{EFF5EAD1-E4C5-4AB4-B6D9-7B32251A6F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0" r="25781" b="-1"/>
          <a:stretch/>
        </p:blipFill>
        <p:spPr bwMode="auto">
          <a:xfrm>
            <a:off x="7365650" y="2600325"/>
            <a:ext cx="4793755" cy="510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C109A6-20CD-4EA5-91AB-036EDB527C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" y="3184563"/>
            <a:ext cx="6461547" cy="3538250"/>
          </a:xfrm>
          <a:noFill/>
        </p:spPr>
        <p:txBody>
          <a:bodyPr anchor="t">
            <a:normAutofit/>
          </a:bodyPr>
          <a:lstStyle/>
          <a:p>
            <a:r>
              <a:rPr lang="en-US" sz="4200" dirty="0">
                <a:solidFill>
                  <a:srgbClr val="FFFF00"/>
                </a:solidFill>
                <a:latin typeface="Arial Black" panose="020B0A04020102020204" pitchFamily="34" charset="0"/>
              </a:rPr>
              <a:t>Funders Can Help Make the 2020 Census</a:t>
            </a:r>
            <a:br>
              <a:rPr lang="en-US" sz="4200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US" sz="4200" dirty="0">
                <a:solidFill>
                  <a:srgbClr val="FFFF00"/>
                </a:solidFill>
                <a:latin typeface="Arial Black" panose="020B0A04020102020204" pitchFamily="34" charset="0"/>
              </a:rPr>
              <a:t>Fair &amp; Accurate</a:t>
            </a:r>
            <a:r>
              <a:rPr lang="en-US" sz="4300" dirty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en-US" sz="4300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Gary D. Bass</a:t>
            </a:r>
            <a:b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Bauman Foundation</a:t>
            </a:r>
            <a:b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29, 2018</a:t>
            </a:r>
          </a:p>
        </p:txBody>
      </p:sp>
      <p:pic>
        <p:nvPicPr>
          <p:cNvPr id="3" name="Picture 2" descr="DataCrisis-Secondary1-Getty.png">
            <a:extLst>
              <a:ext uri="{FF2B5EF4-FFF2-40B4-BE49-F238E27FC236}">
                <a16:creationId xmlns:a16="http://schemas.microsoft.com/office/drawing/2014/main" id="{F9EE54AB-7A68-4CFB-81C4-39ADCFE617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4" r="50092" b="42151"/>
          <a:stretch/>
        </p:blipFill>
        <p:spPr bwMode="auto">
          <a:xfrm>
            <a:off x="65193" y="22622"/>
            <a:ext cx="4761159" cy="313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76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ensus">
            <a:extLst>
              <a:ext uri="{FF2B5EF4-FFF2-40B4-BE49-F238E27FC236}">
                <a16:creationId xmlns:a16="http://schemas.microsoft.com/office/drawing/2014/main" id="{F8C38EA1-5F7C-4999-88D9-5D247FC3A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0" r="25781" b="-1"/>
          <a:stretch/>
        </p:blipFill>
        <p:spPr bwMode="auto">
          <a:xfrm>
            <a:off x="0" y="10"/>
            <a:ext cx="46682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6" name="Group 7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973338" y="0"/>
            <a:ext cx="11218662" cy="6858000"/>
            <a:chOff x="0" y="0"/>
            <a:chExt cx="11218662" cy="6858000"/>
          </a:xfrm>
        </p:grpSpPr>
        <p:sp>
          <p:nvSpPr>
            <p:cNvPr id="72" name="Freeform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218661" cy="6858000"/>
            </a:xfrm>
            <a:custGeom>
              <a:avLst/>
              <a:gdLst>
                <a:gd name="connsiteX0" fmla="*/ 0 w 11218661"/>
                <a:gd name="connsiteY0" fmla="*/ 0 h 6858000"/>
                <a:gd name="connsiteX1" fmla="*/ 8042507 w 11218661"/>
                <a:gd name="connsiteY1" fmla="*/ 0 h 6858000"/>
                <a:gd name="connsiteX2" fmla="*/ 11218661 w 11218661"/>
                <a:gd name="connsiteY2" fmla="*/ 6858000 h 6858000"/>
                <a:gd name="connsiteX3" fmla="*/ 0 w 1121866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18661" h="6858000">
                  <a:moveTo>
                    <a:pt x="0" y="0"/>
                  </a:moveTo>
                  <a:lnTo>
                    <a:pt x="8042507" y="0"/>
                  </a:lnTo>
                  <a:lnTo>
                    <a:pt x="1121866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Freeform 2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0771752" cy="6858000"/>
            </a:xfrm>
            <a:custGeom>
              <a:avLst/>
              <a:gdLst>
                <a:gd name="connsiteX0" fmla="*/ 0 w 10771752"/>
                <a:gd name="connsiteY0" fmla="*/ 0 h 6858000"/>
                <a:gd name="connsiteX1" fmla="*/ 7595598 w 10771752"/>
                <a:gd name="connsiteY1" fmla="*/ 0 h 6858000"/>
                <a:gd name="connsiteX2" fmla="*/ 10771752 w 10771752"/>
                <a:gd name="connsiteY2" fmla="*/ 6858000 h 6858000"/>
                <a:gd name="connsiteX3" fmla="*/ 0 w 1077175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71752" h="6858000">
                  <a:moveTo>
                    <a:pt x="0" y="0"/>
                  </a:moveTo>
                  <a:lnTo>
                    <a:pt x="7595598" y="0"/>
                  </a:lnTo>
                  <a:lnTo>
                    <a:pt x="107717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B7D75E80-62AE-4B94-917E-84645F2AE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97" y="81915"/>
            <a:ext cx="6819553" cy="942975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+mn-lt"/>
              </a:rPr>
              <a:t>3 THINGS YOU CAN DO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8A0207-143C-45FF-96ED-C33AC936905A}"/>
              </a:ext>
            </a:extLst>
          </p:cNvPr>
          <p:cNvSpPr/>
          <p:nvPr/>
        </p:nvSpPr>
        <p:spPr>
          <a:xfrm>
            <a:off x="4326903" y="956757"/>
            <a:ext cx="7607431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>
              <a:spcAft>
                <a:spcPts val="2400"/>
              </a:spcAft>
              <a:buAutoNum type="arabicPeriod"/>
              <a:tabLst>
                <a:tab pos="457200" algn="l"/>
              </a:tabLst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 to Engaging in Census –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 out on census; work with state/local officials on complete count committees; encourage other funders to participate; should there be a Western PA pooled fund?</a:t>
            </a:r>
          </a:p>
          <a:p>
            <a:pPr marL="457200" marR="0" lvl="0" indent="-457200">
              <a:spcAft>
                <a:spcPts val="2400"/>
              </a:spcAft>
              <a:buAutoNum type="arabicPeriod"/>
              <a:tabLst>
                <a:tab pos="457200" algn="l"/>
              </a:tabLst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Convene funders, stakeholders and business leaders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collaboration; help identify trusted voices in the community</a:t>
            </a:r>
          </a:p>
          <a:p>
            <a:pPr marL="457200" marR="0" lvl="0" indent="-457200">
              <a:spcAft>
                <a:spcPts val="2400"/>
              </a:spcAft>
              <a:buAutoNum type="arabicPeriod"/>
              <a:tabLst>
                <a:tab pos="457200" algn="l"/>
              </a:tabLst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support for census either through new grants or add-ons to existing grants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regardless of your funding priority support of the census will help you</a:t>
            </a:r>
          </a:p>
        </p:txBody>
      </p:sp>
    </p:spTree>
    <p:extLst>
      <p:ext uri="{BB962C8B-B14F-4D97-AF65-F5344CB8AC3E}">
        <p14:creationId xmlns:p14="http://schemas.microsoft.com/office/powerpoint/2010/main" val="351668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ensus">
            <a:extLst>
              <a:ext uri="{FF2B5EF4-FFF2-40B4-BE49-F238E27FC236}">
                <a16:creationId xmlns:a16="http://schemas.microsoft.com/office/drawing/2014/main" id="{F8C38EA1-5F7C-4999-88D9-5D247FC3A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0" r="25781" b="-1"/>
          <a:stretch/>
        </p:blipFill>
        <p:spPr bwMode="auto">
          <a:xfrm>
            <a:off x="0" y="10"/>
            <a:ext cx="46682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6" name="Group 7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973338" y="0"/>
            <a:ext cx="11218662" cy="6858000"/>
            <a:chOff x="0" y="0"/>
            <a:chExt cx="11218662" cy="6858000"/>
          </a:xfrm>
        </p:grpSpPr>
        <p:sp>
          <p:nvSpPr>
            <p:cNvPr id="72" name="Freeform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218661" cy="6858000"/>
            </a:xfrm>
            <a:custGeom>
              <a:avLst/>
              <a:gdLst>
                <a:gd name="connsiteX0" fmla="*/ 0 w 11218661"/>
                <a:gd name="connsiteY0" fmla="*/ 0 h 6858000"/>
                <a:gd name="connsiteX1" fmla="*/ 8042507 w 11218661"/>
                <a:gd name="connsiteY1" fmla="*/ 0 h 6858000"/>
                <a:gd name="connsiteX2" fmla="*/ 11218661 w 11218661"/>
                <a:gd name="connsiteY2" fmla="*/ 6858000 h 6858000"/>
                <a:gd name="connsiteX3" fmla="*/ 0 w 1121866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18661" h="6858000">
                  <a:moveTo>
                    <a:pt x="0" y="0"/>
                  </a:moveTo>
                  <a:lnTo>
                    <a:pt x="8042507" y="0"/>
                  </a:lnTo>
                  <a:lnTo>
                    <a:pt x="1121866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Freeform 2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0771752" cy="6858000"/>
            </a:xfrm>
            <a:custGeom>
              <a:avLst/>
              <a:gdLst>
                <a:gd name="connsiteX0" fmla="*/ 0 w 10771752"/>
                <a:gd name="connsiteY0" fmla="*/ 0 h 6858000"/>
                <a:gd name="connsiteX1" fmla="*/ 7595598 w 10771752"/>
                <a:gd name="connsiteY1" fmla="*/ 0 h 6858000"/>
                <a:gd name="connsiteX2" fmla="*/ 10771752 w 10771752"/>
                <a:gd name="connsiteY2" fmla="*/ 6858000 h 6858000"/>
                <a:gd name="connsiteX3" fmla="*/ 0 w 1077175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71752" h="6858000">
                  <a:moveTo>
                    <a:pt x="0" y="0"/>
                  </a:moveTo>
                  <a:lnTo>
                    <a:pt x="7595598" y="0"/>
                  </a:lnTo>
                  <a:lnTo>
                    <a:pt x="107717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B7D75E80-62AE-4B94-917E-84645F2AE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658" y="-49594"/>
            <a:ext cx="9204293" cy="942975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+mn-lt"/>
              </a:rPr>
              <a:t>WHAT FOUNDATIONS CAN DO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8A0207-143C-45FF-96ED-C33AC936905A}"/>
              </a:ext>
            </a:extLst>
          </p:cNvPr>
          <p:cNvSpPr/>
          <p:nvPr/>
        </p:nvSpPr>
        <p:spPr>
          <a:xfrm>
            <a:off x="4542510" y="5550054"/>
            <a:ext cx="7607431" cy="1200329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Census Bureau will invite public comments in June on the 2020 census &amp; the citizenship question. Private foundations may submit comments, sign on to other comments, fund groups to submit comments, and encourage others (such as elected officials) to submit comments.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468882-6586-4229-8055-A39DC36B1D24}"/>
              </a:ext>
            </a:extLst>
          </p:cNvPr>
          <p:cNvSpPr/>
          <p:nvPr/>
        </p:nvSpPr>
        <p:spPr>
          <a:xfrm>
            <a:off x="2095716" y="712458"/>
            <a:ext cx="99075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foundations can’t lobby w/out incurring a taxable expenditure. Charities, including community foundations, can w/out fines.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B46C5B-DAEB-49DA-9FEF-8EE84A9FF4EE}"/>
              </a:ext>
            </a:extLst>
          </p:cNvPr>
          <p:cNvSpPr/>
          <p:nvPr/>
        </p:nvSpPr>
        <p:spPr>
          <a:xfrm>
            <a:off x="4108822" y="1577462"/>
            <a:ext cx="7202021" cy="923330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Lobbying is an attempt to influence legislation. Doesn’t include an attempt to influence an executive branch action, sue the government, or discuss broad policy issues (such as with the census).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7847CD-C8CE-4BA1-B04D-E70BAAF842AA}"/>
              </a:ext>
            </a:extLst>
          </p:cNvPr>
          <p:cNvSpPr/>
          <p:nvPr/>
        </p:nvSpPr>
        <p:spPr>
          <a:xfrm>
            <a:off x="2825670" y="2738425"/>
            <a:ext cx="91088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foundations can support grantees that engage in lobbying.  </a:t>
            </a:r>
            <a:endParaRPr lang="en-US" sz="22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875674-E253-4E0D-A534-5BF0EF7E8EA8}"/>
              </a:ext>
            </a:extLst>
          </p:cNvPr>
          <p:cNvSpPr/>
          <p:nvPr/>
        </p:nvSpPr>
        <p:spPr>
          <a:xfrm>
            <a:off x="4108822" y="3275526"/>
            <a:ext cx="7785341" cy="1200329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general support grants or a project grant where the size of the grant is not greater than the non-lobbying portion of the project budget. It is vitally important that foundations refrain from including a prohibition on using their funds for lobbying in their grant award letters.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AC6D13-5429-4827-82FA-0A4F9265B3CD}"/>
              </a:ext>
            </a:extLst>
          </p:cNvPr>
          <p:cNvSpPr/>
          <p:nvPr/>
        </p:nvSpPr>
        <p:spPr>
          <a:xfrm>
            <a:off x="3714224" y="4693128"/>
            <a:ext cx="8490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foundations can submit comments to Census Bureau and send non-lobbying information to grantees.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89526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ensus">
            <a:extLst>
              <a:ext uri="{FF2B5EF4-FFF2-40B4-BE49-F238E27FC236}">
                <a16:creationId xmlns:a16="http://schemas.microsoft.com/office/drawing/2014/main" id="{F8C38EA1-5F7C-4999-88D9-5D247FC3A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0" r="25781" b="-1"/>
          <a:stretch/>
        </p:blipFill>
        <p:spPr bwMode="auto">
          <a:xfrm>
            <a:off x="0" y="6597"/>
            <a:ext cx="46682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6" name="Group 7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973338" y="0"/>
            <a:ext cx="11218662" cy="6858000"/>
            <a:chOff x="0" y="0"/>
            <a:chExt cx="11218662" cy="6858000"/>
          </a:xfrm>
        </p:grpSpPr>
        <p:sp>
          <p:nvSpPr>
            <p:cNvPr id="72" name="Freeform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218661" cy="6858000"/>
            </a:xfrm>
            <a:custGeom>
              <a:avLst/>
              <a:gdLst>
                <a:gd name="connsiteX0" fmla="*/ 0 w 11218661"/>
                <a:gd name="connsiteY0" fmla="*/ 0 h 6858000"/>
                <a:gd name="connsiteX1" fmla="*/ 8042507 w 11218661"/>
                <a:gd name="connsiteY1" fmla="*/ 0 h 6858000"/>
                <a:gd name="connsiteX2" fmla="*/ 11218661 w 11218661"/>
                <a:gd name="connsiteY2" fmla="*/ 6858000 h 6858000"/>
                <a:gd name="connsiteX3" fmla="*/ 0 w 1121866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18661" h="6858000">
                  <a:moveTo>
                    <a:pt x="0" y="0"/>
                  </a:moveTo>
                  <a:lnTo>
                    <a:pt x="8042507" y="0"/>
                  </a:lnTo>
                  <a:lnTo>
                    <a:pt x="1121866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Freeform 2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0771752" cy="6858000"/>
            </a:xfrm>
            <a:custGeom>
              <a:avLst/>
              <a:gdLst>
                <a:gd name="connsiteX0" fmla="*/ 0 w 10771752"/>
                <a:gd name="connsiteY0" fmla="*/ 0 h 6858000"/>
                <a:gd name="connsiteX1" fmla="*/ 7595598 w 10771752"/>
                <a:gd name="connsiteY1" fmla="*/ 0 h 6858000"/>
                <a:gd name="connsiteX2" fmla="*/ 10771752 w 10771752"/>
                <a:gd name="connsiteY2" fmla="*/ 6858000 h 6858000"/>
                <a:gd name="connsiteX3" fmla="*/ 0 w 1077175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71752" h="6858000">
                  <a:moveTo>
                    <a:pt x="0" y="0"/>
                  </a:moveTo>
                  <a:lnTo>
                    <a:pt x="7595598" y="0"/>
                  </a:lnTo>
                  <a:lnTo>
                    <a:pt x="107717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09E0841-2AF9-4F8D-869C-31CBD7CAEFD3}"/>
              </a:ext>
            </a:extLst>
          </p:cNvPr>
          <p:cNvSpPr txBox="1"/>
          <p:nvPr/>
        </p:nvSpPr>
        <p:spPr>
          <a:xfrm>
            <a:off x="3775104" y="6597"/>
            <a:ext cx="7289599" cy="92333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UNDERLYING STRATEGY</a:t>
            </a:r>
          </a:p>
        </p:txBody>
      </p:sp>
      <p:pic>
        <p:nvPicPr>
          <p:cNvPr id="8" name="Picture 7" descr="Image result for civic engagement">
            <a:extLst>
              <a:ext uri="{FF2B5EF4-FFF2-40B4-BE49-F238E27FC236}">
                <a16:creationId xmlns:a16="http://schemas.microsoft.com/office/drawing/2014/main" id="{FE5CB9F3-D61E-4940-9095-FA4415E46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339" y="4690852"/>
            <a:ext cx="3162661" cy="216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civic engagement">
            <a:extLst>
              <a:ext uri="{FF2B5EF4-FFF2-40B4-BE49-F238E27FC236}">
                <a16:creationId xmlns:a16="http://schemas.microsoft.com/office/drawing/2014/main" id="{4CD38595-FE3B-4BA8-BA57-248619C54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815" y="4699566"/>
            <a:ext cx="2857500" cy="2143125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Image result for civic engagement">
            <a:extLst>
              <a:ext uri="{FF2B5EF4-FFF2-40B4-BE49-F238E27FC236}">
                <a16:creationId xmlns:a16="http://schemas.microsoft.com/office/drawing/2014/main" id="{254501B3-9752-48EB-B1FC-E2DB020EBC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9"/>
          <a:stretch/>
        </p:blipFill>
        <p:spPr bwMode="auto">
          <a:xfrm>
            <a:off x="7247227" y="3111910"/>
            <a:ext cx="2857500" cy="1545987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2D999F2-F318-42E5-AD7A-B9718EAEF935}"/>
              </a:ext>
            </a:extLst>
          </p:cNvPr>
          <p:cNvGrpSpPr/>
          <p:nvPr/>
        </p:nvGrpSpPr>
        <p:grpSpPr>
          <a:xfrm>
            <a:off x="9563316" y="3111910"/>
            <a:ext cx="3162661" cy="1570229"/>
            <a:chOff x="2933700" y="2318510"/>
            <a:chExt cx="3606326" cy="222098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83E39DC-BC65-4703-AC1E-807022897A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7109" r="24731"/>
            <a:stretch/>
          </p:blipFill>
          <p:spPr>
            <a:xfrm>
              <a:off x="2933700" y="2318510"/>
              <a:ext cx="3606326" cy="2220980"/>
            </a:xfrm>
            <a:prstGeom prst="parallelogram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DB6DF18-7F6E-4CD3-88DA-078A12456CA0}"/>
                </a:ext>
              </a:extLst>
            </p:cNvPr>
            <p:cNvSpPr txBox="1"/>
            <p:nvPr/>
          </p:nvSpPr>
          <p:spPr>
            <a:xfrm rot="20252594">
              <a:off x="3584996" y="3009819"/>
              <a:ext cx="2137517" cy="699106"/>
            </a:xfrm>
            <a:prstGeom prst="parallelogram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Berlin Sans FB Demi" panose="020E0802020502020306" pitchFamily="34" charset="0"/>
                </a:rPr>
                <a:t>CENSUS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E7ADDD5-5622-49AC-9662-AA7B558EF7A0}"/>
              </a:ext>
            </a:extLst>
          </p:cNvPr>
          <p:cNvSpPr txBox="1"/>
          <p:nvPr/>
        </p:nvSpPr>
        <p:spPr>
          <a:xfrm>
            <a:off x="4095142" y="1622384"/>
            <a:ext cx="30206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Arial Black" panose="020B0A04020102020204" pitchFamily="34" charset="0"/>
              </a:rPr>
              <a:t>Funding census is helpful</a:t>
            </a:r>
          </a:p>
          <a:p>
            <a:endParaRPr lang="en-US" sz="3000" dirty="0">
              <a:latin typeface="Arial Black" panose="020B0A04020102020204" pitchFamily="34" charset="0"/>
            </a:endParaRPr>
          </a:p>
          <a:p>
            <a:r>
              <a:rPr lang="en-US" sz="3000" dirty="0">
                <a:solidFill>
                  <a:srgbClr val="FFC000"/>
                </a:solidFill>
                <a:latin typeface="Arial Black" panose="020B0A04020102020204" pitchFamily="34" charset="0"/>
              </a:rPr>
              <a:t>Linking census to broader civic engagement is strategic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DCA1F5-0658-4F58-8DB4-B20021258AA4}"/>
              </a:ext>
            </a:extLst>
          </p:cNvPr>
          <p:cNvSpPr/>
          <p:nvPr/>
        </p:nvSpPr>
        <p:spPr>
          <a:xfrm>
            <a:off x="7287845" y="2263421"/>
            <a:ext cx="4818473" cy="34480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STRONGER TOGETHER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A9394F6-83EB-4E2C-AD3B-E66F75292665}"/>
              </a:ext>
            </a:extLst>
          </p:cNvPr>
          <p:cNvCxnSpPr/>
          <p:nvPr/>
        </p:nvCxnSpPr>
        <p:spPr>
          <a:xfrm flipH="1">
            <a:off x="6705814" y="3087668"/>
            <a:ext cx="914400" cy="3755023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A06720D-20C3-443E-A60A-1BF763A8A317}"/>
              </a:ext>
            </a:extLst>
          </p:cNvPr>
          <p:cNvCxnSpPr/>
          <p:nvPr/>
        </p:nvCxnSpPr>
        <p:spPr>
          <a:xfrm flipH="1">
            <a:off x="9006372" y="3127219"/>
            <a:ext cx="914400" cy="3755023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5814624-6FE4-41FB-A2F6-BC6998AD7258}"/>
              </a:ext>
            </a:extLst>
          </p:cNvPr>
          <p:cNvCxnSpPr>
            <a:cxnSpLocks/>
          </p:cNvCxnSpPr>
          <p:nvPr/>
        </p:nvCxnSpPr>
        <p:spPr>
          <a:xfrm flipH="1">
            <a:off x="7239214" y="4685217"/>
            <a:ext cx="4975752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75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ensus">
            <a:extLst>
              <a:ext uri="{FF2B5EF4-FFF2-40B4-BE49-F238E27FC236}">
                <a16:creationId xmlns:a16="http://schemas.microsoft.com/office/drawing/2014/main" id="{F8C38EA1-5F7C-4999-88D9-5D247FC3A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0" r="25781" b="-1"/>
          <a:stretch/>
        </p:blipFill>
        <p:spPr bwMode="auto">
          <a:xfrm>
            <a:off x="20" y="10"/>
            <a:ext cx="46682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6" name="Group 7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973338" y="0"/>
            <a:ext cx="11218662" cy="6858000"/>
            <a:chOff x="0" y="0"/>
            <a:chExt cx="11218662" cy="6858000"/>
          </a:xfrm>
        </p:grpSpPr>
        <p:sp>
          <p:nvSpPr>
            <p:cNvPr id="72" name="Freeform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218661" cy="6858000"/>
            </a:xfrm>
            <a:custGeom>
              <a:avLst/>
              <a:gdLst>
                <a:gd name="connsiteX0" fmla="*/ 0 w 11218661"/>
                <a:gd name="connsiteY0" fmla="*/ 0 h 6858000"/>
                <a:gd name="connsiteX1" fmla="*/ 8042507 w 11218661"/>
                <a:gd name="connsiteY1" fmla="*/ 0 h 6858000"/>
                <a:gd name="connsiteX2" fmla="*/ 11218661 w 11218661"/>
                <a:gd name="connsiteY2" fmla="*/ 6858000 h 6858000"/>
                <a:gd name="connsiteX3" fmla="*/ 0 w 1121866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18661" h="6858000">
                  <a:moveTo>
                    <a:pt x="0" y="0"/>
                  </a:moveTo>
                  <a:lnTo>
                    <a:pt x="8042507" y="0"/>
                  </a:lnTo>
                  <a:lnTo>
                    <a:pt x="1121866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Freeform 2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0771752" cy="6858000"/>
            </a:xfrm>
            <a:custGeom>
              <a:avLst/>
              <a:gdLst>
                <a:gd name="connsiteX0" fmla="*/ 0 w 10771752"/>
                <a:gd name="connsiteY0" fmla="*/ 0 h 6858000"/>
                <a:gd name="connsiteX1" fmla="*/ 7595598 w 10771752"/>
                <a:gd name="connsiteY1" fmla="*/ 0 h 6858000"/>
                <a:gd name="connsiteX2" fmla="*/ 10771752 w 10771752"/>
                <a:gd name="connsiteY2" fmla="*/ 6858000 h 6858000"/>
                <a:gd name="connsiteX3" fmla="*/ 0 w 1077175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71752" h="6858000">
                  <a:moveTo>
                    <a:pt x="0" y="0"/>
                  </a:moveTo>
                  <a:lnTo>
                    <a:pt x="7595598" y="0"/>
                  </a:lnTo>
                  <a:lnTo>
                    <a:pt x="107717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D41DCD1-C9AE-4D47-84C7-BC90DDAD86D0}"/>
              </a:ext>
            </a:extLst>
          </p:cNvPr>
          <p:cNvSpPr txBox="1"/>
          <p:nvPr/>
        </p:nvSpPr>
        <p:spPr>
          <a:xfrm>
            <a:off x="3210949" y="1980137"/>
            <a:ext cx="6886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PLAN OF ACTION: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33C57C1-5E39-4C1D-A70D-8655498229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985744" y="2730956"/>
            <a:ext cx="688641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Policy Improvements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>
              <a:lnSpc>
                <a:spcPct val="100000"/>
              </a:lnSpc>
            </a:pP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Expanding the Base of Census Stakeholders</a:t>
            </a:r>
            <a:r>
              <a:rPr kumimoji="0" lang="en-US" altLang="en-US" sz="4000" b="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sz="4000" b="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en-US" altLang="en-US" sz="4000" b="0" i="0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>
              <a:lnSpc>
                <a:spcPct val="100000"/>
              </a:lnSpc>
            </a:pPr>
            <a:r>
              <a:rPr kumimoji="0" lang="en-US" altLang="en-US" sz="40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Get Out The Count</a:t>
            </a:r>
            <a:endParaRPr kumimoji="0" lang="en-US" altLang="en-US" sz="4000" b="0" i="0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45EF2710-6B1B-4538-A493-13096AA5111C}"/>
              </a:ext>
            </a:extLst>
          </p:cNvPr>
          <p:cNvSpPr/>
          <p:nvPr/>
        </p:nvSpPr>
        <p:spPr>
          <a:xfrm>
            <a:off x="10860643" y="3099772"/>
            <a:ext cx="457200" cy="2124075"/>
          </a:xfrm>
          <a:prstGeom prst="rightBrac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8F7DB8CA-EAC7-4CAD-972A-A09172903DB2}"/>
              </a:ext>
            </a:extLst>
          </p:cNvPr>
          <p:cNvSpPr/>
          <p:nvPr/>
        </p:nvSpPr>
        <p:spPr>
          <a:xfrm>
            <a:off x="10931889" y="5840197"/>
            <a:ext cx="228600" cy="676401"/>
          </a:xfrm>
          <a:prstGeom prst="rightBrac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F9DC84-F11F-48B8-A36C-F6FBA368517D}"/>
              </a:ext>
            </a:extLst>
          </p:cNvPr>
          <p:cNvSpPr txBox="1"/>
          <p:nvPr/>
        </p:nvSpPr>
        <p:spPr>
          <a:xfrm rot="5400000">
            <a:off x="11336240" y="3988074"/>
            <a:ext cx="1168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7FC4A"/>
                </a:solidFill>
              </a:rPr>
              <a:t>Underway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0B798E-6560-4D19-A93B-F8834D23B04A}"/>
              </a:ext>
            </a:extLst>
          </p:cNvPr>
          <p:cNvSpPr txBox="1"/>
          <p:nvPr/>
        </p:nvSpPr>
        <p:spPr>
          <a:xfrm rot="5400000">
            <a:off x="11192563" y="5993731"/>
            <a:ext cx="1359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7FC4A"/>
                </a:solidFill>
              </a:rPr>
              <a:t>Just Starting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87CDA9-7650-4BA4-A7F7-444095901545}"/>
              </a:ext>
            </a:extLst>
          </p:cNvPr>
          <p:cNvSpPr txBox="1"/>
          <p:nvPr/>
        </p:nvSpPr>
        <p:spPr>
          <a:xfrm>
            <a:off x="1862382" y="0"/>
            <a:ext cx="2294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GOAL: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43DDBA59-A034-4A15-A217-1E85AC92A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7221" y="112624"/>
            <a:ext cx="68864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en-US" sz="4000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Fair &amp; Accurate Census</a:t>
            </a:r>
            <a:endParaRPr lang="en-US" altLang="en-US" sz="40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FAA338-8218-4450-BB5D-BFE94B28F2D4}"/>
              </a:ext>
            </a:extLst>
          </p:cNvPr>
          <p:cNvSpPr txBox="1"/>
          <p:nvPr/>
        </p:nvSpPr>
        <p:spPr>
          <a:xfrm>
            <a:off x="2334136" y="894740"/>
            <a:ext cx="3406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OBJECTIVE: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DEA50104-9F1C-4D75-9448-F5A7CF958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5377" y="1044820"/>
            <a:ext cx="62499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en-US" sz="3600" b="1" dirty="0">
                <a:solidFill>
                  <a:schemeClr val="bg1"/>
                </a:solidFill>
              </a:rPr>
              <a:t>Undercount not &gt; than 2010</a:t>
            </a:r>
          </a:p>
        </p:txBody>
      </p:sp>
    </p:spTree>
    <p:extLst>
      <p:ext uri="{BB962C8B-B14F-4D97-AF65-F5344CB8AC3E}">
        <p14:creationId xmlns:p14="http://schemas.microsoft.com/office/powerpoint/2010/main" val="219473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uiExpand="1" build="p"/>
      <p:bldP spid="3" grpId="0" animBg="1"/>
      <p:bldP spid="10" grpId="0" animBg="1"/>
      <p:bldP spid="5" grpId="0"/>
      <p:bldP spid="12" grpId="0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ensus">
            <a:extLst>
              <a:ext uri="{FF2B5EF4-FFF2-40B4-BE49-F238E27FC236}">
                <a16:creationId xmlns:a16="http://schemas.microsoft.com/office/drawing/2014/main" id="{F8C38EA1-5F7C-4999-88D9-5D247FC3A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0" r="25781" b="-1"/>
          <a:stretch/>
        </p:blipFill>
        <p:spPr bwMode="auto">
          <a:xfrm>
            <a:off x="20" y="10"/>
            <a:ext cx="46682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6" name="Group 7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973338" y="0"/>
            <a:ext cx="11218662" cy="6858000"/>
            <a:chOff x="0" y="0"/>
            <a:chExt cx="11218662" cy="6858000"/>
          </a:xfrm>
        </p:grpSpPr>
        <p:sp>
          <p:nvSpPr>
            <p:cNvPr id="72" name="Freeform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218661" cy="6858000"/>
            </a:xfrm>
            <a:custGeom>
              <a:avLst/>
              <a:gdLst>
                <a:gd name="connsiteX0" fmla="*/ 0 w 11218661"/>
                <a:gd name="connsiteY0" fmla="*/ 0 h 6858000"/>
                <a:gd name="connsiteX1" fmla="*/ 8042507 w 11218661"/>
                <a:gd name="connsiteY1" fmla="*/ 0 h 6858000"/>
                <a:gd name="connsiteX2" fmla="*/ 11218661 w 11218661"/>
                <a:gd name="connsiteY2" fmla="*/ 6858000 h 6858000"/>
                <a:gd name="connsiteX3" fmla="*/ 0 w 1121866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18661" h="6858000">
                  <a:moveTo>
                    <a:pt x="0" y="0"/>
                  </a:moveTo>
                  <a:lnTo>
                    <a:pt x="8042507" y="0"/>
                  </a:lnTo>
                  <a:lnTo>
                    <a:pt x="1121866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Freeform 2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0771752" cy="6858000"/>
            </a:xfrm>
            <a:custGeom>
              <a:avLst/>
              <a:gdLst>
                <a:gd name="connsiteX0" fmla="*/ 0 w 10771752"/>
                <a:gd name="connsiteY0" fmla="*/ 0 h 6858000"/>
                <a:gd name="connsiteX1" fmla="*/ 7595598 w 10771752"/>
                <a:gd name="connsiteY1" fmla="*/ 0 h 6858000"/>
                <a:gd name="connsiteX2" fmla="*/ 10771752 w 10771752"/>
                <a:gd name="connsiteY2" fmla="*/ 6858000 h 6858000"/>
                <a:gd name="connsiteX3" fmla="*/ 0 w 1077175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71752" h="6858000">
                  <a:moveTo>
                    <a:pt x="0" y="0"/>
                  </a:moveTo>
                  <a:lnTo>
                    <a:pt x="7595598" y="0"/>
                  </a:lnTo>
                  <a:lnTo>
                    <a:pt x="107717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D41DCD1-C9AE-4D47-84C7-BC90DDAD86D0}"/>
              </a:ext>
            </a:extLst>
          </p:cNvPr>
          <p:cNvSpPr txBox="1"/>
          <p:nvPr/>
        </p:nvSpPr>
        <p:spPr>
          <a:xfrm>
            <a:off x="3912124" y="-136688"/>
            <a:ext cx="78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WHO ARE THE FUNDERS?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C83D42-8246-47F9-975D-52B629E608E8}"/>
              </a:ext>
            </a:extLst>
          </p:cNvPr>
          <p:cNvSpPr/>
          <p:nvPr/>
        </p:nvSpPr>
        <p:spPr>
          <a:xfrm>
            <a:off x="4204355" y="630207"/>
            <a:ext cx="9537176" cy="6208047"/>
          </a:xfrm>
          <a:prstGeom prst="rect">
            <a:avLst/>
          </a:prstGeom>
        </p:spPr>
        <p:txBody>
          <a:bodyPr wrap="square" numCol="2" spcCol="91440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Strategies Fund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Albuquerque Community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Anonymous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Babcock, Mary Reynolds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Bauman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Berger Action Fund</a:t>
            </a:r>
          </a:p>
          <a:p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Blandin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Bush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Butler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Community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Carnegie Corporation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Casey, Annie E.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Casey, Marguerite Foundation</a:t>
            </a:r>
          </a:p>
          <a:p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Claneil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Alma Health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Coulter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 Bay Community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Fels, Samuel S. Fund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Ford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 Freedoms Fund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 for New Jersey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Gates, Bill &amp; Melinda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 Bay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Grove Foundation</a:t>
            </a:r>
          </a:p>
          <a:p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Heising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-Simons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Hewlett Foundation</a:t>
            </a:r>
          </a:p>
          <a:p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Hyams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Irvine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Joyce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JPB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Kellogg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Klarman Family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Knight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Latino Community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Maddox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McCune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Miller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Society Foundations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Philadelphia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Pittsburgh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Rhode Island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Robert Wood Johnson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Rockefeller Philanthropy Advisors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Roth Family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Francisco Community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Santa Fe Community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Sapelo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Silicon Valley Community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Solidarity Giving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Farm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Streisand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Sunlight Giving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Taos Community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Thornburg Foundation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Unbound Philanthropy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Wellspring Philanthropic Fund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WKF Giving Fund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23224A-9C42-453E-9CC4-8BCEDE5E0183}"/>
              </a:ext>
            </a:extLst>
          </p:cNvPr>
          <p:cNvSpPr txBox="1"/>
          <p:nvPr/>
        </p:nvSpPr>
        <p:spPr>
          <a:xfrm>
            <a:off x="2235254" y="640328"/>
            <a:ext cx="1453415" cy="6463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A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Around 60 Funders</a:t>
            </a:r>
          </a:p>
        </p:txBody>
      </p:sp>
    </p:spTree>
    <p:extLst>
      <p:ext uri="{BB962C8B-B14F-4D97-AF65-F5344CB8AC3E}">
        <p14:creationId xmlns:p14="http://schemas.microsoft.com/office/powerpoint/2010/main" val="131174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ensus">
            <a:extLst>
              <a:ext uri="{FF2B5EF4-FFF2-40B4-BE49-F238E27FC236}">
                <a16:creationId xmlns:a16="http://schemas.microsoft.com/office/drawing/2014/main" id="{F8C38EA1-5F7C-4999-88D9-5D247FC3A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0" r="25781" b="-1"/>
          <a:stretch/>
        </p:blipFill>
        <p:spPr bwMode="auto">
          <a:xfrm>
            <a:off x="0" y="0"/>
            <a:ext cx="46682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6" name="Group 7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973338" y="0"/>
            <a:ext cx="11218662" cy="6858000"/>
            <a:chOff x="0" y="0"/>
            <a:chExt cx="11218662" cy="6858000"/>
          </a:xfrm>
        </p:grpSpPr>
        <p:sp>
          <p:nvSpPr>
            <p:cNvPr id="72" name="Freeform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218661" cy="6858000"/>
            </a:xfrm>
            <a:custGeom>
              <a:avLst/>
              <a:gdLst>
                <a:gd name="connsiteX0" fmla="*/ 0 w 11218661"/>
                <a:gd name="connsiteY0" fmla="*/ 0 h 6858000"/>
                <a:gd name="connsiteX1" fmla="*/ 8042507 w 11218661"/>
                <a:gd name="connsiteY1" fmla="*/ 0 h 6858000"/>
                <a:gd name="connsiteX2" fmla="*/ 11218661 w 11218661"/>
                <a:gd name="connsiteY2" fmla="*/ 6858000 h 6858000"/>
                <a:gd name="connsiteX3" fmla="*/ 0 w 1121866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18661" h="6858000">
                  <a:moveTo>
                    <a:pt x="0" y="0"/>
                  </a:moveTo>
                  <a:lnTo>
                    <a:pt x="8042507" y="0"/>
                  </a:lnTo>
                  <a:lnTo>
                    <a:pt x="1121866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Freeform 2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0771752" cy="6858000"/>
            </a:xfrm>
            <a:custGeom>
              <a:avLst/>
              <a:gdLst>
                <a:gd name="connsiteX0" fmla="*/ 0 w 10771752"/>
                <a:gd name="connsiteY0" fmla="*/ 0 h 6858000"/>
                <a:gd name="connsiteX1" fmla="*/ 7595598 w 10771752"/>
                <a:gd name="connsiteY1" fmla="*/ 0 h 6858000"/>
                <a:gd name="connsiteX2" fmla="*/ 10771752 w 10771752"/>
                <a:gd name="connsiteY2" fmla="*/ 6858000 h 6858000"/>
                <a:gd name="connsiteX3" fmla="*/ 0 w 1077175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71752" h="6858000">
                  <a:moveTo>
                    <a:pt x="0" y="0"/>
                  </a:moveTo>
                  <a:lnTo>
                    <a:pt x="7595598" y="0"/>
                  </a:lnTo>
                  <a:lnTo>
                    <a:pt x="107717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D41DCD1-C9AE-4D47-84C7-BC90DDAD86D0}"/>
              </a:ext>
            </a:extLst>
          </p:cNvPr>
          <p:cNvSpPr txBox="1"/>
          <p:nvPr/>
        </p:nvSpPr>
        <p:spPr>
          <a:xfrm>
            <a:off x="4416605" y="20589"/>
            <a:ext cx="7364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WHO IS </a:t>
            </a:r>
            <a:r>
              <a:rPr lang="en-US" sz="5400" b="1" dirty="0" smtClean="0">
                <a:solidFill>
                  <a:srgbClr val="FFFF00"/>
                </a:solidFill>
              </a:rPr>
              <a:t>BEING </a:t>
            </a:r>
            <a:r>
              <a:rPr lang="en-US" sz="5400" b="1" dirty="0">
                <a:solidFill>
                  <a:srgbClr val="FFFF00"/>
                </a:solidFill>
              </a:rPr>
              <a:t>FUNDED?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268EC9-BB4E-45FD-B7BA-3D470EF1CF65}"/>
              </a:ext>
            </a:extLst>
          </p:cNvPr>
          <p:cNvSpPr/>
          <p:nvPr/>
        </p:nvSpPr>
        <p:spPr>
          <a:xfrm>
            <a:off x="3527410" y="904173"/>
            <a:ext cx="10176235" cy="6122504"/>
          </a:xfrm>
          <a:prstGeom prst="rect">
            <a:avLst/>
          </a:prstGeom>
        </p:spPr>
        <p:txBody>
          <a:bodyPr wrap="square" numCol="2" spcCol="0">
            <a:normAutofit fontScale="85000" lnSpcReduction="20000"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Advancement Project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Akin Gump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American-Arab Anti-Discrimination Committee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Asian Americans Advancing Justice | AAJC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Atlas Project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Blueprint North Carolina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Census Policy Advocacy Network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Census Project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Children Now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Children's Defense Fund - Ohio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City University of New York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Color Of Change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Common Cause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Council for a Strong America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Ethnic Media Services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Faith in Public Life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Funders’ Committee for Civic Participation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Foraker Group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Forefront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George Washington Institute of Public Policy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Georgetown Center on Poverty and Inequality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 Integral Solutions</a:t>
            </a:r>
          </a:p>
          <a:p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Grantmakers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Concerned w/ Immigrants &amp; Refugees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Grantmakers for Southern Progress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Great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NonProfits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atino Community Foundation</a:t>
            </a: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eadership Conference Education Fund</a:t>
            </a: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nagement Assistance Group</a:t>
            </a: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ssachusetts Census Equity Fund 2020</a:t>
            </a: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Mich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igan Nonprofit Association</a:t>
            </a: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Minne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sota Council on Foundations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NALEO Educational Fund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Association of Counties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Conference of State Legislatures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Congress of American Indians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League of Cities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LGBTQ Task Force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Neighborhood Indicators Project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Urban League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 Child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America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America Media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Venture Fund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Nonprofit VOTE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NYS Council on Children and Families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O'Hare Data and Demographics Services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Pennsylvania Voice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PICO (Faith in Action)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Prison Policy Initiative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Private Partnership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 Francisco Study Center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Sant La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Southern Coalition for Social Justice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Voices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U.S. Conference of Mayors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United Philanthropy Forum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UNM Geospatial and Population Studies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Urban Institute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USC Annenberg Data Integrity Project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Scoyoc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Associates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Virginia Civic Engagement Table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3EE60E-D3EA-4628-8C1D-B3BAFCF85A41}"/>
              </a:ext>
            </a:extLst>
          </p:cNvPr>
          <p:cNvSpPr txBox="1"/>
          <p:nvPr/>
        </p:nvSpPr>
        <p:spPr>
          <a:xfrm>
            <a:off x="1966342" y="442498"/>
            <a:ext cx="1453415" cy="6463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A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70 Groups</a:t>
            </a:r>
          </a:p>
        </p:txBody>
      </p:sp>
    </p:spTree>
    <p:extLst>
      <p:ext uri="{BB962C8B-B14F-4D97-AF65-F5344CB8AC3E}">
        <p14:creationId xmlns:p14="http://schemas.microsoft.com/office/powerpoint/2010/main" val="379751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ensus">
            <a:extLst>
              <a:ext uri="{FF2B5EF4-FFF2-40B4-BE49-F238E27FC236}">
                <a16:creationId xmlns:a16="http://schemas.microsoft.com/office/drawing/2014/main" id="{F8C38EA1-5F7C-4999-88D9-5D247FC3A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0" r="25781" b="-1"/>
          <a:stretch/>
        </p:blipFill>
        <p:spPr bwMode="auto">
          <a:xfrm>
            <a:off x="0" y="10"/>
            <a:ext cx="46682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6" name="Group 7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973338" y="0"/>
            <a:ext cx="11218662" cy="6858000"/>
            <a:chOff x="0" y="0"/>
            <a:chExt cx="11218662" cy="6858000"/>
          </a:xfrm>
        </p:grpSpPr>
        <p:sp>
          <p:nvSpPr>
            <p:cNvPr id="72" name="Freeform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218661" cy="6858000"/>
            </a:xfrm>
            <a:custGeom>
              <a:avLst/>
              <a:gdLst>
                <a:gd name="connsiteX0" fmla="*/ 0 w 11218661"/>
                <a:gd name="connsiteY0" fmla="*/ 0 h 6858000"/>
                <a:gd name="connsiteX1" fmla="*/ 8042507 w 11218661"/>
                <a:gd name="connsiteY1" fmla="*/ 0 h 6858000"/>
                <a:gd name="connsiteX2" fmla="*/ 11218661 w 11218661"/>
                <a:gd name="connsiteY2" fmla="*/ 6858000 h 6858000"/>
                <a:gd name="connsiteX3" fmla="*/ 0 w 1121866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18661" h="6858000">
                  <a:moveTo>
                    <a:pt x="0" y="0"/>
                  </a:moveTo>
                  <a:lnTo>
                    <a:pt x="8042507" y="0"/>
                  </a:lnTo>
                  <a:lnTo>
                    <a:pt x="1121866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Freeform 2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0771752" cy="6858000"/>
            </a:xfrm>
            <a:custGeom>
              <a:avLst/>
              <a:gdLst>
                <a:gd name="connsiteX0" fmla="*/ 0 w 10771752"/>
                <a:gd name="connsiteY0" fmla="*/ 0 h 6858000"/>
                <a:gd name="connsiteX1" fmla="*/ 7595598 w 10771752"/>
                <a:gd name="connsiteY1" fmla="*/ 0 h 6858000"/>
                <a:gd name="connsiteX2" fmla="*/ 10771752 w 10771752"/>
                <a:gd name="connsiteY2" fmla="*/ 6858000 h 6858000"/>
                <a:gd name="connsiteX3" fmla="*/ 0 w 1077175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71752" h="6858000">
                  <a:moveTo>
                    <a:pt x="0" y="0"/>
                  </a:moveTo>
                  <a:lnTo>
                    <a:pt x="7595598" y="0"/>
                  </a:lnTo>
                  <a:lnTo>
                    <a:pt x="107717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D41DCD1-C9AE-4D47-84C7-BC90DDAD86D0}"/>
              </a:ext>
            </a:extLst>
          </p:cNvPr>
          <p:cNvSpPr txBox="1"/>
          <p:nvPr/>
        </p:nvSpPr>
        <p:spPr>
          <a:xfrm>
            <a:off x="2609849" y="55790"/>
            <a:ext cx="9582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ALIGNED FUNDING MECHANISM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CBE795-A42C-4032-BD53-266025D2B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1068" y="1037120"/>
            <a:ext cx="9033932" cy="10421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Donors can give to either or both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CADCFB1C-DCE2-4FAD-988D-1D44AB1E906D}"/>
              </a:ext>
            </a:extLst>
          </p:cNvPr>
          <p:cNvSpPr/>
          <p:nvPr/>
        </p:nvSpPr>
        <p:spPr>
          <a:xfrm>
            <a:off x="4219575" y="1905000"/>
            <a:ext cx="2571750" cy="417195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8AA4FF3A-D482-458C-B3FA-C403E3A1AC0E}"/>
              </a:ext>
            </a:extLst>
          </p:cNvPr>
          <p:cNvSpPr/>
          <p:nvPr/>
        </p:nvSpPr>
        <p:spPr>
          <a:xfrm>
            <a:off x="8646912" y="1905000"/>
            <a:ext cx="2571750" cy="417195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F3E804-3757-4121-AECE-A111285DD9D7}"/>
              </a:ext>
            </a:extLst>
          </p:cNvPr>
          <p:cNvSpPr txBox="1"/>
          <p:nvPr/>
        </p:nvSpPr>
        <p:spPr>
          <a:xfrm rot="16200000">
            <a:off x="4100512" y="2921168"/>
            <a:ext cx="2809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Groups &amp; Projects in Support of the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Plan of Action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EECDBE-3F8B-4E48-99A3-638E6B4EDA6F}"/>
              </a:ext>
            </a:extLst>
          </p:cNvPr>
          <p:cNvSpPr txBox="1"/>
          <p:nvPr/>
        </p:nvSpPr>
        <p:spPr>
          <a:xfrm rot="16200000">
            <a:off x="8527849" y="2948794"/>
            <a:ext cx="2809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Pooled Fund – 2020 Census Project – at New Venture Fund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B66AA9-CBDC-428E-8F94-AB7AA6D5CF78}"/>
              </a:ext>
            </a:extLst>
          </p:cNvPr>
          <p:cNvSpPr txBox="1"/>
          <p:nvPr/>
        </p:nvSpPr>
        <p:spPr>
          <a:xfrm>
            <a:off x="5601682" y="6002030"/>
            <a:ext cx="4331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Grants Are Recorded in the Funding Tracker</a:t>
            </a:r>
          </a:p>
        </p:txBody>
      </p:sp>
    </p:spTree>
    <p:extLst>
      <p:ext uri="{BB962C8B-B14F-4D97-AF65-F5344CB8AC3E}">
        <p14:creationId xmlns:p14="http://schemas.microsoft.com/office/powerpoint/2010/main" val="114382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ensus">
            <a:extLst>
              <a:ext uri="{FF2B5EF4-FFF2-40B4-BE49-F238E27FC236}">
                <a16:creationId xmlns:a16="http://schemas.microsoft.com/office/drawing/2014/main" id="{F8C38EA1-5F7C-4999-88D9-5D247FC3A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0" r="25781" b="-1"/>
          <a:stretch/>
        </p:blipFill>
        <p:spPr bwMode="auto">
          <a:xfrm>
            <a:off x="0" y="10"/>
            <a:ext cx="46682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6" name="Group 7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973338" y="0"/>
            <a:ext cx="11218662" cy="6858000"/>
            <a:chOff x="0" y="0"/>
            <a:chExt cx="11218662" cy="6858000"/>
          </a:xfrm>
        </p:grpSpPr>
        <p:sp>
          <p:nvSpPr>
            <p:cNvPr id="72" name="Freeform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218661" cy="6858000"/>
            </a:xfrm>
            <a:custGeom>
              <a:avLst/>
              <a:gdLst>
                <a:gd name="connsiteX0" fmla="*/ 0 w 11218661"/>
                <a:gd name="connsiteY0" fmla="*/ 0 h 6858000"/>
                <a:gd name="connsiteX1" fmla="*/ 8042507 w 11218661"/>
                <a:gd name="connsiteY1" fmla="*/ 0 h 6858000"/>
                <a:gd name="connsiteX2" fmla="*/ 11218661 w 11218661"/>
                <a:gd name="connsiteY2" fmla="*/ 6858000 h 6858000"/>
                <a:gd name="connsiteX3" fmla="*/ 0 w 1121866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18661" h="6858000">
                  <a:moveTo>
                    <a:pt x="0" y="0"/>
                  </a:moveTo>
                  <a:lnTo>
                    <a:pt x="8042507" y="0"/>
                  </a:lnTo>
                  <a:lnTo>
                    <a:pt x="1121866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Freeform 2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0771752" cy="6858000"/>
            </a:xfrm>
            <a:custGeom>
              <a:avLst/>
              <a:gdLst>
                <a:gd name="connsiteX0" fmla="*/ 0 w 10771752"/>
                <a:gd name="connsiteY0" fmla="*/ 0 h 6858000"/>
                <a:gd name="connsiteX1" fmla="*/ 7595598 w 10771752"/>
                <a:gd name="connsiteY1" fmla="*/ 0 h 6858000"/>
                <a:gd name="connsiteX2" fmla="*/ 10771752 w 10771752"/>
                <a:gd name="connsiteY2" fmla="*/ 6858000 h 6858000"/>
                <a:gd name="connsiteX3" fmla="*/ 0 w 1077175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71752" h="6858000">
                  <a:moveTo>
                    <a:pt x="0" y="0"/>
                  </a:moveTo>
                  <a:lnTo>
                    <a:pt x="7595598" y="0"/>
                  </a:lnTo>
                  <a:lnTo>
                    <a:pt x="107717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D41DCD1-C9AE-4D47-84C7-BC90DDAD86D0}"/>
              </a:ext>
            </a:extLst>
          </p:cNvPr>
          <p:cNvSpPr txBox="1"/>
          <p:nvPr/>
        </p:nvSpPr>
        <p:spPr>
          <a:xfrm>
            <a:off x="2163802" y="0"/>
            <a:ext cx="41333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WHAT ARE WE FUNDING NOW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C1DF3CC2-955D-4FE3-8DD8-616E186992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5218201"/>
              </p:ext>
            </p:extLst>
          </p:nvPr>
        </p:nvGraphicFramePr>
        <p:xfrm>
          <a:off x="3562837" y="0"/>
          <a:ext cx="9945277" cy="6671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1816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ensus">
            <a:extLst>
              <a:ext uri="{FF2B5EF4-FFF2-40B4-BE49-F238E27FC236}">
                <a16:creationId xmlns:a16="http://schemas.microsoft.com/office/drawing/2014/main" id="{F8C38EA1-5F7C-4999-88D9-5D247FC3A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0" r="25781" b="-1"/>
          <a:stretch/>
        </p:blipFill>
        <p:spPr bwMode="auto">
          <a:xfrm>
            <a:off x="0" y="10"/>
            <a:ext cx="46682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6" name="Group 7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973338" y="0"/>
            <a:ext cx="11218662" cy="6858000"/>
            <a:chOff x="0" y="0"/>
            <a:chExt cx="11218662" cy="6858000"/>
          </a:xfrm>
        </p:grpSpPr>
        <p:sp>
          <p:nvSpPr>
            <p:cNvPr id="72" name="Freeform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218661" cy="6858000"/>
            </a:xfrm>
            <a:custGeom>
              <a:avLst/>
              <a:gdLst>
                <a:gd name="connsiteX0" fmla="*/ 0 w 11218661"/>
                <a:gd name="connsiteY0" fmla="*/ 0 h 6858000"/>
                <a:gd name="connsiteX1" fmla="*/ 8042507 w 11218661"/>
                <a:gd name="connsiteY1" fmla="*/ 0 h 6858000"/>
                <a:gd name="connsiteX2" fmla="*/ 11218661 w 11218661"/>
                <a:gd name="connsiteY2" fmla="*/ 6858000 h 6858000"/>
                <a:gd name="connsiteX3" fmla="*/ 0 w 1121866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18661" h="6858000">
                  <a:moveTo>
                    <a:pt x="0" y="0"/>
                  </a:moveTo>
                  <a:lnTo>
                    <a:pt x="8042507" y="0"/>
                  </a:lnTo>
                  <a:lnTo>
                    <a:pt x="1121866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Freeform 2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0771752" cy="6858000"/>
            </a:xfrm>
            <a:custGeom>
              <a:avLst/>
              <a:gdLst>
                <a:gd name="connsiteX0" fmla="*/ 0 w 10771752"/>
                <a:gd name="connsiteY0" fmla="*/ 0 h 6858000"/>
                <a:gd name="connsiteX1" fmla="*/ 7595598 w 10771752"/>
                <a:gd name="connsiteY1" fmla="*/ 0 h 6858000"/>
                <a:gd name="connsiteX2" fmla="*/ 10771752 w 10771752"/>
                <a:gd name="connsiteY2" fmla="*/ 6858000 h 6858000"/>
                <a:gd name="connsiteX3" fmla="*/ 0 w 1077175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71752" h="6858000">
                  <a:moveTo>
                    <a:pt x="0" y="0"/>
                  </a:moveTo>
                  <a:lnTo>
                    <a:pt x="7595598" y="0"/>
                  </a:lnTo>
                  <a:lnTo>
                    <a:pt x="107717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7CD8D03-CC65-4522-97FF-38E57B8812B6}"/>
              </a:ext>
            </a:extLst>
          </p:cNvPr>
          <p:cNvSpPr txBox="1"/>
          <p:nvPr/>
        </p:nvSpPr>
        <p:spPr>
          <a:xfrm>
            <a:off x="2649716" y="-62771"/>
            <a:ext cx="9410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WHAT WE STILL NEED TO FUND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A461B7-36D7-47C0-9139-58DED36C31C4}"/>
              </a:ext>
            </a:extLst>
          </p:cNvPr>
          <p:cNvSpPr txBox="1"/>
          <p:nvPr/>
        </p:nvSpPr>
        <p:spPr>
          <a:xfrm>
            <a:off x="7960289" y="1065006"/>
            <a:ext cx="4044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Get Out The Count Initiative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F760AB-4783-4CD2-A0D6-BB135E3D8FD7}"/>
              </a:ext>
            </a:extLst>
          </p:cNvPr>
          <p:cNvSpPr txBox="1"/>
          <p:nvPr/>
        </p:nvSpPr>
        <p:spPr>
          <a:xfrm>
            <a:off x="3834814" y="944501"/>
            <a:ext cx="4153469" cy="5823944"/>
          </a:xfrm>
          <a:prstGeom prst="rect">
            <a:avLst/>
          </a:prstGeom>
          <a:noFill/>
          <a:ln w="38100">
            <a:noFill/>
          </a:ln>
        </p:spPr>
        <p:txBody>
          <a:bodyPr wrap="square" bIns="0" rtlCol="0">
            <a:noAutofit/>
          </a:bodyPr>
          <a:lstStyle/>
          <a:p>
            <a:pPr marL="457200" indent="-457200"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Developing culturally resonant messages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Create a network of expert national “hub” organizations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Encourage and assist in completion of census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 and conduct a media plan to support the GOTC campaign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 technologies and analytics to identify and assist in completion of the census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Create a rapid response team and network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4811CE0-43E6-4878-8493-B3D34562BF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1096" y="2265335"/>
            <a:ext cx="5734160" cy="418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7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ensus">
            <a:extLst>
              <a:ext uri="{FF2B5EF4-FFF2-40B4-BE49-F238E27FC236}">
                <a16:creationId xmlns:a16="http://schemas.microsoft.com/office/drawing/2014/main" id="{F8C38EA1-5F7C-4999-88D9-5D247FC3A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0" r="25781" b="-1"/>
          <a:stretch/>
        </p:blipFill>
        <p:spPr bwMode="auto">
          <a:xfrm>
            <a:off x="0" y="10"/>
            <a:ext cx="46682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6" name="Group 7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973338" y="0"/>
            <a:ext cx="11218662" cy="6858000"/>
            <a:chOff x="0" y="0"/>
            <a:chExt cx="11218662" cy="6858000"/>
          </a:xfrm>
        </p:grpSpPr>
        <p:sp>
          <p:nvSpPr>
            <p:cNvPr id="72" name="Freeform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218661" cy="6858000"/>
            </a:xfrm>
            <a:custGeom>
              <a:avLst/>
              <a:gdLst>
                <a:gd name="connsiteX0" fmla="*/ 0 w 11218661"/>
                <a:gd name="connsiteY0" fmla="*/ 0 h 6858000"/>
                <a:gd name="connsiteX1" fmla="*/ 8042507 w 11218661"/>
                <a:gd name="connsiteY1" fmla="*/ 0 h 6858000"/>
                <a:gd name="connsiteX2" fmla="*/ 11218661 w 11218661"/>
                <a:gd name="connsiteY2" fmla="*/ 6858000 h 6858000"/>
                <a:gd name="connsiteX3" fmla="*/ 0 w 1121866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18661" h="6858000">
                  <a:moveTo>
                    <a:pt x="0" y="0"/>
                  </a:moveTo>
                  <a:lnTo>
                    <a:pt x="8042507" y="0"/>
                  </a:lnTo>
                  <a:lnTo>
                    <a:pt x="1121866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Freeform 2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0771752" cy="6858000"/>
            </a:xfrm>
            <a:custGeom>
              <a:avLst/>
              <a:gdLst>
                <a:gd name="connsiteX0" fmla="*/ 0 w 10771752"/>
                <a:gd name="connsiteY0" fmla="*/ 0 h 6858000"/>
                <a:gd name="connsiteX1" fmla="*/ 7595598 w 10771752"/>
                <a:gd name="connsiteY1" fmla="*/ 0 h 6858000"/>
                <a:gd name="connsiteX2" fmla="*/ 10771752 w 10771752"/>
                <a:gd name="connsiteY2" fmla="*/ 6858000 h 6858000"/>
                <a:gd name="connsiteX3" fmla="*/ 0 w 1077175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71752" h="6858000">
                  <a:moveTo>
                    <a:pt x="0" y="0"/>
                  </a:moveTo>
                  <a:lnTo>
                    <a:pt x="7595598" y="0"/>
                  </a:lnTo>
                  <a:lnTo>
                    <a:pt x="107717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EEAA224-694F-4636-8874-3F0A4A228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513" y="49640"/>
            <a:ext cx="7677150" cy="1069272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 PRIORITIES FOR 2018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21CD17-3BE8-449E-89B0-BE2F887A2DA3}"/>
              </a:ext>
            </a:extLst>
          </p:cNvPr>
          <p:cNvSpPr txBox="1"/>
          <p:nvPr/>
        </p:nvSpPr>
        <p:spPr>
          <a:xfrm>
            <a:off x="2818905" y="1118912"/>
            <a:ext cx="83997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Oppose Citizenship Question 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litigation; public comment period; public persuasion; and legislative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9F2C83-BC9B-4721-950F-56BA330F20E7}"/>
              </a:ext>
            </a:extLst>
          </p:cNvPr>
          <p:cNvSpPr txBox="1"/>
          <p:nvPr/>
        </p:nvSpPr>
        <p:spPr>
          <a:xfrm>
            <a:off x="3404604" y="2343034"/>
            <a:ext cx="76344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indent="-461963">
              <a:tabLst>
                <a:tab pos="461963" algn="l"/>
              </a:tabLst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Technology – 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 Bureau’s IT systems; build digital organizing capacity to 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reach Hard-to-Count</a:t>
            </a:r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A53465-993D-46A4-B65A-942B46404139}"/>
              </a:ext>
            </a:extLst>
          </p:cNvPr>
          <p:cNvSpPr txBox="1"/>
          <p:nvPr/>
        </p:nvSpPr>
        <p:spPr>
          <a:xfrm>
            <a:off x="3883813" y="3557569"/>
            <a:ext cx="81192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indent="-461963">
              <a:tabLst>
                <a:tab pos="461963" algn="l"/>
              </a:tabLst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Communications – 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a plan &amp; provide support for implementation; address mis/disinformation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3E200D-9BD4-4B3B-8DD9-5272AF5DB474}"/>
              </a:ext>
            </a:extLst>
          </p:cNvPr>
          <p:cNvSpPr txBox="1"/>
          <p:nvPr/>
        </p:nvSpPr>
        <p:spPr>
          <a:xfrm>
            <a:off x="4485348" y="4814139"/>
            <a:ext cx="738299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indent="-461963">
              <a:tabLst>
                <a:tab pos="461963" algn="l"/>
              </a:tabLst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GOTC – 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culturally resonant messages, begin to identify trusted voices, and collaborate with state/local government, nonprofits &amp; businesses</a:t>
            </a:r>
          </a:p>
        </p:txBody>
      </p:sp>
    </p:spTree>
    <p:extLst>
      <p:ext uri="{BB962C8B-B14F-4D97-AF65-F5344CB8AC3E}">
        <p14:creationId xmlns:p14="http://schemas.microsoft.com/office/powerpoint/2010/main" val="228485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ensus">
            <a:extLst>
              <a:ext uri="{FF2B5EF4-FFF2-40B4-BE49-F238E27FC236}">
                <a16:creationId xmlns:a16="http://schemas.microsoft.com/office/drawing/2014/main" id="{F8C38EA1-5F7C-4999-88D9-5D247FC3A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0" r="25781" b="-1"/>
          <a:stretch/>
        </p:blipFill>
        <p:spPr bwMode="auto">
          <a:xfrm>
            <a:off x="0" y="10"/>
            <a:ext cx="46682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6" name="Group 7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973338" y="0"/>
            <a:ext cx="11218662" cy="6858000"/>
            <a:chOff x="0" y="0"/>
            <a:chExt cx="11218662" cy="6858000"/>
          </a:xfrm>
        </p:grpSpPr>
        <p:sp>
          <p:nvSpPr>
            <p:cNvPr id="72" name="Freeform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218661" cy="6858000"/>
            </a:xfrm>
            <a:custGeom>
              <a:avLst/>
              <a:gdLst>
                <a:gd name="connsiteX0" fmla="*/ 0 w 11218661"/>
                <a:gd name="connsiteY0" fmla="*/ 0 h 6858000"/>
                <a:gd name="connsiteX1" fmla="*/ 8042507 w 11218661"/>
                <a:gd name="connsiteY1" fmla="*/ 0 h 6858000"/>
                <a:gd name="connsiteX2" fmla="*/ 11218661 w 11218661"/>
                <a:gd name="connsiteY2" fmla="*/ 6858000 h 6858000"/>
                <a:gd name="connsiteX3" fmla="*/ 0 w 1121866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18661" h="6858000">
                  <a:moveTo>
                    <a:pt x="0" y="0"/>
                  </a:moveTo>
                  <a:lnTo>
                    <a:pt x="8042507" y="0"/>
                  </a:lnTo>
                  <a:lnTo>
                    <a:pt x="1121866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Freeform 2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0771752" cy="6858000"/>
            </a:xfrm>
            <a:custGeom>
              <a:avLst/>
              <a:gdLst>
                <a:gd name="connsiteX0" fmla="*/ 0 w 10771752"/>
                <a:gd name="connsiteY0" fmla="*/ 0 h 6858000"/>
                <a:gd name="connsiteX1" fmla="*/ 7595598 w 10771752"/>
                <a:gd name="connsiteY1" fmla="*/ 0 h 6858000"/>
                <a:gd name="connsiteX2" fmla="*/ 10771752 w 10771752"/>
                <a:gd name="connsiteY2" fmla="*/ 6858000 h 6858000"/>
                <a:gd name="connsiteX3" fmla="*/ 0 w 1077175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71752" h="6858000">
                  <a:moveTo>
                    <a:pt x="0" y="0"/>
                  </a:moveTo>
                  <a:lnTo>
                    <a:pt x="7595598" y="0"/>
                  </a:lnTo>
                  <a:lnTo>
                    <a:pt x="107717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B7D75E80-62AE-4B94-917E-84645F2AE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97" y="81915"/>
            <a:ext cx="6819553" cy="942975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+mn-lt"/>
              </a:rPr>
              <a:t>BUSINESS OUTREACH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5F6843-55FB-4FA2-A787-3C4CC52C2883}"/>
              </a:ext>
            </a:extLst>
          </p:cNvPr>
          <p:cNvSpPr txBox="1"/>
          <p:nvPr/>
        </p:nvSpPr>
        <p:spPr>
          <a:xfrm>
            <a:off x="3921212" y="866775"/>
            <a:ext cx="827078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sz="4000" b="1" i="0" u="sng" strike="noStrike" kern="1200" cap="sm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“Asks”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Support organizations doing census work</a:t>
            </a:r>
          </a:p>
          <a:p>
            <a:pPr marL="742950" indent="-742950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 on census policy issues</a:t>
            </a:r>
          </a:p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technical assistance (e.g., technology companies)</a:t>
            </a:r>
          </a:p>
          <a:p>
            <a:pPr marL="742950" lvl="0" indent="-742950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promote the importance of filling out the census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Encourage other companies to get involved in the census</a:t>
            </a:r>
          </a:p>
        </p:txBody>
      </p:sp>
    </p:spTree>
    <p:extLst>
      <p:ext uri="{BB962C8B-B14F-4D97-AF65-F5344CB8AC3E}">
        <p14:creationId xmlns:p14="http://schemas.microsoft.com/office/powerpoint/2010/main" val="128229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15761</TotalTime>
  <Words>1000</Words>
  <Application>Microsoft Office PowerPoint</Application>
  <PresentationFormat>Widescreen</PresentationFormat>
  <Paragraphs>218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Berlin Sans FB Demi</vt:lpstr>
      <vt:lpstr>Calibri</vt:lpstr>
      <vt:lpstr>Calibri Light</vt:lpstr>
      <vt:lpstr>Times New Roman</vt:lpstr>
      <vt:lpstr>Office Theme</vt:lpstr>
      <vt:lpstr>Funders Can Help Make the 2020 Census Fair &amp; Accurate Gary D. Bass Bauman Foundation May 29,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 PRIORITIES FOR 2018</vt:lpstr>
      <vt:lpstr>BUSINESS OUTREACH</vt:lpstr>
      <vt:lpstr>3 THINGS YOU CAN DO</vt:lpstr>
      <vt:lpstr>WHAT FOUNDATIONS CAN DO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We’ve Been, Where We Are, &amp; Where We Need to Be</dc:title>
  <dc:creator>Gary Bass</dc:creator>
  <cp:lastModifiedBy>Cassie Davis</cp:lastModifiedBy>
  <cp:revision>137</cp:revision>
  <cp:lastPrinted>2017-09-21T23:33:22Z</cp:lastPrinted>
  <dcterms:created xsi:type="dcterms:W3CDTF">2017-09-15T18:15:02Z</dcterms:created>
  <dcterms:modified xsi:type="dcterms:W3CDTF">2018-12-17T19:07:18Z</dcterms:modified>
</cp:coreProperties>
</file>