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6"/>
  </p:notesMasterIdLst>
  <p:sldIdLst>
    <p:sldId id="257" r:id="rId2"/>
    <p:sldId id="256" r:id="rId3"/>
    <p:sldId id="258" r:id="rId4"/>
    <p:sldId id="259" r:id="rId5"/>
    <p:sldId id="261" r:id="rId6"/>
    <p:sldId id="260" r:id="rId7"/>
    <p:sldId id="262" r:id="rId8"/>
    <p:sldId id="282" r:id="rId9"/>
    <p:sldId id="283" r:id="rId10"/>
    <p:sldId id="267" r:id="rId11"/>
    <p:sldId id="284" r:id="rId12"/>
    <p:sldId id="271" r:id="rId13"/>
    <p:sldId id="308" r:id="rId14"/>
    <p:sldId id="268" r:id="rId15"/>
    <p:sldId id="290" r:id="rId16"/>
    <p:sldId id="291" r:id="rId17"/>
    <p:sldId id="289" r:id="rId18"/>
    <p:sldId id="292" r:id="rId19"/>
    <p:sldId id="302" r:id="rId20"/>
    <p:sldId id="294" r:id="rId21"/>
    <p:sldId id="293" r:id="rId22"/>
    <p:sldId id="295" r:id="rId23"/>
    <p:sldId id="298" r:id="rId24"/>
    <p:sldId id="296" r:id="rId25"/>
    <p:sldId id="297" r:id="rId26"/>
    <p:sldId id="304" r:id="rId27"/>
    <p:sldId id="301" r:id="rId28"/>
    <p:sldId id="310" r:id="rId29"/>
    <p:sldId id="300" r:id="rId30"/>
    <p:sldId id="287" r:id="rId31"/>
    <p:sldId id="305" r:id="rId32"/>
    <p:sldId id="285" r:id="rId33"/>
    <p:sldId id="274" r:id="rId34"/>
    <p:sldId id="280" r:id="rId35"/>
  </p:sldIdLst>
  <p:sldSz cx="9144000" cy="5143500" type="screen16x9"/>
  <p:notesSz cx="6858000" cy="9525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0F983-3482-471A-9026-19C7CB740840}" v="69" dt="2019-09-23T14:34:32.889"/>
    <p1510:client id="{3604E2E9-6806-4B7D-9CCD-29E1019837D4}" v="35" dt="2019-09-23T13:57:19.473"/>
    <p1510:client id="{DB191634-08C2-49D8-AA11-75FB745BB2CA}" v="442" dt="2019-09-22T16:26:34.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809" autoAdjust="0"/>
  </p:normalViewPr>
  <p:slideViewPr>
    <p:cSldViewPr snapToGrid="0">
      <p:cViewPr>
        <p:scale>
          <a:sx n="103" d="100"/>
          <a:sy n="103" d="100"/>
        </p:scale>
        <p:origin x="136" y="-3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7" Type="http://schemas.microsoft.com/office/2016/11/relationships/changesInfo" Target="changesInfos/changesInfo1.xml"/><Relationship Id="rId48"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Deviney" userId="1cffdb14821df8d2" providerId="Windows Live" clId="Web-{DB191634-08C2-49D8-AA11-75FB745BB2CA}"/>
    <pc:docChg chg="addSld delSld modSld">
      <pc:chgData name="Frances Deviney" userId="1cffdb14821df8d2" providerId="Windows Live" clId="Web-{DB191634-08C2-49D8-AA11-75FB745BB2CA}" dt="2019-09-22T16:26:34.737" v="418"/>
      <pc:docMkLst>
        <pc:docMk/>
      </pc:docMkLst>
      <pc:sldChg chg="modNotes">
        <pc:chgData name="Frances Deviney" userId="1cffdb14821df8d2" providerId="Windows Live" clId="Web-{DB191634-08C2-49D8-AA11-75FB745BB2CA}" dt="2019-09-22T16:15:43.482" v="2"/>
        <pc:sldMkLst>
          <pc:docMk/>
          <pc:sldMk cId="0" sldId="257"/>
        </pc:sldMkLst>
      </pc:sldChg>
      <pc:sldChg chg="modSp">
        <pc:chgData name="Frances Deviney" userId="1cffdb14821df8d2" providerId="Windows Live" clId="Web-{DB191634-08C2-49D8-AA11-75FB745BB2CA}" dt="2019-09-22T16:17:08.799" v="16" actId="20577"/>
        <pc:sldMkLst>
          <pc:docMk/>
          <pc:sldMk cId="0" sldId="260"/>
        </pc:sldMkLst>
        <pc:spChg chg="mod">
          <ac:chgData name="Frances Deviney" userId="1cffdb14821df8d2" providerId="Windows Live" clId="Web-{DB191634-08C2-49D8-AA11-75FB745BB2CA}" dt="2019-09-22T16:17:08.799" v="16" actId="20577"/>
          <ac:spMkLst>
            <pc:docMk/>
            <pc:sldMk cId="0" sldId="260"/>
            <ac:spMk id="98" creationId="{00000000-0000-0000-0000-000000000000}"/>
          </ac:spMkLst>
        </pc:spChg>
      </pc:sldChg>
      <pc:sldChg chg="modNotes">
        <pc:chgData name="Frances Deviney" userId="1cffdb14821df8d2" providerId="Windows Live" clId="Web-{DB191634-08C2-49D8-AA11-75FB745BB2CA}" dt="2019-09-22T16:20:49.361" v="219"/>
        <pc:sldMkLst>
          <pc:docMk/>
          <pc:sldMk cId="857528464" sldId="268"/>
        </pc:sldMkLst>
      </pc:sldChg>
      <pc:sldChg chg="modNotes">
        <pc:chgData name="Frances Deviney" userId="1cffdb14821df8d2" providerId="Windows Live" clId="Web-{DB191634-08C2-49D8-AA11-75FB745BB2CA}" dt="2019-09-22T16:19:09.096" v="140"/>
        <pc:sldMkLst>
          <pc:docMk/>
          <pc:sldMk cId="3950446891" sldId="271"/>
        </pc:sldMkLst>
      </pc:sldChg>
      <pc:sldChg chg="modNotes">
        <pc:chgData name="Frances Deviney" userId="1cffdb14821df8d2" providerId="Windows Live" clId="Web-{DB191634-08C2-49D8-AA11-75FB745BB2CA}" dt="2019-09-22T16:24:48.487" v="350"/>
        <pc:sldMkLst>
          <pc:docMk/>
          <pc:sldMk cId="1517018179" sldId="274"/>
        </pc:sldMkLst>
      </pc:sldChg>
      <pc:sldChg chg="modNotes">
        <pc:chgData name="Frances Deviney" userId="1cffdb14821df8d2" providerId="Windows Live" clId="Web-{DB191634-08C2-49D8-AA11-75FB745BB2CA}" dt="2019-09-22T16:23:47.799" v="252"/>
        <pc:sldMkLst>
          <pc:docMk/>
          <pc:sldMk cId="0" sldId="280"/>
        </pc:sldMkLst>
      </pc:sldChg>
      <pc:sldChg chg="modNotes">
        <pc:chgData name="Frances Deviney" userId="1cffdb14821df8d2" providerId="Windows Live" clId="Web-{DB191634-08C2-49D8-AA11-75FB745BB2CA}" dt="2019-09-22T16:25:20.096" v="413"/>
        <pc:sldMkLst>
          <pc:docMk/>
          <pc:sldMk cId="1479923632" sldId="285"/>
        </pc:sldMkLst>
      </pc:sldChg>
      <pc:sldChg chg="modNotes">
        <pc:chgData name="Frances Deviney" userId="1cffdb14821df8d2" providerId="Windows Live" clId="Web-{DB191634-08C2-49D8-AA11-75FB745BB2CA}" dt="2019-09-22T16:22:32.440" v="245"/>
        <pc:sldMkLst>
          <pc:docMk/>
          <pc:sldMk cId="1846211224" sldId="287"/>
        </pc:sldMkLst>
      </pc:sldChg>
      <pc:sldChg chg="modNotes">
        <pc:chgData name="Frances Deviney" userId="1cffdb14821df8d2" providerId="Windows Live" clId="Web-{DB191634-08C2-49D8-AA11-75FB745BB2CA}" dt="2019-09-22T16:21:09.299" v="227"/>
        <pc:sldMkLst>
          <pc:docMk/>
          <pc:sldMk cId="1409614105" sldId="289"/>
        </pc:sldMkLst>
      </pc:sldChg>
      <pc:sldChg chg="modNotes">
        <pc:chgData name="Frances Deviney" userId="1cffdb14821df8d2" providerId="Windows Live" clId="Web-{DB191634-08C2-49D8-AA11-75FB745BB2CA}" dt="2019-09-22T16:20:57.283" v="221"/>
        <pc:sldMkLst>
          <pc:docMk/>
          <pc:sldMk cId="1876790472" sldId="290"/>
        </pc:sldMkLst>
      </pc:sldChg>
      <pc:sldChg chg="modNotes">
        <pc:chgData name="Frances Deviney" userId="1cffdb14821df8d2" providerId="Windows Live" clId="Web-{DB191634-08C2-49D8-AA11-75FB745BB2CA}" dt="2019-09-22T16:21:03.065" v="226"/>
        <pc:sldMkLst>
          <pc:docMk/>
          <pc:sldMk cId="414685273" sldId="291"/>
        </pc:sldMkLst>
      </pc:sldChg>
      <pc:sldChg chg="modNotes">
        <pc:chgData name="Frances Deviney" userId="1cffdb14821df8d2" providerId="Windows Live" clId="Web-{DB191634-08C2-49D8-AA11-75FB745BB2CA}" dt="2019-09-22T16:21:16.268" v="228"/>
        <pc:sldMkLst>
          <pc:docMk/>
          <pc:sldMk cId="4274369749" sldId="292"/>
        </pc:sldMkLst>
      </pc:sldChg>
      <pc:sldChg chg="modNotes">
        <pc:chgData name="Frances Deviney" userId="1cffdb14821df8d2" providerId="Windows Live" clId="Web-{DB191634-08C2-49D8-AA11-75FB745BB2CA}" dt="2019-09-22T16:21:32.252" v="231"/>
        <pc:sldMkLst>
          <pc:docMk/>
          <pc:sldMk cId="1268049300" sldId="293"/>
        </pc:sldMkLst>
      </pc:sldChg>
      <pc:sldChg chg="modNotes">
        <pc:chgData name="Frances Deviney" userId="1cffdb14821df8d2" providerId="Windows Live" clId="Web-{DB191634-08C2-49D8-AA11-75FB745BB2CA}" dt="2019-09-22T16:21:26.721" v="230"/>
        <pc:sldMkLst>
          <pc:docMk/>
          <pc:sldMk cId="700475526" sldId="294"/>
        </pc:sldMkLst>
      </pc:sldChg>
      <pc:sldChg chg="modNotes">
        <pc:chgData name="Frances Deviney" userId="1cffdb14821df8d2" providerId="Windows Live" clId="Web-{DB191634-08C2-49D8-AA11-75FB745BB2CA}" dt="2019-09-22T16:21:44.049" v="237"/>
        <pc:sldMkLst>
          <pc:docMk/>
          <pc:sldMk cId="3430299676" sldId="295"/>
        </pc:sldMkLst>
      </pc:sldChg>
      <pc:sldChg chg="modNotes">
        <pc:chgData name="Frances Deviney" userId="1cffdb14821df8d2" providerId="Windows Live" clId="Web-{DB191634-08C2-49D8-AA11-75FB745BB2CA}" dt="2019-09-22T16:21:56.174" v="239"/>
        <pc:sldMkLst>
          <pc:docMk/>
          <pc:sldMk cId="276433165" sldId="296"/>
        </pc:sldMkLst>
      </pc:sldChg>
      <pc:sldChg chg="modNotes">
        <pc:chgData name="Frances Deviney" userId="1cffdb14821df8d2" providerId="Windows Live" clId="Web-{DB191634-08C2-49D8-AA11-75FB745BB2CA}" dt="2019-09-22T16:22:02.096" v="240"/>
        <pc:sldMkLst>
          <pc:docMk/>
          <pc:sldMk cId="2834693799" sldId="297"/>
        </pc:sldMkLst>
      </pc:sldChg>
      <pc:sldChg chg="modNotes">
        <pc:chgData name="Frances Deviney" userId="1cffdb14821df8d2" providerId="Windows Live" clId="Web-{DB191634-08C2-49D8-AA11-75FB745BB2CA}" dt="2019-09-22T16:21:50.690" v="238"/>
        <pc:sldMkLst>
          <pc:docMk/>
          <pc:sldMk cId="3613879486" sldId="298"/>
        </pc:sldMkLst>
      </pc:sldChg>
      <pc:sldChg chg="modNotes">
        <pc:chgData name="Frances Deviney" userId="1cffdb14821df8d2" providerId="Windows Live" clId="Web-{DB191634-08C2-49D8-AA11-75FB745BB2CA}" dt="2019-09-22T16:22:18.096" v="243"/>
        <pc:sldMkLst>
          <pc:docMk/>
          <pc:sldMk cId="472353311" sldId="299"/>
        </pc:sldMkLst>
      </pc:sldChg>
      <pc:sldChg chg="modNotes">
        <pc:chgData name="Frances Deviney" userId="1cffdb14821df8d2" providerId="Windows Live" clId="Web-{DB191634-08C2-49D8-AA11-75FB745BB2CA}" dt="2019-09-22T16:22:21.893" v="244"/>
        <pc:sldMkLst>
          <pc:docMk/>
          <pc:sldMk cId="1919740840" sldId="300"/>
        </pc:sldMkLst>
      </pc:sldChg>
      <pc:sldChg chg="modNotes">
        <pc:chgData name="Frances Deviney" userId="1cffdb14821df8d2" providerId="Windows Live" clId="Web-{DB191634-08C2-49D8-AA11-75FB745BB2CA}" dt="2019-09-22T16:22:12.268" v="242"/>
        <pc:sldMkLst>
          <pc:docMk/>
          <pc:sldMk cId="3687631037" sldId="301"/>
        </pc:sldMkLst>
      </pc:sldChg>
      <pc:sldChg chg="modNotes">
        <pc:chgData name="Frances Deviney" userId="1cffdb14821df8d2" providerId="Windows Live" clId="Web-{DB191634-08C2-49D8-AA11-75FB745BB2CA}" dt="2019-09-22T16:21:21.096" v="229"/>
        <pc:sldMkLst>
          <pc:docMk/>
          <pc:sldMk cId="93153254" sldId="302"/>
        </pc:sldMkLst>
      </pc:sldChg>
      <pc:sldChg chg="modNotes">
        <pc:chgData name="Frances Deviney" userId="1cffdb14821df8d2" providerId="Windows Live" clId="Web-{DB191634-08C2-49D8-AA11-75FB745BB2CA}" dt="2019-09-22T16:22:08.315" v="241"/>
        <pc:sldMkLst>
          <pc:docMk/>
          <pc:sldMk cId="3055943116" sldId="304"/>
        </pc:sldMkLst>
      </pc:sldChg>
      <pc:sldChg chg="modNotes">
        <pc:chgData name="Frances Deviney" userId="1cffdb14821df8d2" providerId="Windows Live" clId="Web-{DB191634-08C2-49D8-AA11-75FB745BB2CA}" dt="2019-09-22T16:22:38.408" v="246"/>
        <pc:sldMkLst>
          <pc:docMk/>
          <pc:sldMk cId="2307970358" sldId="305"/>
        </pc:sldMkLst>
      </pc:sldChg>
      <pc:sldChg chg="new del">
        <pc:chgData name="Frances Deviney" userId="1cffdb14821df8d2" providerId="Windows Live" clId="Web-{DB191634-08C2-49D8-AA11-75FB745BB2CA}" dt="2019-09-22T16:26:17.784" v="416"/>
        <pc:sldMkLst>
          <pc:docMk/>
          <pc:sldMk cId="3910341525" sldId="306"/>
        </pc:sldMkLst>
      </pc:sldChg>
      <pc:sldChg chg="add del replId">
        <pc:chgData name="Frances Deviney" userId="1cffdb14821df8d2" providerId="Windows Live" clId="Web-{DB191634-08C2-49D8-AA11-75FB745BB2CA}" dt="2019-09-22T16:26:34.737" v="418"/>
        <pc:sldMkLst>
          <pc:docMk/>
          <pc:sldMk cId="1928361551" sldId="307"/>
        </pc:sldMkLst>
      </pc:sldChg>
      <pc:sldChg chg="add replId">
        <pc:chgData name="Frances Deviney" userId="1cffdb14821df8d2" providerId="Windows Live" clId="Web-{DB191634-08C2-49D8-AA11-75FB745BB2CA}" dt="2019-09-22T16:26:32.127" v="417"/>
        <pc:sldMkLst>
          <pc:docMk/>
          <pc:sldMk cId="341300544" sldId="308"/>
        </pc:sldMkLst>
      </pc:sldChg>
    </pc:docChg>
  </pc:docChgLst>
  <pc:docChgLst>
    <pc:chgData name="Frances Deviney" userId="1cffdb14821df8d2" providerId="Windows Live" clId="Web-{1E50F983-3482-471A-9026-19C7CB740840}"/>
    <pc:docChg chg="modSld">
      <pc:chgData name="Frances Deviney" userId="1cffdb14821df8d2" providerId="Windows Live" clId="Web-{1E50F983-3482-471A-9026-19C7CB740840}" dt="2019-09-23T14:34:32.889" v="68" actId="20577"/>
      <pc:docMkLst>
        <pc:docMk/>
      </pc:docMkLst>
      <pc:sldChg chg="modSp">
        <pc:chgData name="Frances Deviney" userId="1cffdb14821df8d2" providerId="Windows Live" clId="Web-{1E50F983-3482-471A-9026-19C7CB740840}" dt="2019-09-23T14:34:32.889" v="68" actId="20577"/>
        <pc:sldMkLst>
          <pc:docMk/>
          <pc:sldMk cId="0" sldId="257"/>
        </pc:sldMkLst>
        <pc:spChg chg="mod">
          <ac:chgData name="Frances Deviney" userId="1cffdb14821df8d2" providerId="Windows Live" clId="Web-{1E50F983-3482-471A-9026-19C7CB740840}" dt="2019-09-23T14:34:32.889" v="68" actId="20577"/>
          <ac:spMkLst>
            <pc:docMk/>
            <pc:sldMk cId="0" sldId="257"/>
            <ac:spMk id="73" creationId="{00000000-0000-0000-0000-000000000000}"/>
          </ac:spMkLst>
        </pc:spChg>
      </pc:sldChg>
    </pc:docChg>
  </pc:docChgLst>
  <pc:docChgLst>
    <pc:chgData name="Guest User" providerId="Windows Live" clId="Web-{3604E2E9-6806-4B7D-9CCD-29E1019837D4}"/>
    <pc:docChg chg="addSld delSld modSld sldOrd">
      <pc:chgData name="Guest User" userId="" providerId="Windows Live" clId="Web-{3604E2E9-6806-4B7D-9CCD-29E1019837D4}" dt="2019-09-23T13:57:19.473" v="33"/>
      <pc:docMkLst>
        <pc:docMk/>
      </pc:docMkLst>
      <pc:sldChg chg="addSp delSp modSp del">
        <pc:chgData name="Guest User" userId="" providerId="Windows Live" clId="Web-{3604E2E9-6806-4B7D-9CCD-29E1019837D4}" dt="2019-09-23T13:57:05.098" v="30"/>
        <pc:sldMkLst>
          <pc:docMk/>
          <pc:sldMk cId="472353311" sldId="299"/>
        </pc:sldMkLst>
        <pc:spChg chg="del">
          <ac:chgData name="Guest User" userId="" providerId="Windows Live" clId="Web-{3604E2E9-6806-4B7D-9CCD-29E1019837D4}" dt="2019-09-23T13:53:52.175" v="6"/>
          <ac:spMkLst>
            <pc:docMk/>
            <pc:sldMk cId="472353311" sldId="299"/>
            <ac:spMk id="6" creationId="{1D3DAB24-A2FB-418C-8BCC-3F653B90072C}"/>
          </ac:spMkLst>
        </pc:spChg>
        <pc:picChg chg="add del mod modCrop">
          <ac:chgData name="Guest User" userId="" providerId="Windows Live" clId="Web-{3604E2E9-6806-4B7D-9CCD-29E1019837D4}" dt="2019-09-23T13:54:04.613" v="10" actId="1076"/>
          <ac:picMkLst>
            <pc:docMk/>
            <pc:sldMk cId="472353311" sldId="299"/>
            <ac:picMk id="3" creationId="{3FF2F891-919B-49F3-8993-AA7042BBC97D}"/>
          </ac:picMkLst>
        </pc:picChg>
      </pc:sldChg>
      <pc:sldChg chg="modSp">
        <pc:chgData name="Guest User" userId="" providerId="Windows Live" clId="Web-{3604E2E9-6806-4B7D-9CCD-29E1019837D4}" dt="2019-09-23T13:55:04.051" v="13" actId="1076"/>
        <pc:sldMkLst>
          <pc:docMk/>
          <pc:sldMk cId="1919740840" sldId="300"/>
        </pc:sldMkLst>
        <pc:picChg chg="mod">
          <ac:chgData name="Guest User" userId="" providerId="Windows Live" clId="Web-{3604E2E9-6806-4B7D-9CCD-29E1019837D4}" dt="2019-09-23T13:55:04.051" v="13" actId="1076"/>
          <ac:picMkLst>
            <pc:docMk/>
            <pc:sldMk cId="1919740840" sldId="300"/>
            <ac:picMk id="5" creationId="{2472862D-86DC-49EB-B0D4-50A6031E3F3C}"/>
          </ac:picMkLst>
        </pc:picChg>
      </pc:sldChg>
      <pc:sldChg chg="add del replId">
        <pc:chgData name="Guest User" userId="" providerId="Windows Live" clId="Web-{3604E2E9-6806-4B7D-9CCD-29E1019837D4}" dt="2019-09-23T13:57:06.380" v="31"/>
        <pc:sldMkLst>
          <pc:docMk/>
          <pc:sldMk cId="3820824415" sldId="309"/>
        </pc:sldMkLst>
      </pc:sldChg>
      <pc:sldChg chg="addSp delSp modSp add ord replId">
        <pc:chgData name="Guest User" userId="" providerId="Windows Live" clId="Web-{3604E2E9-6806-4B7D-9CCD-29E1019837D4}" dt="2019-09-23T13:57:19.473" v="33"/>
        <pc:sldMkLst>
          <pc:docMk/>
          <pc:sldMk cId="4061645067" sldId="310"/>
        </pc:sldMkLst>
        <pc:picChg chg="add mod">
          <ac:chgData name="Guest User" userId="" providerId="Windows Live" clId="Web-{3604E2E9-6806-4B7D-9CCD-29E1019837D4}" dt="2019-09-23T13:57:16.317" v="32" actId="14100"/>
          <ac:picMkLst>
            <pc:docMk/>
            <pc:sldMk cId="4061645067" sldId="310"/>
            <ac:picMk id="2" creationId="{5118BD47-7B5E-4AF7-A8C0-DED61AF4A747}"/>
          </ac:picMkLst>
        </pc:picChg>
        <pc:picChg chg="del">
          <ac:chgData name="Guest User" userId="" providerId="Windows Live" clId="Web-{3604E2E9-6806-4B7D-9CCD-29E1019837D4}" dt="2019-09-23T13:55:29.660" v="15"/>
          <ac:picMkLst>
            <pc:docMk/>
            <pc:sldMk cId="4061645067" sldId="310"/>
            <ac:picMk id="5" creationId="{2472862D-86DC-49EB-B0D4-50A6031E3F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954197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c3283023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c3283023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Adrianna</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bfc9c47a8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bfc9c47a8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900"/>
              </a:spcBef>
              <a:spcAft>
                <a:spcPts val="0"/>
              </a:spcAft>
              <a:buNone/>
            </a:pPr>
            <a:r>
              <a:rPr lang="en-US" dirty="0"/>
              <a:t>Katie</a:t>
            </a:r>
            <a:endParaRPr dirty="0"/>
          </a:p>
        </p:txBody>
      </p:sp>
    </p:spTree>
    <p:extLst>
      <p:ext uri="{BB962C8B-B14F-4D97-AF65-F5344CB8AC3E}">
        <p14:creationId xmlns:p14="http://schemas.microsoft.com/office/powerpoint/2010/main" val="4248689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bfc9c47a8_0_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bfc9c47a8_0_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a:t>
            </a:r>
            <a:endParaRPr dirty="0"/>
          </a:p>
        </p:txBody>
      </p:sp>
    </p:spTree>
    <p:extLst>
      <p:ext uri="{BB962C8B-B14F-4D97-AF65-F5344CB8AC3E}">
        <p14:creationId xmlns:p14="http://schemas.microsoft.com/office/powerpoint/2010/main" val="299100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c379f438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c379f438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Katie discuss three strategies: </a:t>
            </a:r>
          </a:p>
          <a:p>
            <a:pPr marL="0" indent="0">
              <a:buNone/>
            </a:pPr>
            <a:r>
              <a:rPr lang="en" dirty="0"/>
              <a:t>1) Supporting your efforts and those of your local partners with resources and connections</a:t>
            </a:r>
          </a:p>
          <a:p>
            <a:pPr marL="0" indent="0">
              <a:buNone/>
            </a:pPr>
            <a:r>
              <a:rPr lang="en" dirty="0"/>
              <a:t>2) Targeting HTC areas, asking you for help reaching those communities</a:t>
            </a:r>
          </a:p>
          <a:p>
            <a:pPr marL="0" indent="0">
              <a:buNone/>
            </a:pPr>
            <a:r>
              <a:rPr lang="en" dirty="0"/>
              <a:t>3) Pooled fund</a:t>
            </a:r>
          </a:p>
          <a:p>
            <a:pPr marL="0" indent="0">
              <a:buNone/>
            </a:pPr>
            <a:endParaRPr lang="en" dirty="0"/>
          </a:p>
        </p:txBody>
      </p:sp>
    </p:spTree>
    <p:extLst>
      <p:ext uri="{BB962C8B-B14F-4D97-AF65-F5344CB8AC3E}">
        <p14:creationId xmlns:p14="http://schemas.microsoft.com/office/powerpoint/2010/main" val="3557117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Cassie answer questions. Katie, monitor and ask questions that pop up over the chat function. </a:t>
            </a:r>
            <a:endParaRPr lang="en-US" dirty="0"/>
          </a:p>
        </p:txBody>
      </p:sp>
    </p:spTree>
    <p:extLst>
      <p:ext uri="{BB962C8B-B14F-4D97-AF65-F5344CB8AC3E}">
        <p14:creationId xmlns:p14="http://schemas.microsoft.com/office/powerpoint/2010/main" val="258415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bfc9c47a8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bfc9c47a8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Katie pass it over to Cassie to discuss materials/ resources we have available. Cassie, introduce yourself to the members and describe role. </a:t>
            </a:r>
          </a:p>
        </p:txBody>
      </p:sp>
    </p:spTree>
    <p:extLst>
      <p:ext uri="{BB962C8B-B14F-4D97-AF65-F5344CB8AC3E}">
        <p14:creationId xmlns:p14="http://schemas.microsoft.com/office/powerpoint/2010/main" val="2345515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Cassie</a:t>
            </a:r>
          </a:p>
        </p:txBody>
      </p:sp>
    </p:spTree>
    <p:extLst>
      <p:ext uri="{BB962C8B-B14F-4D97-AF65-F5344CB8AC3E}">
        <p14:creationId xmlns:p14="http://schemas.microsoft.com/office/powerpoint/2010/main" val="268937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255798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48465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2198629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 dirty="0"/>
              <a:t>Cassie</a:t>
            </a:r>
            <a:endParaRPr lang="en-US" dirty="0"/>
          </a:p>
        </p:txBody>
      </p:sp>
    </p:spTree>
    <p:extLst>
      <p:ext uri="{BB962C8B-B14F-4D97-AF65-F5344CB8AC3E}">
        <p14:creationId xmlns:p14="http://schemas.microsoft.com/office/powerpoint/2010/main" val="277430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Adrianna </a:t>
            </a:r>
            <a:r>
              <a:rPr lang="en" dirty="0"/>
              <a:t>welcomes on behalf of UWT, </a:t>
            </a:r>
            <a:r>
              <a:rPr lang="en-US" dirty="0"/>
              <a:t>CPPP &amp; Texas Counts Campaign Steering Committee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709390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86147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Cassie</a:t>
            </a:r>
            <a:endParaRPr dirty="0"/>
          </a:p>
        </p:txBody>
      </p:sp>
    </p:spTree>
    <p:extLst>
      <p:ext uri="{BB962C8B-B14F-4D97-AF65-F5344CB8AC3E}">
        <p14:creationId xmlns:p14="http://schemas.microsoft.com/office/powerpoint/2010/main" val="2333225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3756333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4090310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2142571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1890421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 dirty="0"/>
              <a:t>Cassie</a:t>
            </a:r>
            <a:endParaRPr lang="en-US" dirty="0"/>
          </a:p>
        </p:txBody>
      </p:sp>
    </p:spTree>
    <p:extLst>
      <p:ext uri="{BB962C8B-B14F-4D97-AF65-F5344CB8AC3E}">
        <p14:creationId xmlns:p14="http://schemas.microsoft.com/office/powerpoint/2010/main" val="147154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dirty="0"/>
              <a:t>Cassie</a:t>
            </a:r>
            <a:endParaRPr lang="en-US" dirty="0"/>
          </a:p>
        </p:txBody>
      </p:sp>
    </p:spTree>
    <p:extLst>
      <p:ext uri="{BB962C8B-B14F-4D97-AF65-F5344CB8AC3E}">
        <p14:creationId xmlns:p14="http://schemas.microsoft.com/office/powerpoint/2010/main" val="54872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dirty="0"/>
              <a:t>Cassie</a:t>
            </a:r>
            <a:endParaRPr lang="en-US" dirty="0"/>
          </a:p>
        </p:txBody>
      </p:sp>
    </p:spTree>
    <p:extLst>
      <p:ext uri="{BB962C8B-B14F-4D97-AF65-F5344CB8AC3E}">
        <p14:creationId xmlns:p14="http://schemas.microsoft.com/office/powerpoint/2010/main" val="173104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c1c6fd9b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c1c6fd9b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Adrianna introduces Katie &amp; Cassie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bfc9c47a8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bfc9c47a8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92923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bfc9c47a8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bfc9c47a8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Cassie</a:t>
            </a:r>
            <a:endParaRPr lang="en-US" dirty="0"/>
          </a:p>
        </p:txBody>
      </p:sp>
    </p:spTree>
    <p:extLst>
      <p:ext uri="{BB962C8B-B14F-4D97-AF65-F5344CB8AC3E}">
        <p14:creationId xmlns:p14="http://schemas.microsoft.com/office/powerpoint/2010/main" val="2093950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c379f438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c379f438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Cassie answer questions. Katie, monitor and ask questions that pop up over the chat function. </a:t>
            </a:r>
            <a:endParaRPr lang="en-US" dirty="0"/>
          </a:p>
        </p:txBody>
      </p:sp>
    </p:spTree>
    <p:extLst>
      <p:ext uri="{BB962C8B-B14F-4D97-AF65-F5344CB8AC3E}">
        <p14:creationId xmlns:p14="http://schemas.microsoft.com/office/powerpoint/2010/main" val="3828748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bfc9c47a8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bfc9c47a8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Adrianna – let them know that we use this information to identify needs for the CBO community to set content for future calls, identify resources needed, and report out to Steering Committee to find cross-sector commonalities. </a:t>
            </a:r>
            <a:endParaRPr dirty="0"/>
          </a:p>
        </p:txBody>
      </p:sp>
    </p:spTree>
    <p:extLst>
      <p:ext uri="{BB962C8B-B14F-4D97-AF65-F5344CB8AC3E}">
        <p14:creationId xmlns:p14="http://schemas.microsoft.com/office/powerpoint/2010/main" val="455897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bfc9c47a8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bfc9c47a8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 dirty="0"/>
              <a:t>Adrianna</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bfc9c47a8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bfc9c47a8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Adrianna</a:t>
            </a:r>
            <a:r>
              <a:rPr lang="en" dirty="0"/>
              <a:t> reviews agenda</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bfc9c47a8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bfc9c47a8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 – give a little bit of background on your position and role going forward</a:t>
            </a:r>
            <a:endParaRPr dirty="0"/>
          </a:p>
        </p:txBody>
      </p:sp>
    </p:spTree>
    <p:extLst>
      <p:ext uri="{BB962C8B-B14F-4D97-AF65-F5344CB8AC3E}">
        <p14:creationId xmlns:p14="http://schemas.microsoft.com/office/powerpoint/2010/main" val="88092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bfc9c47a8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bfc9c47a8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c1c6fd9b5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c1c6fd9b5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c1c6fd9b5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c1c6fd9b5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a:t>
            </a:r>
            <a:endParaRPr dirty="0"/>
          </a:p>
        </p:txBody>
      </p:sp>
    </p:spTree>
    <p:extLst>
      <p:ext uri="{BB962C8B-B14F-4D97-AF65-F5344CB8AC3E}">
        <p14:creationId xmlns:p14="http://schemas.microsoft.com/office/powerpoint/2010/main" val="135376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c1c6fd9b5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c1c6fd9b5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Katie</a:t>
            </a:r>
            <a:endParaRPr dirty="0"/>
          </a:p>
        </p:txBody>
      </p:sp>
    </p:spTree>
    <p:extLst>
      <p:ext uri="{BB962C8B-B14F-4D97-AF65-F5344CB8AC3E}">
        <p14:creationId xmlns:p14="http://schemas.microsoft.com/office/powerpoint/2010/main" val="62484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hyperlink" Target="https://www.censushardtocountmaps2020.us/" TargetMode="External"/><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docs.google.com/forms/d/e/1FAIpQLSdmKKHfVW4hEfPjdN_KuU_9HRH3y53HrOrMS5uMpKXhIBLNPQ/viewform?usp=sf_lin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22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Texas Counts Campaign: CBO Webinar logistics	</a:t>
            </a:r>
            <a:endParaRPr dirty="0"/>
          </a:p>
        </p:txBody>
      </p:sp>
      <p:sp>
        <p:nvSpPr>
          <p:cNvPr id="73" name="Google Shape;73;p14"/>
          <p:cNvSpPr txBox="1">
            <a:spLocks noGrp="1"/>
          </p:cNvSpPr>
          <p:nvPr>
            <p:ph type="body" idx="1"/>
          </p:nvPr>
        </p:nvSpPr>
        <p:spPr>
          <a:xfrm>
            <a:off x="311700" y="1038925"/>
            <a:ext cx="8520600" cy="3517800"/>
          </a:xfrm>
          <a:prstGeom prst="rect">
            <a:avLst/>
          </a:prstGeom>
        </p:spPr>
        <p:txBody>
          <a:bodyPr spcFirstLastPara="1" wrap="square" lIns="91425" tIns="91425" rIns="91425" bIns="91425" anchor="ctr" anchorCtr="0">
            <a:noAutofit/>
          </a:bodyPr>
          <a:lstStyle/>
          <a:p>
            <a:pPr>
              <a:lnSpc>
                <a:spcPct val="100000"/>
              </a:lnSpc>
            </a:pPr>
            <a:r>
              <a:rPr lang="en" dirty="0"/>
              <a:t>Audio available over computer speakers or call: </a:t>
            </a:r>
            <a:r>
              <a:rPr lang="en-US" dirty="0"/>
              <a:t>866.740.1260; Access Code:  3200106</a:t>
            </a:r>
            <a:endParaRPr lang="en-US" sz="1600" dirty="0"/>
          </a:p>
          <a:p>
            <a:pPr>
              <a:lnSpc>
                <a:spcPct val="100000"/>
              </a:lnSpc>
            </a:pPr>
            <a:r>
              <a:rPr lang="en" dirty="0">
                <a:highlight>
                  <a:srgbClr val="FFFFFF"/>
                </a:highlight>
              </a:rPr>
              <a:t>During Q&amp;A:</a:t>
            </a:r>
            <a:endParaRPr dirty="0">
              <a:highlight>
                <a:srgbClr val="FFFFFF"/>
              </a:highlight>
            </a:endParaRPr>
          </a:p>
          <a:p>
            <a:pPr lvl="1">
              <a:lnSpc>
                <a:spcPct val="100000"/>
              </a:lnSpc>
              <a:spcBef>
                <a:spcPts val="0"/>
              </a:spcBef>
            </a:pPr>
            <a:r>
              <a:rPr lang="en" dirty="0">
                <a:highlight>
                  <a:srgbClr val="FFFFFF"/>
                </a:highlight>
              </a:rPr>
              <a:t>We will have your lines on mute during the presentation</a:t>
            </a:r>
          </a:p>
          <a:p>
            <a:pPr lvl="1">
              <a:lnSpc>
                <a:spcPct val="100000"/>
              </a:lnSpc>
              <a:spcBef>
                <a:spcPts val="0"/>
              </a:spcBef>
            </a:pPr>
            <a:r>
              <a:rPr lang="en" dirty="0">
                <a:highlight>
                  <a:srgbClr val="FFFFFF"/>
                </a:highlight>
              </a:rPr>
              <a:t>If you have a question, use the chat box on the left side of your screen and we’ll address as soon as we can </a:t>
            </a:r>
            <a:endParaRPr dirty="0">
              <a:highlight>
                <a:srgbClr val="FFFFFF"/>
              </a:highlight>
            </a:endParaRPr>
          </a:p>
          <a:p>
            <a:pPr>
              <a:lnSpc>
                <a:spcPct val="100000"/>
              </a:lnSpc>
            </a:pPr>
            <a:r>
              <a:rPr lang="en" dirty="0">
                <a:highlight>
                  <a:srgbClr val="FFFFFF"/>
                </a:highlight>
              </a:rPr>
              <a:t>During the report out period:</a:t>
            </a:r>
          </a:p>
          <a:p>
            <a:pPr lvl="1">
              <a:lnSpc>
                <a:spcPct val="100000"/>
              </a:lnSpc>
            </a:pPr>
            <a:r>
              <a:rPr lang="en" dirty="0">
                <a:highlight>
                  <a:srgbClr val="FFFFFF"/>
                </a:highlight>
              </a:rPr>
              <a:t>If you have a question, use the chat box on the left side of your screen and we’ll address as soon as we can </a:t>
            </a:r>
          </a:p>
          <a:p>
            <a:pPr>
              <a:lnSpc>
                <a:spcPct val="100000"/>
              </a:lnSpc>
            </a:pPr>
            <a:r>
              <a:rPr lang="en" dirty="0">
                <a:highlight>
                  <a:srgbClr val="FFFFFF"/>
                </a:highlight>
              </a:rPr>
              <a:t>Following the call, we will:</a:t>
            </a:r>
            <a:endParaRPr dirty="0">
              <a:highlight>
                <a:srgbClr val="FFFFFF"/>
              </a:highlight>
            </a:endParaRPr>
          </a:p>
          <a:p>
            <a:pPr marL="914400" lvl="1" indent="-317500" algn="l" rtl="0">
              <a:lnSpc>
                <a:spcPct val="100000"/>
              </a:lnSpc>
              <a:spcBef>
                <a:spcPts val="0"/>
              </a:spcBef>
              <a:spcAft>
                <a:spcPts val="0"/>
              </a:spcAft>
              <a:buSzPts val="1400"/>
              <a:buChar char="○"/>
            </a:pPr>
            <a:r>
              <a:rPr lang="en" dirty="0">
                <a:highlight>
                  <a:srgbClr val="FFFFFF"/>
                </a:highlight>
              </a:rPr>
              <a:t>Include a link </a:t>
            </a:r>
            <a:r>
              <a:rPr lang="en-US" dirty="0">
                <a:highlight>
                  <a:srgbClr val="FFFFFF"/>
                </a:highlight>
              </a:rPr>
              <a:t>to the </a:t>
            </a:r>
            <a:r>
              <a:rPr lang="en" dirty="0">
                <a:highlight>
                  <a:srgbClr val="FFFFFF"/>
                </a:highlight>
              </a:rPr>
              <a:t>webinar recording </a:t>
            </a:r>
            <a:r>
              <a:rPr lang="en-US" dirty="0">
                <a:highlight>
                  <a:srgbClr val="FFFFFF"/>
                </a:highlight>
              </a:rPr>
              <a:t>when we send out the minutes from this meeting</a:t>
            </a:r>
            <a:r>
              <a:rPr lang="en" dirty="0">
                <a:highlight>
                  <a:srgbClr val="FFFFFF"/>
                </a:highlight>
              </a:rPr>
              <a:t>.</a:t>
            </a:r>
            <a:endParaRPr dirty="0">
              <a:highlight>
                <a:srgbClr val="FFFFFF"/>
              </a:highlight>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Google Shape;17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5122" name="Picture 2" descr="Image result for building the plane while flying image">
            <a:extLst>
              <a:ext uri="{FF2B5EF4-FFF2-40B4-BE49-F238E27FC236}">
                <a16:creationId xmlns:a16="http://schemas.microsoft.com/office/drawing/2014/main" xmlns="" id="{B68C4EC4-6876-4203-A75C-C5F1C9C4D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66700"/>
            <a:ext cx="695325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1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t>Where we are now: </a:t>
            </a:r>
            <a:br>
              <a:rPr lang="en-US" sz="4800" dirty="0"/>
            </a:br>
            <a:r>
              <a:rPr lang="en-US" sz="4800" dirty="0"/>
              <a:t>Campaign &amp; Pooled Fund</a:t>
            </a:r>
            <a:endParaRPr sz="4800" dirty="0"/>
          </a:p>
        </p:txBody>
      </p:sp>
      <p:pic>
        <p:nvPicPr>
          <p:cNvPr id="210" name="Google Shape;210;p29"/>
          <p:cNvPicPr preferRelativeResize="0"/>
          <p:nvPr/>
        </p:nvPicPr>
        <p:blipFill>
          <a:blip r:embed="rId3">
            <a:alphaModFix amt="84000"/>
          </a:blip>
          <a:stretch>
            <a:fillRect/>
          </a:stretch>
        </p:blipFill>
        <p:spPr>
          <a:xfrm>
            <a:off x="0" y="2571750"/>
            <a:ext cx="9144000" cy="2571750"/>
          </a:xfrm>
          <a:prstGeom prst="rect">
            <a:avLst/>
          </a:prstGeom>
          <a:noFill/>
          <a:ln>
            <a:noFill/>
          </a:ln>
        </p:spPr>
      </p:pic>
      <p:sp>
        <p:nvSpPr>
          <p:cNvPr id="211" name="Google Shape;21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1873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8"/>
          <p:cNvPicPr preferRelativeResize="0"/>
          <p:nvPr/>
        </p:nvPicPr>
        <p:blipFill>
          <a:blip r:embed="rId3">
            <a:alphaModFix/>
          </a:blip>
          <a:stretch>
            <a:fillRect/>
          </a:stretch>
        </p:blipFill>
        <p:spPr>
          <a:xfrm>
            <a:off x="3523825" y="0"/>
            <a:ext cx="5462388" cy="5056825"/>
          </a:xfrm>
          <a:prstGeom prst="rect">
            <a:avLst/>
          </a:prstGeom>
          <a:noFill/>
          <a:ln>
            <a:noFill/>
          </a:ln>
        </p:spPr>
      </p:pic>
      <p:sp>
        <p:nvSpPr>
          <p:cNvPr id="201" name="Google Shape;20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202" name="Google Shape;202;p28"/>
          <p:cNvSpPr txBox="1">
            <a:spLocks noGrp="1"/>
          </p:cNvSpPr>
          <p:nvPr>
            <p:ph type="title"/>
          </p:nvPr>
        </p:nvSpPr>
        <p:spPr>
          <a:xfrm>
            <a:off x="311700" y="445025"/>
            <a:ext cx="44325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Where we’re going . . . Three strategies</a:t>
            </a:r>
            <a:endParaRPr dirty="0"/>
          </a:p>
        </p:txBody>
      </p:sp>
      <p:pic>
        <p:nvPicPr>
          <p:cNvPr id="203" name="Google Shape;203;p28"/>
          <p:cNvPicPr preferRelativeResize="0"/>
          <p:nvPr/>
        </p:nvPicPr>
        <p:blipFill>
          <a:blip r:embed="rId4">
            <a:alphaModFix/>
          </a:blip>
          <a:stretch>
            <a:fillRect/>
          </a:stretch>
        </p:blipFill>
        <p:spPr>
          <a:xfrm>
            <a:off x="223113" y="3678463"/>
            <a:ext cx="3781425" cy="942975"/>
          </a:xfrm>
          <a:prstGeom prst="rect">
            <a:avLst/>
          </a:prstGeom>
          <a:noFill/>
          <a:ln>
            <a:noFill/>
          </a:ln>
        </p:spPr>
      </p:pic>
      <p:sp>
        <p:nvSpPr>
          <p:cNvPr id="204" name="Google Shape;204;p28"/>
          <p:cNvSpPr txBox="1"/>
          <p:nvPr/>
        </p:nvSpPr>
        <p:spPr>
          <a:xfrm>
            <a:off x="311700" y="4621450"/>
            <a:ext cx="30000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100" u="sng">
                <a:solidFill>
                  <a:schemeClr val="accent1"/>
                </a:solidFill>
                <a:hlinkClick r:id="rId5"/>
              </a:rPr>
              <a:t>https://www.censushardtocountmaps2020.us/</a:t>
            </a:r>
            <a:endParaRPr/>
          </a:p>
        </p:txBody>
      </p:sp>
    </p:spTree>
    <p:extLst>
      <p:ext uri="{BB962C8B-B14F-4D97-AF65-F5344CB8AC3E}">
        <p14:creationId xmlns:p14="http://schemas.microsoft.com/office/powerpoint/2010/main" val="3950446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311700" y="7224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0"/>
              <a:t>Q&amp;A</a:t>
            </a:r>
            <a:endParaRPr sz="15000"/>
          </a:p>
        </p:txBody>
      </p:sp>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341300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What </a:t>
            </a:r>
            <a:r>
              <a:rPr lang="en-US" sz="4800" dirty="0"/>
              <a:t>do we have to help you now?</a:t>
            </a:r>
            <a:endParaRPr sz="4800" dirty="0"/>
          </a:p>
        </p:txBody>
      </p:sp>
      <p:pic>
        <p:nvPicPr>
          <p:cNvPr id="178" name="Google Shape;178;p25"/>
          <p:cNvPicPr preferRelativeResize="0"/>
          <p:nvPr/>
        </p:nvPicPr>
        <p:blipFill>
          <a:blip r:embed="rId3">
            <a:alphaModFix amt="87000"/>
          </a:blip>
          <a:stretch>
            <a:fillRect/>
          </a:stretch>
        </p:blipFill>
        <p:spPr>
          <a:xfrm>
            <a:off x="0" y="2571750"/>
            <a:ext cx="9143999" cy="2571750"/>
          </a:xfrm>
          <a:prstGeom prst="rect">
            <a:avLst/>
          </a:prstGeom>
          <a:noFill/>
          <a:ln>
            <a:noFill/>
          </a:ln>
        </p:spPr>
      </p:pic>
      <p:sp>
        <p:nvSpPr>
          <p:cNvPr id="179" name="Google Shape;17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85752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4" name="Picture 3">
            <a:extLst>
              <a:ext uri="{FF2B5EF4-FFF2-40B4-BE49-F238E27FC236}">
                <a16:creationId xmlns:a16="http://schemas.microsoft.com/office/drawing/2014/main" xmlns="" id="{12DF1C7C-E06E-4D66-B50C-DCC8DBDF14E8}"/>
              </a:ext>
            </a:extLst>
          </p:cNvPr>
          <p:cNvPicPr>
            <a:picLocks noChangeAspect="1"/>
          </p:cNvPicPr>
          <p:nvPr/>
        </p:nvPicPr>
        <p:blipFill rotWithShape="1">
          <a:blip r:embed="rId3"/>
          <a:srcRect r="10491" b="27040"/>
          <a:stretch/>
        </p:blipFill>
        <p:spPr>
          <a:xfrm>
            <a:off x="122842" y="97822"/>
            <a:ext cx="8763610" cy="4762195"/>
          </a:xfrm>
          <a:prstGeom prst="rect">
            <a:avLst/>
          </a:prstGeom>
        </p:spPr>
      </p:pic>
      <p:sp>
        <p:nvSpPr>
          <p:cNvPr id="2" name="Arrow: Striped Right 1">
            <a:extLst>
              <a:ext uri="{FF2B5EF4-FFF2-40B4-BE49-F238E27FC236}">
                <a16:creationId xmlns:a16="http://schemas.microsoft.com/office/drawing/2014/main" xmlns="" id="{C8902977-A789-4677-9186-CEE0EDC069D8}"/>
              </a:ext>
            </a:extLst>
          </p:cNvPr>
          <p:cNvSpPr/>
          <p:nvPr/>
        </p:nvSpPr>
        <p:spPr>
          <a:xfrm rot="13049348">
            <a:off x="4859120" y="1889152"/>
            <a:ext cx="1956816" cy="9692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790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4" name="Picture 3">
            <a:extLst>
              <a:ext uri="{FF2B5EF4-FFF2-40B4-BE49-F238E27FC236}">
                <a16:creationId xmlns:a16="http://schemas.microsoft.com/office/drawing/2014/main" xmlns="" id="{12DF1C7C-E06E-4D66-B50C-DCC8DBDF14E8}"/>
              </a:ext>
            </a:extLst>
          </p:cNvPr>
          <p:cNvPicPr>
            <a:picLocks noChangeAspect="1"/>
          </p:cNvPicPr>
          <p:nvPr/>
        </p:nvPicPr>
        <p:blipFill rotWithShape="1">
          <a:blip r:embed="rId3"/>
          <a:srcRect r="10491" b="27040"/>
          <a:stretch/>
        </p:blipFill>
        <p:spPr>
          <a:xfrm>
            <a:off x="122842" y="97822"/>
            <a:ext cx="8763610" cy="4762195"/>
          </a:xfrm>
          <a:prstGeom prst="rect">
            <a:avLst/>
          </a:prstGeom>
        </p:spPr>
      </p:pic>
      <p:sp>
        <p:nvSpPr>
          <p:cNvPr id="2" name="Arrow: Striped Right 1">
            <a:extLst>
              <a:ext uri="{FF2B5EF4-FFF2-40B4-BE49-F238E27FC236}">
                <a16:creationId xmlns:a16="http://schemas.microsoft.com/office/drawing/2014/main" xmlns="" id="{C8902977-A789-4677-9186-CEE0EDC069D8}"/>
              </a:ext>
            </a:extLst>
          </p:cNvPr>
          <p:cNvSpPr/>
          <p:nvPr/>
        </p:nvSpPr>
        <p:spPr>
          <a:xfrm rot="13049348">
            <a:off x="3052266" y="2803551"/>
            <a:ext cx="1956816" cy="9692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Picture 1">
            <a:extLst>
              <a:ext uri="{FF2B5EF4-FFF2-40B4-BE49-F238E27FC236}">
                <a16:creationId xmlns:a16="http://schemas.microsoft.com/office/drawing/2014/main" xmlns="" id="{27EB765C-2FDE-460D-805E-6DB0937AA45C}"/>
              </a:ext>
            </a:extLst>
          </p:cNvPr>
          <p:cNvPicPr>
            <a:picLocks noChangeAspect="1"/>
          </p:cNvPicPr>
          <p:nvPr/>
        </p:nvPicPr>
        <p:blipFill rotWithShape="1">
          <a:blip r:embed="rId3"/>
          <a:srcRect l="16091" t="18395" r="13045" b="27531"/>
          <a:stretch/>
        </p:blipFill>
        <p:spPr>
          <a:xfrm>
            <a:off x="59230" y="196850"/>
            <a:ext cx="8887564" cy="4521200"/>
          </a:xfrm>
          <a:prstGeom prst="rect">
            <a:avLst/>
          </a:prstGeom>
        </p:spPr>
      </p:pic>
      <p:sp>
        <p:nvSpPr>
          <p:cNvPr id="5" name="Arrow: Striped Right 4">
            <a:extLst>
              <a:ext uri="{FF2B5EF4-FFF2-40B4-BE49-F238E27FC236}">
                <a16:creationId xmlns:a16="http://schemas.microsoft.com/office/drawing/2014/main" xmlns="" id="{60700E6E-2514-4081-B526-573F4604B659}"/>
              </a:ext>
            </a:extLst>
          </p:cNvPr>
          <p:cNvSpPr/>
          <p:nvPr/>
        </p:nvSpPr>
        <p:spPr>
          <a:xfrm rot="9302290">
            <a:off x="2341066" y="3381154"/>
            <a:ext cx="1956816" cy="9692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614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3" name="Picture 2">
            <a:extLst>
              <a:ext uri="{FF2B5EF4-FFF2-40B4-BE49-F238E27FC236}">
                <a16:creationId xmlns:a16="http://schemas.microsoft.com/office/drawing/2014/main" xmlns="" id="{88A534D7-4EDD-4C58-B1FE-E68EE2ED030A}"/>
              </a:ext>
            </a:extLst>
          </p:cNvPr>
          <p:cNvPicPr>
            <a:picLocks noChangeAspect="1"/>
          </p:cNvPicPr>
          <p:nvPr/>
        </p:nvPicPr>
        <p:blipFill rotWithShape="1">
          <a:blip r:embed="rId3"/>
          <a:srcRect l="16996" t="18889" r="10120" b="7147"/>
          <a:stretch/>
        </p:blipFill>
        <p:spPr>
          <a:xfrm>
            <a:off x="731356" y="0"/>
            <a:ext cx="7359307" cy="4978902"/>
          </a:xfrm>
          <a:prstGeom prst="rect">
            <a:avLst/>
          </a:prstGeom>
        </p:spPr>
      </p:pic>
    </p:spTree>
    <p:extLst>
      <p:ext uri="{BB962C8B-B14F-4D97-AF65-F5344CB8AC3E}">
        <p14:creationId xmlns:p14="http://schemas.microsoft.com/office/powerpoint/2010/main" val="427436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242929-7BE0-41BE-9A2D-D47E77A4AD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6" name="Rectangle 5">
            <a:extLst>
              <a:ext uri="{FF2B5EF4-FFF2-40B4-BE49-F238E27FC236}">
                <a16:creationId xmlns:a16="http://schemas.microsoft.com/office/drawing/2014/main" xmlns="" id="{73388BD9-CCCF-466D-BD90-A8A69D8A49E5}"/>
              </a:ext>
            </a:extLst>
          </p:cNvPr>
          <p:cNvSpPr/>
          <p:nvPr/>
        </p:nvSpPr>
        <p:spPr>
          <a:xfrm>
            <a:off x="4102452" y="-1"/>
            <a:ext cx="4510209" cy="505681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25053B4-E046-43F9-8A85-D92E1D586989}"/>
              </a:ext>
            </a:extLst>
          </p:cNvPr>
          <p:cNvPicPr>
            <a:picLocks noChangeAspect="1"/>
          </p:cNvPicPr>
          <p:nvPr/>
        </p:nvPicPr>
        <p:blipFill rotWithShape="1">
          <a:blip r:embed="rId3"/>
          <a:srcRect l="27017" t="12733" r="27898" b="11471"/>
          <a:stretch/>
        </p:blipFill>
        <p:spPr>
          <a:xfrm>
            <a:off x="4114807" y="7202"/>
            <a:ext cx="4510209" cy="5054959"/>
          </a:xfrm>
          <a:prstGeom prst="rect">
            <a:avLst/>
          </a:prstGeom>
        </p:spPr>
      </p:pic>
      <p:sp>
        <p:nvSpPr>
          <p:cNvPr id="5" name="Google Shape;209;p29">
            <a:extLst>
              <a:ext uri="{FF2B5EF4-FFF2-40B4-BE49-F238E27FC236}">
                <a16:creationId xmlns:a16="http://schemas.microsoft.com/office/drawing/2014/main" xmlns="" id="{9F4CAF37-61D2-4646-850B-7B16681139EF}"/>
              </a:ext>
            </a:extLst>
          </p:cNvPr>
          <p:cNvSpPr txBox="1">
            <a:spLocks noGrp="1"/>
          </p:cNvSpPr>
          <p:nvPr>
            <p:ph type="title"/>
          </p:nvPr>
        </p:nvSpPr>
        <p:spPr>
          <a:xfrm>
            <a:off x="101640" y="814800"/>
            <a:ext cx="3914311" cy="26821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t>Sample 2020 Census Questionnaire</a:t>
            </a:r>
            <a:br>
              <a:rPr lang="en-US" sz="4800" dirty="0"/>
            </a:br>
            <a:r>
              <a:rPr lang="en-US" sz="2400" b="0" dirty="0"/>
              <a:t>(Paper version)</a:t>
            </a:r>
            <a:endParaRPr sz="4800" b="0" dirty="0"/>
          </a:p>
        </p:txBody>
      </p:sp>
    </p:spTree>
    <p:extLst>
      <p:ext uri="{BB962C8B-B14F-4D97-AF65-F5344CB8AC3E}">
        <p14:creationId xmlns:p14="http://schemas.microsoft.com/office/powerpoint/2010/main" val="93153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3650" y="1775403"/>
            <a:ext cx="7136700" cy="89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Texas Counts Campaign</a:t>
            </a:r>
            <a:endParaRPr dirty="0"/>
          </a:p>
        </p:txBody>
      </p:sp>
      <p:sp>
        <p:nvSpPr>
          <p:cNvPr id="67" name="Google Shape;67;p13"/>
          <p:cNvSpPr txBox="1">
            <a:spLocks noGrp="1"/>
          </p:cNvSpPr>
          <p:nvPr>
            <p:ph type="ctrTitle"/>
          </p:nvPr>
        </p:nvSpPr>
        <p:spPr>
          <a:xfrm>
            <a:off x="1003650" y="3112014"/>
            <a:ext cx="7136700" cy="89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b="0" dirty="0"/>
              <a:t>Sept </a:t>
            </a:r>
            <a:r>
              <a:rPr lang="en" sz="4800" b="0" dirty="0"/>
              <a:t>CBO </a:t>
            </a:r>
            <a:br>
              <a:rPr lang="en" sz="4800" b="0" dirty="0"/>
            </a:br>
            <a:r>
              <a:rPr lang="en" sz="4800" b="0" dirty="0"/>
              <a:t>Subcommittee </a:t>
            </a:r>
            <a:r>
              <a:rPr lang="en-US" sz="4800" b="0" dirty="0"/>
              <a:t>Mtg</a:t>
            </a:r>
            <a:endParaRPr sz="4800" b="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 name="Picture 1">
            <a:extLst>
              <a:ext uri="{FF2B5EF4-FFF2-40B4-BE49-F238E27FC236}">
                <a16:creationId xmlns:a16="http://schemas.microsoft.com/office/drawing/2014/main" xmlns="" id="{D9C1A5D2-FCA6-4D05-AF23-0CAEFB68AC50}"/>
              </a:ext>
            </a:extLst>
          </p:cNvPr>
          <p:cNvPicPr>
            <a:picLocks noChangeAspect="1"/>
          </p:cNvPicPr>
          <p:nvPr/>
        </p:nvPicPr>
        <p:blipFill rotWithShape="1">
          <a:blip r:embed="rId3"/>
          <a:srcRect l="19089" t="19579" r="19248" b="5345"/>
          <a:stretch/>
        </p:blipFill>
        <p:spPr>
          <a:xfrm>
            <a:off x="1390137" y="-1"/>
            <a:ext cx="6229998" cy="5056817"/>
          </a:xfrm>
          <a:prstGeom prst="rect">
            <a:avLst/>
          </a:prstGeom>
        </p:spPr>
      </p:pic>
    </p:spTree>
    <p:extLst>
      <p:ext uri="{BB962C8B-B14F-4D97-AF65-F5344CB8AC3E}">
        <p14:creationId xmlns:p14="http://schemas.microsoft.com/office/powerpoint/2010/main" val="700475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4" name="Picture 3">
            <a:extLst>
              <a:ext uri="{FF2B5EF4-FFF2-40B4-BE49-F238E27FC236}">
                <a16:creationId xmlns:a16="http://schemas.microsoft.com/office/drawing/2014/main" xmlns="" id="{FB4CB987-DDC1-4CCC-904E-F1AD1FF9B4EA}"/>
              </a:ext>
            </a:extLst>
          </p:cNvPr>
          <p:cNvPicPr>
            <a:picLocks noChangeAspect="1"/>
          </p:cNvPicPr>
          <p:nvPr/>
        </p:nvPicPr>
        <p:blipFill rotWithShape="1">
          <a:blip r:embed="rId3"/>
          <a:srcRect l="19089" t="18739" r="19169" b="4985"/>
          <a:stretch/>
        </p:blipFill>
        <p:spPr>
          <a:xfrm>
            <a:off x="1379018" y="-86683"/>
            <a:ext cx="6245101" cy="5143500"/>
          </a:xfrm>
          <a:prstGeom prst="rect">
            <a:avLst/>
          </a:prstGeom>
        </p:spPr>
      </p:pic>
    </p:spTree>
    <p:extLst>
      <p:ext uri="{BB962C8B-B14F-4D97-AF65-F5344CB8AC3E}">
        <p14:creationId xmlns:p14="http://schemas.microsoft.com/office/powerpoint/2010/main" val="1268049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2" name="Picture 1">
            <a:extLst>
              <a:ext uri="{FF2B5EF4-FFF2-40B4-BE49-F238E27FC236}">
                <a16:creationId xmlns:a16="http://schemas.microsoft.com/office/drawing/2014/main" xmlns="" id="{8A62B8B4-B5DC-4D2D-B5CA-D30BBD2198A0}"/>
              </a:ext>
            </a:extLst>
          </p:cNvPr>
          <p:cNvPicPr>
            <a:picLocks noChangeAspect="1"/>
          </p:cNvPicPr>
          <p:nvPr/>
        </p:nvPicPr>
        <p:blipFill rotWithShape="1">
          <a:blip r:embed="rId3"/>
          <a:srcRect l="19089" t="19339" r="19089" b="4745"/>
          <a:stretch/>
        </p:blipFill>
        <p:spPr>
          <a:xfrm>
            <a:off x="1495167" y="0"/>
            <a:ext cx="6153665" cy="5037714"/>
          </a:xfrm>
          <a:prstGeom prst="rect">
            <a:avLst/>
          </a:prstGeom>
        </p:spPr>
      </p:pic>
    </p:spTree>
    <p:extLst>
      <p:ext uri="{BB962C8B-B14F-4D97-AF65-F5344CB8AC3E}">
        <p14:creationId xmlns:p14="http://schemas.microsoft.com/office/powerpoint/2010/main" val="3430299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3" name="Picture 2">
            <a:extLst>
              <a:ext uri="{FF2B5EF4-FFF2-40B4-BE49-F238E27FC236}">
                <a16:creationId xmlns:a16="http://schemas.microsoft.com/office/drawing/2014/main" xmlns="" id="{994AAA21-9A79-49B6-8144-B5B96ACF90AD}"/>
              </a:ext>
            </a:extLst>
          </p:cNvPr>
          <p:cNvPicPr>
            <a:picLocks noChangeAspect="1"/>
          </p:cNvPicPr>
          <p:nvPr/>
        </p:nvPicPr>
        <p:blipFill rotWithShape="1">
          <a:blip r:embed="rId3"/>
          <a:srcRect l="17728" t="14054" r="19329" b="4985"/>
          <a:stretch/>
        </p:blipFill>
        <p:spPr>
          <a:xfrm>
            <a:off x="1526059" y="0"/>
            <a:ext cx="5792863" cy="4967416"/>
          </a:xfrm>
          <a:prstGeom prst="rect">
            <a:avLst/>
          </a:prstGeom>
        </p:spPr>
      </p:pic>
    </p:spTree>
    <p:extLst>
      <p:ext uri="{BB962C8B-B14F-4D97-AF65-F5344CB8AC3E}">
        <p14:creationId xmlns:p14="http://schemas.microsoft.com/office/powerpoint/2010/main" val="361387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2" name="Picture 1">
            <a:extLst>
              <a:ext uri="{FF2B5EF4-FFF2-40B4-BE49-F238E27FC236}">
                <a16:creationId xmlns:a16="http://schemas.microsoft.com/office/drawing/2014/main" xmlns="" id="{9D893532-C354-4409-A6F7-99C0D6AD7C47}"/>
              </a:ext>
            </a:extLst>
          </p:cNvPr>
          <p:cNvPicPr>
            <a:picLocks noChangeAspect="1"/>
          </p:cNvPicPr>
          <p:nvPr/>
        </p:nvPicPr>
        <p:blipFill rotWithShape="1">
          <a:blip r:embed="rId3"/>
          <a:srcRect l="18929" t="18979" r="19169" b="9338"/>
          <a:stretch/>
        </p:blipFill>
        <p:spPr>
          <a:xfrm>
            <a:off x="1383956" y="61784"/>
            <a:ext cx="6376088" cy="4922404"/>
          </a:xfrm>
          <a:prstGeom prst="rect">
            <a:avLst/>
          </a:prstGeom>
        </p:spPr>
      </p:pic>
    </p:spTree>
    <p:extLst>
      <p:ext uri="{BB962C8B-B14F-4D97-AF65-F5344CB8AC3E}">
        <p14:creationId xmlns:p14="http://schemas.microsoft.com/office/powerpoint/2010/main" val="276433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2" name="Picture 1">
            <a:extLst>
              <a:ext uri="{FF2B5EF4-FFF2-40B4-BE49-F238E27FC236}">
                <a16:creationId xmlns:a16="http://schemas.microsoft.com/office/drawing/2014/main" xmlns="" id="{5F30C8D9-69F2-4F03-8D68-8E6A37FF24EC}"/>
              </a:ext>
            </a:extLst>
          </p:cNvPr>
          <p:cNvPicPr>
            <a:picLocks noChangeAspect="1"/>
          </p:cNvPicPr>
          <p:nvPr/>
        </p:nvPicPr>
        <p:blipFill rotWithShape="1">
          <a:blip r:embed="rId3"/>
          <a:srcRect l="19008" t="19219" r="19169" b="5345"/>
          <a:stretch/>
        </p:blipFill>
        <p:spPr>
          <a:xfrm>
            <a:off x="1535327" y="49426"/>
            <a:ext cx="6073346" cy="4940493"/>
          </a:xfrm>
          <a:prstGeom prst="rect">
            <a:avLst/>
          </a:prstGeom>
        </p:spPr>
      </p:pic>
    </p:spTree>
    <p:extLst>
      <p:ext uri="{BB962C8B-B14F-4D97-AF65-F5344CB8AC3E}">
        <p14:creationId xmlns:p14="http://schemas.microsoft.com/office/powerpoint/2010/main" val="2834693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2" name="Picture 1">
            <a:extLst>
              <a:ext uri="{FF2B5EF4-FFF2-40B4-BE49-F238E27FC236}">
                <a16:creationId xmlns:a16="http://schemas.microsoft.com/office/drawing/2014/main" xmlns="" id="{27EB765C-2FDE-460D-805E-6DB0937AA45C}"/>
              </a:ext>
            </a:extLst>
          </p:cNvPr>
          <p:cNvPicPr>
            <a:picLocks noChangeAspect="1"/>
          </p:cNvPicPr>
          <p:nvPr/>
        </p:nvPicPr>
        <p:blipFill rotWithShape="1">
          <a:blip r:embed="rId3"/>
          <a:srcRect l="16091" t="18395" r="13045" b="27531"/>
          <a:stretch/>
        </p:blipFill>
        <p:spPr>
          <a:xfrm>
            <a:off x="59230" y="196850"/>
            <a:ext cx="8887564" cy="4521200"/>
          </a:xfrm>
          <a:prstGeom prst="rect">
            <a:avLst/>
          </a:prstGeom>
        </p:spPr>
      </p:pic>
      <p:sp>
        <p:nvSpPr>
          <p:cNvPr id="5" name="Arrow: Striped Right 4">
            <a:extLst>
              <a:ext uri="{FF2B5EF4-FFF2-40B4-BE49-F238E27FC236}">
                <a16:creationId xmlns:a16="http://schemas.microsoft.com/office/drawing/2014/main" xmlns="" id="{60700E6E-2514-4081-B526-573F4604B659}"/>
              </a:ext>
            </a:extLst>
          </p:cNvPr>
          <p:cNvSpPr/>
          <p:nvPr/>
        </p:nvSpPr>
        <p:spPr>
          <a:xfrm rot="13435611">
            <a:off x="3258779" y="1872188"/>
            <a:ext cx="1956816" cy="86784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94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242929-7BE0-41BE-9A2D-D47E77A4AD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2" name="Picture 1">
            <a:extLst>
              <a:ext uri="{FF2B5EF4-FFF2-40B4-BE49-F238E27FC236}">
                <a16:creationId xmlns:a16="http://schemas.microsoft.com/office/drawing/2014/main" xmlns="" id="{5D53D1E5-CE04-4125-890C-69853C5DC899}"/>
              </a:ext>
            </a:extLst>
          </p:cNvPr>
          <p:cNvPicPr>
            <a:picLocks noChangeAspect="1"/>
          </p:cNvPicPr>
          <p:nvPr/>
        </p:nvPicPr>
        <p:blipFill rotWithShape="1">
          <a:blip r:embed="rId3"/>
          <a:srcRect l="18369" t="18739" r="10521" b="25285"/>
          <a:stretch/>
        </p:blipFill>
        <p:spPr>
          <a:xfrm>
            <a:off x="-51017" y="159093"/>
            <a:ext cx="9195017" cy="4825314"/>
          </a:xfrm>
          <a:prstGeom prst="rect">
            <a:avLst/>
          </a:prstGeom>
        </p:spPr>
      </p:pic>
    </p:spTree>
    <p:extLst>
      <p:ext uri="{BB962C8B-B14F-4D97-AF65-F5344CB8AC3E}">
        <p14:creationId xmlns:p14="http://schemas.microsoft.com/office/powerpoint/2010/main" val="3687631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242929-7BE0-41BE-9A2D-D47E77A4AD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6" name="Rectangle 5">
            <a:extLst>
              <a:ext uri="{FF2B5EF4-FFF2-40B4-BE49-F238E27FC236}">
                <a16:creationId xmlns:a16="http://schemas.microsoft.com/office/drawing/2014/main" xmlns="" id="{73388BD9-CCCF-466D-BD90-A8A69D8A49E5}"/>
              </a:ext>
            </a:extLst>
          </p:cNvPr>
          <p:cNvSpPr/>
          <p:nvPr/>
        </p:nvSpPr>
        <p:spPr>
          <a:xfrm>
            <a:off x="1198613" y="-1"/>
            <a:ext cx="6132111" cy="505681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social media post&#10;&#10;Description generated with very high confidence">
            <a:extLst>
              <a:ext uri="{FF2B5EF4-FFF2-40B4-BE49-F238E27FC236}">
                <a16:creationId xmlns:a16="http://schemas.microsoft.com/office/drawing/2014/main" xmlns="" id="{5118BD47-7B5E-4AF7-A8C0-DED61AF4A747}"/>
              </a:ext>
            </a:extLst>
          </p:cNvPr>
          <p:cNvPicPr>
            <a:picLocks noChangeAspect="1"/>
          </p:cNvPicPr>
          <p:nvPr/>
        </p:nvPicPr>
        <p:blipFill rotWithShape="1">
          <a:blip r:embed="rId3"/>
          <a:srcRect l="9114" t="2075" r="5991" b="18028"/>
          <a:stretch/>
        </p:blipFill>
        <p:spPr>
          <a:xfrm>
            <a:off x="1198603" y="-1024"/>
            <a:ext cx="6128202" cy="5061831"/>
          </a:xfrm>
          <a:prstGeom prst="rect">
            <a:avLst/>
          </a:prstGeom>
        </p:spPr>
      </p:pic>
    </p:spTree>
    <p:extLst>
      <p:ext uri="{BB962C8B-B14F-4D97-AF65-F5344CB8AC3E}">
        <p14:creationId xmlns:p14="http://schemas.microsoft.com/office/powerpoint/2010/main" val="4061645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2242929-7BE0-41BE-9A2D-D47E77A4AD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6" name="Rectangle 5">
            <a:extLst>
              <a:ext uri="{FF2B5EF4-FFF2-40B4-BE49-F238E27FC236}">
                <a16:creationId xmlns:a16="http://schemas.microsoft.com/office/drawing/2014/main" xmlns="" id="{73388BD9-CCCF-466D-BD90-A8A69D8A49E5}"/>
              </a:ext>
            </a:extLst>
          </p:cNvPr>
          <p:cNvSpPr/>
          <p:nvPr/>
        </p:nvSpPr>
        <p:spPr>
          <a:xfrm>
            <a:off x="1198613" y="-1"/>
            <a:ext cx="6132111" cy="5056817"/>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472862D-86DC-49EB-B0D4-50A6031E3F3C}"/>
              </a:ext>
            </a:extLst>
          </p:cNvPr>
          <p:cNvPicPr>
            <a:picLocks noChangeAspect="1"/>
          </p:cNvPicPr>
          <p:nvPr/>
        </p:nvPicPr>
        <p:blipFill rotWithShape="1">
          <a:blip r:embed="rId3"/>
          <a:srcRect l="18609" t="18859" r="19089" b="4625"/>
          <a:stretch/>
        </p:blipFill>
        <p:spPr>
          <a:xfrm>
            <a:off x="1155358" y="3178"/>
            <a:ext cx="6168598" cy="5050639"/>
          </a:xfrm>
          <a:prstGeom prst="rect">
            <a:avLst/>
          </a:prstGeom>
        </p:spPr>
      </p:pic>
    </p:spTree>
    <p:extLst>
      <p:ext uri="{BB962C8B-B14F-4D97-AF65-F5344CB8AC3E}">
        <p14:creationId xmlns:p14="http://schemas.microsoft.com/office/powerpoint/2010/main" val="191974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3688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Voices on the Call Today . . . </a:t>
            </a:r>
            <a:endParaRPr dirty="0"/>
          </a:p>
        </p:txBody>
      </p:sp>
      <p:sp>
        <p:nvSpPr>
          <p:cNvPr id="80" name="Google Shape;80;p15"/>
          <p:cNvSpPr txBox="1">
            <a:spLocks noGrp="1"/>
          </p:cNvSpPr>
          <p:nvPr>
            <p:ph type="body" idx="1"/>
          </p:nvPr>
        </p:nvSpPr>
        <p:spPr>
          <a:xfrm>
            <a:off x="311700" y="4033381"/>
            <a:ext cx="2718099" cy="791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a:t>Adrianna Cuellar Rojas</a:t>
            </a:r>
            <a:endParaRPr/>
          </a:p>
          <a:p>
            <a:pPr marL="0" lvl="0" indent="0" algn="ctr" rtl="0">
              <a:lnSpc>
                <a:spcPct val="100000"/>
              </a:lnSpc>
              <a:spcBef>
                <a:spcPts val="0"/>
              </a:spcBef>
              <a:spcAft>
                <a:spcPts val="0"/>
              </a:spcAft>
              <a:buNone/>
            </a:pPr>
            <a:r>
              <a:rPr lang="en"/>
              <a:t>President &amp; CEO</a:t>
            </a:r>
            <a:endParaRPr/>
          </a:p>
          <a:p>
            <a:pPr marL="0" lvl="0" indent="0" algn="ctr" rtl="0">
              <a:lnSpc>
                <a:spcPct val="100000"/>
              </a:lnSpc>
              <a:spcBef>
                <a:spcPts val="0"/>
              </a:spcBef>
              <a:spcAft>
                <a:spcPts val="0"/>
              </a:spcAft>
              <a:buNone/>
            </a:pPr>
            <a:r>
              <a:rPr lang="en"/>
              <a:t>United Ways of Texas</a:t>
            </a:r>
            <a:endParaRPr/>
          </a:p>
        </p:txBody>
      </p:sp>
      <p:pic>
        <p:nvPicPr>
          <p:cNvPr id="81" name="Google Shape;81;p15"/>
          <p:cNvPicPr preferRelativeResize="0"/>
          <p:nvPr/>
        </p:nvPicPr>
        <p:blipFill rotWithShape="1">
          <a:blip r:embed="rId3">
            <a:alphaModFix/>
          </a:blip>
          <a:srcRect t="10904" b="24228"/>
          <a:stretch/>
        </p:blipFill>
        <p:spPr>
          <a:xfrm>
            <a:off x="458729" y="1503154"/>
            <a:ext cx="2437190" cy="2530227"/>
          </a:xfrm>
          <a:prstGeom prst="rect">
            <a:avLst/>
          </a:prstGeom>
          <a:noFill/>
          <a:ln>
            <a:noFill/>
          </a:ln>
        </p:spPr>
      </p:pic>
      <p:sp>
        <p:nvSpPr>
          <p:cNvPr id="83" name="Google Shape;83;p15"/>
          <p:cNvSpPr txBox="1">
            <a:spLocks noGrp="1"/>
          </p:cNvSpPr>
          <p:nvPr>
            <p:ph type="body" idx="1"/>
          </p:nvPr>
        </p:nvSpPr>
        <p:spPr>
          <a:xfrm>
            <a:off x="2868851" y="4047250"/>
            <a:ext cx="3347096" cy="592933"/>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dirty="0"/>
              <a:t>Katie Martin Lightfoot</a:t>
            </a:r>
          </a:p>
          <a:p>
            <a:pPr marL="0" lvl="0" indent="0" algn="ctr" rtl="0">
              <a:lnSpc>
                <a:spcPct val="100000"/>
              </a:lnSpc>
              <a:spcBef>
                <a:spcPts val="0"/>
              </a:spcBef>
              <a:spcAft>
                <a:spcPts val="0"/>
              </a:spcAft>
              <a:buNone/>
            </a:pPr>
            <a:r>
              <a:rPr lang="en" dirty="0"/>
              <a:t>Census Comm. Engagement Coord.</a:t>
            </a:r>
            <a:endParaRPr dirty="0"/>
          </a:p>
          <a:p>
            <a:pPr marL="0" lvl="0" indent="0" algn="ctr" rtl="0">
              <a:lnSpc>
                <a:spcPct val="100000"/>
              </a:lnSpc>
              <a:spcBef>
                <a:spcPts val="0"/>
              </a:spcBef>
              <a:spcAft>
                <a:spcPts val="0"/>
              </a:spcAft>
              <a:buNone/>
            </a:pPr>
            <a:r>
              <a:rPr lang="en" dirty="0"/>
              <a:t>C</a:t>
            </a:r>
            <a:r>
              <a:rPr lang="en-US" dirty="0"/>
              <a:t>PPP</a:t>
            </a:r>
            <a:endParaRPr dirty="0"/>
          </a:p>
        </p:txBody>
      </p:sp>
      <p:sp>
        <p:nvSpPr>
          <p:cNvPr id="84" name="Google Shape;8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8" name="Google Shape;83;p15">
            <a:extLst>
              <a:ext uri="{FF2B5EF4-FFF2-40B4-BE49-F238E27FC236}">
                <a16:creationId xmlns:a16="http://schemas.microsoft.com/office/drawing/2014/main" xmlns="" id="{4AFA060A-7538-43B8-916E-016B44574906}"/>
              </a:ext>
            </a:extLst>
          </p:cNvPr>
          <p:cNvSpPr txBox="1">
            <a:spLocks/>
          </p:cNvSpPr>
          <p:nvPr/>
        </p:nvSpPr>
        <p:spPr>
          <a:xfrm>
            <a:off x="5747117" y="4039820"/>
            <a:ext cx="3319610" cy="79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2"/>
              </a:buClr>
              <a:buSzPts val="1200"/>
              <a:buFont typeface="Open Sans"/>
              <a:buChar char="■"/>
              <a:defRPr sz="1200" b="0" i="0" u="none" strike="noStrike" cap="none">
                <a:solidFill>
                  <a:schemeClr val="dk2"/>
                </a:solidFill>
                <a:latin typeface="Open Sans"/>
                <a:ea typeface="Open Sans"/>
                <a:cs typeface="Open Sans"/>
                <a:sym typeface="Open Sans"/>
              </a:defRPr>
            </a:lvl9pPr>
          </a:lstStyle>
          <a:p>
            <a:pPr marL="0" indent="0" algn="ctr">
              <a:lnSpc>
                <a:spcPct val="100000"/>
              </a:lnSpc>
              <a:buFont typeface="Open Sans"/>
              <a:buNone/>
            </a:pPr>
            <a:r>
              <a:rPr lang="en-US" dirty="0"/>
              <a:t>Cassie Davis</a:t>
            </a:r>
          </a:p>
          <a:p>
            <a:pPr marL="0" indent="0" algn="ctr">
              <a:lnSpc>
                <a:spcPct val="100000"/>
              </a:lnSpc>
              <a:buFont typeface="Open Sans"/>
              <a:buNone/>
            </a:pPr>
            <a:r>
              <a:rPr lang="en-US" dirty="0"/>
              <a:t>Research Analyst</a:t>
            </a:r>
          </a:p>
          <a:p>
            <a:pPr marL="0" indent="0" algn="ctr">
              <a:lnSpc>
                <a:spcPct val="100000"/>
              </a:lnSpc>
              <a:buFont typeface="Open Sans"/>
              <a:buNone/>
            </a:pPr>
            <a:r>
              <a:rPr lang="en-US" dirty="0"/>
              <a:t>CPPP</a:t>
            </a:r>
          </a:p>
        </p:txBody>
      </p:sp>
      <p:pic>
        <p:nvPicPr>
          <p:cNvPr id="6148" name="Picture 4" descr="Katie Martin Lightfoot">
            <a:extLst>
              <a:ext uri="{FF2B5EF4-FFF2-40B4-BE49-F238E27FC236}">
                <a16:creationId xmlns:a16="http://schemas.microsoft.com/office/drawing/2014/main" xmlns="" id="{B987844B-AF4F-493A-BDE3-64203F49C9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64" t="10285" r="10679" b="19019"/>
          <a:stretch/>
        </p:blipFill>
        <p:spPr bwMode="auto">
          <a:xfrm>
            <a:off x="3231387" y="1527056"/>
            <a:ext cx="2783022" cy="24824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ssie Davis, MPH, MPAff">
            <a:extLst>
              <a:ext uri="{FF2B5EF4-FFF2-40B4-BE49-F238E27FC236}">
                <a16:creationId xmlns:a16="http://schemas.microsoft.com/office/drawing/2014/main" xmlns="" id="{BBB2A99C-38DF-4DBF-8477-0116C83FD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877" y="1489691"/>
            <a:ext cx="2583387" cy="2583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What’s in the queue</a:t>
            </a:r>
            <a:endParaRPr dirty="0"/>
          </a:p>
        </p:txBody>
      </p:sp>
      <p:sp>
        <p:nvSpPr>
          <p:cNvPr id="186" name="Google Shape;186;p2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81000" algn="l" rtl="0">
              <a:spcBef>
                <a:spcPts val="1000"/>
              </a:spcBef>
              <a:spcAft>
                <a:spcPts val="0"/>
              </a:spcAft>
              <a:buSzPts val="2400"/>
              <a:buChar char="●"/>
            </a:pPr>
            <a:r>
              <a:rPr lang="en-US" sz="2400" dirty="0"/>
              <a:t>Texas Counts Campaign</a:t>
            </a:r>
          </a:p>
          <a:p>
            <a:pPr lvl="1" indent="-381000">
              <a:spcBef>
                <a:spcPts val="1000"/>
              </a:spcBef>
              <a:buSzPts val="2400"/>
              <a:buFont typeface="Wingdings" panose="05000000000000000000" pitchFamily="2" charset="2"/>
              <a:buChar char="v"/>
            </a:pPr>
            <a:r>
              <a:rPr lang="en-US" sz="2000" dirty="0"/>
              <a:t>1-pager (updated)</a:t>
            </a:r>
          </a:p>
          <a:p>
            <a:pPr lvl="1" indent="-381000">
              <a:spcBef>
                <a:spcPts val="1000"/>
              </a:spcBef>
              <a:buSzPts val="2400"/>
              <a:buFont typeface="Wingdings" panose="05000000000000000000" pitchFamily="2" charset="2"/>
              <a:buChar char="v"/>
            </a:pPr>
            <a:r>
              <a:rPr lang="en-US" sz="2000" dirty="0"/>
              <a:t>Talking points &amp; stock email</a:t>
            </a:r>
          </a:p>
          <a:p>
            <a:pPr lvl="1" indent="-381000">
              <a:spcBef>
                <a:spcPts val="1000"/>
              </a:spcBef>
              <a:buSzPts val="2400"/>
              <a:buFont typeface="Wingdings" panose="05000000000000000000" pitchFamily="2" charset="2"/>
              <a:buChar char="v"/>
            </a:pPr>
            <a:r>
              <a:rPr lang="en-US" sz="2000" dirty="0"/>
              <a:t>Webpage</a:t>
            </a:r>
          </a:p>
          <a:p>
            <a:pPr marL="457200" lvl="0" indent="-381000" algn="l" rtl="0">
              <a:spcBef>
                <a:spcPts val="1000"/>
              </a:spcBef>
              <a:spcAft>
                <a:spcPts val="0"/>
              </a:spcAft>
              <a:buSzPts val="2400"/>
              <a:buChar char="●"/>
            </a:pPr>
            <a:endParaRPr sz="2400" dirty="0"/>
          </a:p>
        </p:txBody>
      </p:sp>
      <p:sp>
        <p:nvSpPr>
          <p:cNvPr id="187" name="Google Shape;18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1846211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What’s in the queue</a:t>
            </a:r>
            <a:endParaRPr dirty="0"/>
          </a:p>
        </p:txBody>
      </p:sp>
      <p:sp>
        <p:nvSpPr>
          <p:cNvPr id="186" name="Google Shape;186;p2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81000" algn="l" rtl="0">
              <a:spcBef>
                <a:spcPts val="1000"/>
              </a:spcBef>
              <a:spcAft>
                <a:spcPts val="0"/>
              </a:spcAft>
              <a:buSzPts val="2400"/>
              <a:buChar char="●"/>
            </a:pPr>
            <a:r>
              <a:rPr lang="en" sz="2400" dirty="0"/>
              <a:t>Data Guide</a:t>
            </a:r>
          </a:p>
          <a:p>
            <a:pPr marL="457200" lvl="0" indent="-381000" algn="l" rtl="0">
              <a:spcBef>
                <a:spcPts val="1000"/>
              </a:spcBef>
              <a:spcAft>
                <a:spcPts val="0"/>
              </a:spcAft>
              <a:buSzPts val="2400"/>
              <a:buChar char="●"/>
            </a:pPr>
            <a:r>
              <a:rPr lang="en" sz="2400" dirty="0"/>
              <a:t>What </a:t>
            </a:r>
            <a:r>
              <a:rPr lang="en-US" sz="2400" dirty="0"/>
              <a:t>happened with the Citizenship Question?</a:t>
            </a:r>
          </a:p>
          <a:p>
            <a:pPr marL="457200" lvl="0" indent="-381000" algn="l" rtl="0">
              <a:spcBef>
                <a:spcPts val="1000"/>
              </a:spcBef>
              <a:spcAft>
                <a:spcPts val="0"/>
              </a:spcAft>
              <a:buSzPts val="2400"/>
              <a:buChar char="●"/>
            </a:pPr>
            <a:r>
              <a:rPr lang="en-US" sz="2400" dirty="0"/>
              <a:t>FAQ: Counting Young Children</a:t>
            </a:r>
          </a:p>
          <a:p>
            <a:pPr marL="457200" lvl="0" indent="-381000" algn="l" rtl="0">
              <a:spcBef>
                <a:spcPts val="1000"/>
              </a:spcBef>
              <a:spcAft>
                <a:spcPts val="0"/>
              </a:spcAft>
              <a:buSzPts val="2400"/>
              <a:buChar char="●"/>
            </a:pPr>
            <a:r>
              <a:rPr lang="en-US" sz="2400" dirty="0"/>
              <a:t>Toolkit for childcare providers</a:t>
            </a:r>
          </a:p>
          <a:p>
            <a:pPr marL="457200" lvl="0" indent="-381000" algn="l" rtl="0">
              <a:spcBef>
                <a:spcPts val="1000"/>
              </a:spcBef>
              <a:spcAft>
                <a:spcPts val="0"/>
              </a:spcAft>
              <a:buSzPts val="2400"/>
              <a:buChar char="●"/>
            </a:pPr>
            <a:endParaRPr sz="2400" dirty="0"/>
          </a:p>
        </p:txBody>
      </p:sp>
      <p:sp>
        <p:nvSpPr>
          <p:cNvPr id="187" name="Google Shape;18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extLst>
      <p:ext uri="{BB962C8B-B14F-4D97-AF65-F5344CB8AC3E}">
        <p14:creationId xmlns:p14="http://schemas.microsoft.com/office/powerpoint/2010/main" val="2307970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6"/>
          <p:cNvSpPr txBox="1">
            <a:spLocks noGrp="1"/>
          </p:cNvSpPr>
          <p:nvPr>
            <p:ph type="title"/>
          </p:nvPr>
        </p:nvSpPr>
        <p:spPr>
          <a:xfrm>
            <a:off x="311700" y="722425"/>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0"/>
              <a:t>Q&amp;A</a:t>
            </a:r>
            <a:endParaRPr sz="15000"/>
          </a:p>
        </p:txBody>
      </p:sp>
      <p:sp>
        <p:nvSpPr>
          <p:cNvPr id="264" name="Google Shape;26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1479923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CBO Subcommittee: </a:t>
            </a:r>
            <a:r>
              <a:rPr lang="en-US" dirty="0"/>
              <a:t>Updates and needs</a:t>
            </a:r>
            <a:endParaRPr dirty="0"/>
          </a:p>
        </p:txBody>
      </p:sp>
      <p:sp>
        <p:nvSpPr>
          <p:cNvPr id="225" name="Google Shape;225;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lvl="0" fontAlgn="ctr">
              <a:lnSpc>
                <a:spcPct val="100000"/>
              </a:lnSpc>
            </a:pPr>
            <a:r>
              <a:rPr lang="en-US" dirty="0"/>
              <a:t>What work have you been doing over the last month on the Census?</a:t>
            </a:r>
          </a:p>
          <a:p>
            <a:pPr marL="114300" lvl="0" indent="0" fontAlgn="ctr">
              <a:lnSpc>
                <a:spcPct val="100000"/>
              </a:lnSpc>
              <a:buNone/>
            </a:pPr>
            <a:endParaRPr lang="en-US" dirty="0"/>
          </a:p>
          <a:p>
            <a:pPr lvl="0" fontAlgn="ctr">
              <a:lnSpc>
                <a:spcPct val="100000"/>
              </a:lnSpc>
            </a:pPr>
            <a:r>
              <a:rPr lang="en-US" dirty="0"/>
              <a:t>What barriers have you faced / questions have arisen while doing this work over the last month?</a:t>
            </a:r>
          </a:p>
          <a:p>
            <a:pPr marL="114300" lvl="0" indent="0" fontAlgn="ctr">
              <a:lnSpc>
                <a:spcPct val="100000"/>
              </a:lnSpc>
              <a:buNone/>
            </a:pPr>
            <a:endParaRPr lang="en-US" dirty="0"/>
          </a:p>
          <a:p>
            <a:pPr>
              <a:lnSpc>
                <a:spcPct val="100000"/>
              </a:lnSpc>
            </a:pPr>
            <a:r>
              <a:rPr lang="en-US" dirty="0"/>
              <a:t>What do you need and how can we help?</a:t>
            </a:r>
            <a:endParaRPr b="1" dirty="0"/>
          </a:p>
        </p:txBody>
      </p:sp>
      <p:sp>
        <p:nvSpPr>
          <p:cNvPr id="226" name="Google Shape;22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extLst>
      <p:ext uri="{BB962C8B-B14F-4D97-AF65-F5344CB8AC3E}">
        <p14:creationId xmlns:p14="http://schemas.microsoft.com/office/powerpoint/2010/main" val="1517018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Steps</a:t>
            </a:r>
            <a:endParaRPr/>
          </a:p>
        </p:txBody>
      </p:sp>
      <p:sp>
        <p:nvSpPr>
          <p:cNvPr id="270" name="Google Shape;270;p37"/>
          <p:cNvSpPr txBox="1">
            <a:spLocks noGrp="1"/>
          </p:cNvSpPr>
          <p:nvPr>
            <p:ph type="body" idx="1"/>
          </p:nvPr>
        </p:nvSpPr>
        <p:spPr>
          <a:xfrm>
            <a:off x="311700" y="1402245"/>
            <a:ext cx="8520600" cy="148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Sending: </a:t>
            </a:r>
            <a:r>
              <a:rPr lang="en" u="sng" dirty="0">
                <a:solidFill>
                  <a:schemeClr val="tx1">
                    <a:lumMod val="50000"/>
                  </a:schemeClr>
                </a:solidFill>
                <a:hlinkClick r:id="rId3">
                  <a:extLst>
                    <a:ext uri="{A12FA001-AC4F-418D-AE19-62706E023703}">
                      <ahyp:hlinkClr xmlns:ahyp="http://schemas.microsoft.com/office/drawing/2018/hyperlinkcolor" xmlns="" val="tx"/>
                    </a:ext>
                  </a:extLst>
                </a:hlinkClick>
              </a:rPr>
              <a:t>Google Commitment Form</a:t>
            </a:r>
            <a:r>
              <a:rPr lang="en" dirty="0"/>
              <a:t>, </a:t>
            </a:r>
            <a:r>
              <a:rPr lang="en-US" dirty="0"/>
              <a:t>webinar recording &amp; minutes</a:t>
            </a:r>
            <a:endParaRPr dirty="0"/>
          </a:p>
          <a:p>
            <a:pPr marL="457200" lvl="0" indent="-342900" algn="l" rtl="0">
              <a:spcBef>
                <a:spcPts val="1000"/>
              </a:spcBef>
              <a:spcAft>
                <a:spcPts val="0"/>
              </a:spcAft>
              <a:buSzPts val="1800"/>
              <a:buChar char="●"/>
            </a:pPr>
            <a:r>
              <a:rPr lang="en" dirty="0"/>
              <a:t>Upcoming meetings</a:t>
            </a:r>
          </a:p>
          <a:p>
            <a:pPr lvl="1" indent="-342900">
              <a:spcBef>
                <a:spcPts val="1000"/>
              </a:spcBef>
              <a:buSzPts val="1800"/>
              <a:buChar char="●"/>
            </a:pPr>
            <a:r>
              <a:rPr lang="en" dirty="0"/>
              <a:t>October 29</a:t>
            </a:r>
            <a:r>
              <a:rPr lang="en" baseline="30000" dirty="0"/>
              <a:t>th</a:t>
            </a:r>
            <a:r>
              <a:rPr lang="en" dirty="0"/>
              <a:t> @ 2:00 Central</a:t>
            </a:r>
          </a:p>
          <a:p>
            <a:pPr lvl="1" indent="-342900">
              <a:spcBef>
                <a:spcPts val="1000"/>
              </a:spcBef>
              <a:buSzPts val="1800"/>
              <a:buChar char="●"/>
            </a:pPr>
            <a:r>
              <a:rPr lang="en" dirty="0"/>
              <a:t>CHANGE: November 19</a:t>
            </a:r>
            <a:r>
              <a:rPr lang="en" baseline="30000" dirty="0"/>
              <a:t>th</a:t>
            </a:r>
            <a:r>
              <a:rPr lang="en" dirty="0"/>
              <a:t> @ 2:00 Centra</a:t>
            </a:r>
            <a:r>
              <a:rPr lang="en-US" dirty="0"/>
              <a:t>l</a:t>
            </a:r>
            <a:endParaRPr lang="en" dirty="0"/>
          </a:p>
          <a:p>
            <a:pPr marL="457200" lvl="0" indent="-342900" algn="l" rtl="0">
              <a:spcBef>
                <a:spcPts val="1000"/>
              </a:spcBef>
              <a:spcAft>
                <a:spcPts val="1000"/>
              </a:spcAft>
              <a:buSzPts val="1800"/>
              <a:buChar char="●"/>
            </a:pPr>
            <a:r>
              <a:rPr lang="en" dirty="0"/>
              <a:t>Connect with us if you have questions or </a:t>
            </a:r>
            <a:r>
              <a:rPr lang="en-US" dirty="0"/>
              <a:t>suggestions</a:t>
            </a:r>
            <a:r>
              <a:rPr lang="en" dirty="0"/>
              <a:t>!</a:t>
            </a:r>
            <a:endParaRPr dirty="0"/>
          </a:p>
        </p:txBody>
      </p:sp>
      <p:sp>
        <p:nvSpPr>
          <p:cNvPr id="275" name="Google Shape;27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
        <p:nvSpPr>
          <p:cNvPr id="90" name="Google Shape;90;p16"/>
          <p:cNvSpPr txBox="1">
            <a:spLocks noGrp="1"/>
          </p:cNvSpPr>
          <p:nvPr>
            <p:ph type="body" idx="1"/>
          </p:nvPr>
        </p:nvSpPr>
        <p:spPr>
          <a:xfrm>
            <a:off x="311700" y="1315475"/>
            <a:ext cx="5284170" cy="3302700"/>
          </a:xfrm>
          <a:prstGeom prst="rect">
            <a:avLst/>
          </a:prstGeom>
        </p:spPr>
        <p:txBody>
          <a:bodyPr spcFirstLastPara="1" wrap="square" lIns="91425" tIns="91425" rIns="91425" bIns="91425" anchor="t" anchorCtr="0">
            <a:noAutofit/>
          </a:bodyPr>
          <a:lstStyle/>
          <a:p>
            <a:pPr marL="365760" lvl="0" indent="-381000" algn="l" rtl="0">
              <a:lnSpc>
                <a:spcPct val="100000"/>
              </a:lnSpc>
              <a:spcAft>
                <a:spcPts val="1200"/>
              </a:spcAft>
              <a:buSzPts val="2400"/>
              <a:buAutoNum type="arabicPeriod"/>
            </a:pPr>
            <a:r>
              <a:rPr lang="en-US" sz="2400" dirty="0"/>
              <a:t>Welcome &amp; review agenda</a:t>
            </a:r>
          </a:p>
          <a:p>
            <a:pPr marL="365760" lvl="0" indent="-381000" algn="l" rtl="0">
              <a:lnSpc>
                <a:spcPct val="100000"/>
              </a:lnSpc>
              <a:spcAft>
                <a:spcPts val="1200"/>
              </a:spcAft>
              <a:buSzPts val="2400"/>
              <a:buAutoNum type="arabicPeriod"/>
            </a:pPr>
            <a:r>
              <a:rPr lang="en-US" sz="2400" dirty="0"/>
              <a:t>Updates from the Campaign</a:t>
            </a:r>
          </a:p>
          <a:p>
            <a:pPr marL="365760" lvl="0" indent="-381000" algn="l" rtl="0">
              <a:lnSpc>
                <a:spcPct val="100000"/>
              </a:lnSpc>
              <a:spcAft>
                <a:spcPts val="1200"/>
              </a:spcAft>
              <a:buSzPts val="2400"/>
              <a:buAutoNum type="arabicPeriod"/>
            </a:pPr>
            <a:r>
              <a:rPr lang="en" sz="2400" dirty="0"/>
              <a:t>Existing materials &amp; what’s coming</a:t>
            </a:r>
            <a:endParaRPr sz="2400" dirty="0"/>
          </a:p>
          <a:p>
            <a:pPr marL="365760" lvl="0" indent="-381000" algn="l" rtl="0">
              <a:lnSpc>
                <a:spcPct val="100000"/>
              </a:lnSpc>
              <a:spcAft>
                <a:spcPts val="1200"/>
              </a:spcAft>
              <a:buSzPts val="2400"/>
              <a:buAutoNum type="arabicPeriod"/>
            </a:pPr>
            <a:r>
              <a:rPr lang="en" sz="2400" dirty="0"/>
              <a:t>CBO member updates</a:t>
            </a:r>
          </a:p>
          <a:p>
            <a:pPr marL="365760" lvl="0" indent="-381000" algn="l" rtl="0">
              <a:lnSpc>
                <a:spcPct val="100000"/>
              </a:lnSpc>
              <a:spcAft>
                <a:spcPts val="1200"/>
              </a:spcAft>
              <a:buSzPts val="2400"/>
              <a:buAutoNum type="arabicPeriod"/>
            </a:pPr>
            <a:r>
              <a:rPr lang="en" sz="2400" dirty="0"/>
              <a:t>Next steps</a:t>
            </a:r>
            <a:endParaRPr sz="2400" dirty="0"/>
          </a:p>
        </p:txBody>
      </p:sp>
      <p:pic>
        <p:nvPicPr>
          <p:cNvPr id="91" name="Google Shape;91;p16"/>
          <p:cNvPicPr preferRelativeResize="0"/>
          <p:nvPr/>
        </p:nvPicPr>
        <p:blipFill rotWithShape="1">
          <a:blip r:embed="rId3">
            <a:alphaModFix/>
          </a:blip>
          <a:srcRect l="8258" t="19027" r="6887" b="20581"/>
          <a:stretch/>
        </p:blipFill>
        <p:spPr>
          <a:xfrm>
            <a:off x="4958189" y="1152425"/>
            <a:ext cx="4185811" cy="2969970"/>
          </a:xfrm>
          <a:prstGeom prst="rect">
            <a:avLst/>
          </a:prstGeom>
          <a:noFill/>
          <a:ln>
            <a:noFill/>
          </a:ln>
        </p:spPr>
      </p:pic>
      <p:sp>
        <p:nvSpPr>
          <p:cNvPr id="92" name="Google Shape;9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Updates from the Campaign</a:t>
            </a:r>
            <a:endParaRPr sz="4800" dirty="0"/>
          </a:p>
        </p:txBody>
      </p:sp>
      <p:pic>
        <p:nvPicPr>
          <p:cNvPr id="107" name="Google Shape;107;p18"/>
          <p:cNvPicPr preferRelativeResize="0"/>
          <p:nvPr/>
        </p:nvPicPr>
        <p:blipFill>
          <a:blip r:embed="rId3">
            <a:alphaModFix amt="76000"/>
          </a:blip>
          <a:stretch>
            <a:fillRect/>
          </a:stretch>
        </p:blipFill>
        <p:spPr>
          <a:xfrm>
            <a:off x="0" y="2571750"/>
            <a:ext cx="9144000" cy="2582625"/>
          </a:xfrm>
          <a:prstGeom prst="rect">
            <a:avLst/>
          </a:prstGeom>
          <a:noFill/>
          <a:ln>
            <a:noFill/>
          </a:ln>
        </p:spPr>
      </p:pic>
      <p:sp>
        <p:nvSpPr>
          <p:cNvPr id="108" name="Google Shape;10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1082708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2926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
            <a:r>
              <a:rPr lang="en-US" dirty="0"/>
              <a:t>ere we started . . . </a:t>
            </a:r>
            <a:endParaRPr dirty="0"/>
          </a:p>
        </p:txBody>
      </p:sp>
      <p:sp>
        <p:nvSpPr>
          <p:cNvPr id="98" name="Google Shape;98;p17"/>
          <p:cNvSpPr txBox="1">
            <a:spLocks noGrp="1"/>
          </p:cNvSpPr>
          <p:nvPr>
            <p:ph type="body" idx="1"/>
          </p:nvPr>
        </p:nvSpPr>
        <p:spPr>
          <a:xfrm>
            <a:off x="311701" y="1049280"/>
            <a:ext cx="3387902" cy="2444700"/>
          </a:xfrm>
          <a:prstGeom prst="rect">
            <a:avLst/>
          </a:prstGeom>
        </p:spPr>
        <p:txBody>
          <a:bodyPr spcFirstLastPara="1" wrap="square" lIns="91425" tIns="91425" rIns="91425" bIns="91425" anchor="t" anchorCtr="0">
            <a:noAutofit/>
          </a:bodyPr>
          <a:lstStyle/>
          <a:p>
            <a:pPr marL="101600" lvl="0" indent="0" algn="l" rtl="0">
              <a:lnSpc>
                <a:spcPct val="200000"/>
              </a:lnSpc>
              <a:spcBef>
                <a:spcPts val="0"/>
              </a:spcBef>
              <a:spcAft>
                <a:spcPts val="0"/>
              </a:spcAft>
              <a:buSzPts val="2000"/>
              <a:buNone/>
            </a:pPr>
            <a:r>
              <a:rPr lang="en-US" sz="2000" b="1" dirty="0">
                <a:solidFill>
                  <a:schemeClr val="tx1">
                    <a:lumMod val="50000"/>
                  </a:schemeClr>
                </a:solidFill>
              </a:rPr>
              <a:t>State government </a:t>
            </a:r>
            <a:r>
              <a:rPr lang="en-US" sz="2000" b="1" dirty="0"/>
              <a:t> </a:t>
            </a:r>
          </a:p>
          <a:p>
            <a:pPr marL="457200" lvl="0" indent="-355600" algn="l" rtl="0">
              <a:lnSpc>
                <a:spcPct val="100000"/>
              </a:lnSpc>
              <a:spcBef>
                <a:spcPts val="0"/>
              </a:spcBef>
              <a:spcAft>
                <a:spcPts val="0"/>
              </a:spcAft>
              <a:buSzPts val="2000"/>
              <a:buChar char="●"/>
            </a:pPr>
            <a:r>
              <a:rPr lang="en-US" sz="2000" dirty="0"/>
              <a:t>Hope was that the state (Legislature or Governor) would step up</a:t>
            </a:r>
          </a:p>
          <a:p>
            <a:pPr marL="101600" indent="0">
              <a:lnSpc>
                <a:spcPct val="100000"/>
              </a:lnSpc>
              <a:buSzPts val="2000"/>
              <a:buNone/>
            </a:pPr>
            <a:endParaRPr lang="en-US" sz="2000" dirty="0"/>
          </a:p>
          <a:p>
            <a:pPr indent="-355600">
              <a:lnSpc>
                <a:spcPct val="100000"/>
              </a:lnSpc>
              <a:buSzPts val="2000"/>
            </a:pPr>
            <a:r>
              <a:rPr lang="en-US" sz="2000" dirty="0"/>
              <a:t>But alas . . . they didn't.</a:t>
            </a:r>
          </a:p>
        </p:txBody>
      </p:sp>
      <p:sp>
        <p:nvSpPr>
          <p:cNvPr id="101" name="Google Shape;10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3078" name="Picture 6" descr="Image result for image texas capitol">
            <a:extLst>
              <a:ext uri="{FF2B5EF4-FFF2-40B4-BE49-F238E27FC236}">
                <a16:creationId xmlns:a16="http://schemas.microsoft.com/office/drawing/2014/main" xmlns="" id="{E49BD740-5D1F-48FB-8275-78E77D719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182" y="0"/>
            <a:ext cx="5056817" cy="5056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97882"/>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Texas </a:t>
            </a:r>
            <a:r>
              <a:rPr lang="en-US" sz="4800" dirty="0"/>
              <a:t>Counts Campaign</a:t>
            </a:r>
            <a:endParaRPr sz="4800" dirty="0"/>
          </a:p>
        </p:txBody>
      </p:sp>
      <p:sp>
        <p:nvSpPr>
          <p:cNvPr id="114" name="Google Shape;11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2"/>
                </a:solidFill>
              </a:rPr>
              <a:t>7</a:t>
            </a:fld>
            <a:endParaRPr>
              <a:solidFill>
                <a:schemeClr val="dk2"/>
              </a:solidFill>
            </a:endParaRPr>
          </a:p>
        </p:txBody>
      </p:sp>
      <p:sp>
        <p:nvSpPr>
          <p:cNvPr id="115" name="Google Shape;115;p19"/>
          <p:cNvSpPr txBox="1">
            <a:spLocks noGrp="1"/>
          </p:cNvSpPr>
          <p:nvPr>
            <p:ph type="title"/>
          </p:nvPr>
        </p:nvSpPr>
        <p:spPr>
          <a:xfrm>
            <a:off x="203491" y="2169563"/>
            <a:ext cx="22920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Government</a:t>
            </a:r>
            <a:endParaRPr dirty="0"/>
          </a:p>
        </p:txBody>
      </p:sp>
      <p:sp>
        <p:nvSpPr>
          <p:cNvPr id="119" name="Google Shape;119;p19"/>
          <p:cNvSpPr txBox="1">
            <a:spLocks noGrp="1"/>
          </p:cNvSpPr>
          <p:nvPr>
            <p:ph type="title"/>
          </p:nvPr>
        </p:nvSpPr>
        <p:spPr>
          <a:xfrm>
            <a:off x="7026297" y="4178307"/>
            <a:ext cx="1806921" cy="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Faith</a:t>
            </a:r>
            <a:endParaRPr dirty="0"/>
          </a:p>
        </p:txBody>
      </p:sp>
      <p:sp>
        <p:nvSpPr>
          <p:cNvPr id="120" name="Google Shape;120;p19"/>
          <p:cNvSpPr txBox="1">
            <a:spLocks noGrp="1"/>
          </p:cNvSpPr>
          <p:nvPr>
            <p:ph type="title"/>
          </p:nvPr>
        </p:nvSpPr>
        <p:spPr>
          <a:xfrm>
            <a:off x="4854368" y="4201989"/>
            <a:ext cx="1806921" cy="6203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Health</a:t>
            </a:r>
            <a:endParaRPr dirty="0"/>
          </a:p>
        </p:txBody>
      </p:sp>
      <p:pic>
        <p:nvPicPr>
          <p:cNvPr id="1026" name="Picture 2" descr="Image result for icon faith">
            <a:extLst>
              <a:ext uri="{FF2B5EF4-FFF2-40B4-BE49-F238E27FC236}">
                <a16:creationId xmlns:a16="http://schemas.microsoft.com/office/drawing/2014/main" xmlns="" id="{5EAFCDD9-8FD3-4297-8608-0FA88882A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922" y="2833431"/>
            <a:ext cx="1806922" cy="180692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20;p19">
            <a:extLst>
              <a:ext uri="{FF2B5EF4-FFF2-40B4-BE49-F238E27FC236}">
                <a16:creationId xmlns:a16="http://schemas.microsoft.com/office/drawing/2014/main" xmlns="" id="{05ED24B1-462B-4570-B847-D86CBA00F972}"/>
              </a:ext>
            </a:extLst>
          </p:cNvPr>
          <p:cNvSpPr txBox="1">
            <a:spLocks/>
          </p:cNvSpPr>
          <p:nvPr/>
        </p:nvSpPr>
        <p:spPr>
          <a:xfrm>
            <a:off x="481153" y="4227386"/>
            <a:ext cx="1736675" cy="707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algn="ctr"/>
            <a:r>
              <a:rPr lang="en-US" dirty="0"/>
              <a:t>CBO</a:t>
            </a:r>
          </a:p>
        </p:txBody>
      </p:sp>
      <p:sp>
        <p:nvSpPr>
          <p:cNvPr id="14" name="Google Shape;120;p19">
            <a:extLst>
              <a:ext uri="{FF2B5EF4-FFF2-40B4-BE49-F238E27FC236}">
                <a16:creationId xmlns:a16="http://schemas.microsoft.com/office/drawing/2014/main" xmlns="" id="{3F7B2376-F031-4C0D-BB5E-55D542789DDB}"/>
              </a:ext>
            </a:extLst>
          </p:cNvPr>
          <p:cNvSpPr txBox="1">
            <a:spLocks/>
          </p:cNvSpPr>
          <p:nvPr/>
        </p:nvSpPr>
        <p:spPr>
          <a:xfrm>
            <a:off x="6916230" y="2179251"/>
            <a:ext cx="1806921" cy="707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algn="ctr"/>
            <a:r>
              <a:rPr lang="en-US" dirty="0"/>
              <a:t>Education</a:t>
            </a:r>
          </a:p>
        </p:txBody>
      </p:sp>
      <p:sp>
        <p:nvSpPr>
          <p:cNvPr id="15" name="Google Shape;120;p19">
            <a:extLst>
              <a:ext uri="{FF2B5EF4-FFF2-40B4-BE49-F238E27FC236}">
                <a16:creationId xmlns:a16="http://schemas.microsoft.com/office/drawing/2014/main" xmlns="" id="{18480853-C21A-4ED0-8BB7-8B5677781296}"/>
              </a:ext>
            </a:extLst>
          </p:cNvPr>
          <p:cNvSpPr txBox="1">
            <a:spLocks/>
          </p:cNvSpPr>
          <p:nvPr/>
        </p:nvSpPr>
        <p:spPr>
          <a:xfrm>
            <a:off x="3385655" y="2185168"/>
            <a:ext cx="2556934" cy="707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algn="ctr"/>
            <a:r>
              <a:rPr lang="en-US" dirty="0"/>
              <a:t>Philanthropy</a:t>
            </a:r>
          </a:p>
        </p:txBody>
      </p:sp>
      <p:sp>
        <p:nvSpPr>
          <p:cNvPr id="16" name="Google Shape;120;p19">
            <a:extLst>
              <a:ext uri="{FF2B5EF4-FFF2-40B4-BE49-F238E27FC236}">
                <a16:creationId xmlns:a16="http://schemas.microsoft.com/office/drawing/2014/main" xmlns="" id="{D8E0B8CF-950E-4F03-A2C7-0EC8EEB1B80B}"/>
              </a:ext>
            </a:extLst>
          </p:cNvPr>
          <p:cNvSpPr txBox="1">
            <a:spLocks/>
          </p:cNvSpPr>
          <p:nvPr/>
        </p:nvSpPr>
        <p:spPr>
          <a:xfrm>
            <a:off x="2607236" y="4220634"/>
            <a:ext cx="1806921" cy="620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pPr algn="ctr"/>
            <a:r>
              <a:rPr lang="en-US" dirty="0"/>
              <a:t>Business</a:t>
            </a:r>
          </a:p>
        </p:txBody>
      </p:sp>
      <p:pic>
        <p:nvPicPr>
          <p:cNvPr id="1030" name="Picture 6" descr="Image result for icon government">
            <a:extLst>
              <a:ext uri="{FF2B5EF4-FFF2-40B4-BE49-F238E27FC236}">
                <a16:creationId xmlns:a16="http://schemas.microsoft.com/office/drawing/2014/main" xmlns="" id="{B43305AD-3C1F-4DF3-B31D-77D8EA56E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12" y="982429"/>
            <a:ext cx="1300942" cy="13009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a:extLst>
              <a:ext uri="{FF2B5EF4-FFF2-40B4-BE49-F238E27FC236}">
                <a16:creationId xmlns:a16="http://schemas.microsoft.com/office/drawing/2014/main" xmlns="" id="{D0B73D83-B624-46A3-A498-7BC8F8008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70" b="24728"/>
          <a:stretch/>
        </p:blipFill>
        <p:spPr bwMode="auto">
          <a:xfrm>
            <a:off x="3814942" y="931734"/>
            <a:ext cx="1806920" cy="1382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4C388E8-F2E3-40A1-8A44-CFE4D3138888}"/>
              </a:ext>
            </a:extLst>
          </p:cNvPr>
          <p:cNvSpPr txBox="1"/>
          <p:nvPr/>
        </p:nvSpPr>
        <p:spPr>
          <a:xfrm>
            <a:off x="4664122" y="1144868"/>
            <a:ext cx="397933" cy="461665"/>
          </a:xfrm>
          <a:prstGeom prst="rect">
            <a:avLst/>
          </a:prstGeom>
          <a:noFill/>
        </p:spPr>
        <p:txBody>
          <a:bodyPr wrap="square" rtlCol="0">
            <a:spAutoFit/>
          </a:bodyPr>
          <a:lstStyle/>
          <a:p>
            <a:r>
              <a:rPr lang="en-US" sz="2400" b="0" i="0" u="none" strike="noStrike" cap="none" dirty="0">
                <a:solidFill>
                  <a:srgbClr val="000000"/>
                </a:solidFill>
                <a:latin typeface="Arial"/>
                <a:ea typeface="Arial"/>
                <a:cs typeface="Arial"/>
                <a:sym typeface="Arial"/>
              </a:rPr>
              <a:t>$</a:t>
            </a:r>
          </a:p>
        </p:txBody>
      </p:sp>
      <p:pic>
        <p:nvPicPr>
          <p:cNvPr id="1034" name="Picture 10" descr="Image result for icon books">
            <a:extLst>
              <a:ext uri="{FF2B5EF4-FFF2-40B4-BE49-F238E27FC236}">
                <a16:creationId xmlns:a16="http://schemas.microsoft.com/office/drawing/2014/main" xmlns="" id="{BEA36D39-02A2-40EA-8BFF-71331E5E8C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5" r="20714" b="9162"/>
          <a:stretch/>
        </p:blipFill>
        <p:spPr bwMode="auto">
          <a:xfrm>
            <a:off x="6951352" y="931734"/>
            <a:ext cx="1736675" cy="13639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lated image">
            <a:extLst>
              <a:ext uri="{FF2B5EF4-FFF2-40B4-BE49-F238E27FC236}">
                <a16:creationId xmlns:a16="http://schemas.microsoft.com/office/drawing/2014/main" xmlns="" id="{86AB8BBD-0E7A-4658-A243-15432A9852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663" t="14321" r="15926" b="24116"/>
          <a:stretch/>
        </p:blipFill>
        <p:spPr bwMode="auto">
          <a:xfrm>
            <a:off x="770390" y="3011235"/>
            <a:ext cx="1300943" cy="13251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icon briefcase white background">
            <a:extLst>
              <a:ext uri="{FF2B5EF4-FFF2-40B4-BE49-F238E27FC236}">
                <a16:creationId xmlns:a16="http://schemas.microsoft.com/office/drawing/2014/main" xmlns="" id="{C650FD79-4CBA-45DF-BCAD-2E2E99D047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t="5943" r="6573" b="65417"/>
          <a:stretch/>
        </p:blipFill>
        <p:spPr bwMode="auto">
          <a:xfrm>
            <a:off x="2735498" y="3010519"/>
            <a:ext cx="1625600" cy="136396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icon health black">
            <a:extLst>
              <a:ext uri="{FF2B5EF4-FFF2-40B4-BE49-F238E27FC236}">
                <a16:creationId xmlns:a16="http://schemas.microsoft.com/office/drawing/2014/main" xmlns="" id="{788C3661-CFF1-4AC3-A137-E7176650CA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9571" y="3131819"/>
            <a:ext cx="1182224" cy="1189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97882"/>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Texas </a:t>
            </a:r>
            <a:r>
              <a:rPr lang="en-US" sz="4800" dirty="0"/>
              <a:t>Counts Campaign</a:t>
            </a:r>
            <a:endParaRPr sz="4800" dirty="0"/>
          </a:p>
        </p:txBody>
      </p:sp>
      <p:sp>
        <p:nvSpPr>
          <p:cNvPr id="114" name="Google Shape;11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2"/>
                </a:solidFill>
              </a:rPr>
              <a:t>8</a:t>
            </a:fld>
            <a:endParaRPr>
              <a:solidFill>
                <a:schemeClr val="dk2"/>
              </a:solidFill>
            </a:endParaRPr>
          </a:p>
        </p:txBody>
      </p:sp>
      <p:pic>
        <p:nvPicPr>
          <p:cNvPr id="9" name="Picture 8">
            <a:extLst>
              <a:ext uri="{FF2B5EF4-FFF2-40B4-BE49-F238E27FC236}">
                <a16:creationId xmlns:a16="http://schemas.microsoft.com/office/drawing/2014/main" xmlns="" id="{B4D36457-F529-45D5-8A84-E6CEFFF4C3CA}"/>
              </a:ext>
            </a:extLst>
          </p:cNvPr>
          <p:cNvPicPr>
            <a:picLocks noChangeAspect="1"/>
          </p:cNvPicPr>
          <p:nvPr/>
        </p:nvPicPr>
        <p:blipFill rotWithShape="1">
          <a:blip r:embed="rId3"/>
          <a:srcRect l="23993" t="24363" r="49999" b="70370"/>
          <a:stretch/>
        </p:blipFill>
        <p:spPr>
          <a:xfrm>
            <a:off x="228594" y="1253067"/>
            <a:ext cx="3825081" cy="516466"/>
          </a:xfrm>
          <a:prstGeom prst="rect">
            <a:avLst/>
          </a:prstGeom>
        </p:spPr>
      </p:pic>
      <p:pic>
        <p:nvPicPr>
          <p:cNvPr id="2050" name="Picture 2" descr="Image result for communities foundation of texas logo">
            <a:extLst>
              <a:ext uri="{FF2B5EF4-FFF2-40B4-BE49-F238E27FC236}">
                <a16:creationId xmlns:a16="http://schemas.microsoft.com/office/drawing/2014/main" xmlns="" id="{06B20378-7CD0-4B1F-8900-ABAB7FFA33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78" t="20791" r="24630" b="28650"/>
          <a:stretch/>
        </p:blipFill>
        <p:spPr bwMode="auto">
          <a:xfrm>
            <a:off x="3949864" y="904138"/>
            <a:ext cx="2336800" cy="9714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orth texas commission logo">
            <a:extLst>
              <a:ext uri="{FF2B5EF4-FFF2-40B4-BE49-F238E27FC236}">
                <a16:creationId xmlns:a16="http://schemas.microsoft.com/office/drawing/2014/main" xmlns="" id="{EC21075A-4D2E-4568-8E6B-B51F4F803B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159" y="2796257"/>
            <a:ext cx="15144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exas demographic center logo">
            <a:extLst>
              <a:ext uri="{FF2B5EF4-FFF2-40B4-BE49-F238E27FC236}">
                <a16:creationId xmlns:a16="http://schemas.microsoft.com/office/drawing/2014/main" xmlns="" id="{D3F8941C-2ED2-47D1-86B3-F5763F0A1A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995" y="1605639"/>
            <a:ext cx="2336801" cy="11286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allasCounty.org">
            <a:extLst>
              <a:ext uri="{FF2B5EF4-FFF2-40B4-BE49-F238E27FC236}">
                <a16:creationId xmlns:a16="http://schemas.microsoft.com/office/drawing/2014/main" xmlns="" id="{CAF77D6F-F3A9-4BB2-8A4D-9AF79A71C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1030" y="2006091"/>
            <a:ext cx="2654467" cy="728158"/>
          </a:xfrm>
          <a:prstGeom prst="rect">
            <a:avLst/>
          </a:prstGeom>
          <a:solidFill>
            <a:srgbClr val="0070C0"/>
          </a:solidFill>
        </p:spPr>
      </p:pic>
      <p:pic>
        <p:nvPicPr>
          <p:cNvPr id="2058" name="Picture 10" descr="Image result for pastors for texas children logo">
            <a:extLst>
              <a:ext uri="{FF2B5EF4-FFF2-40B4-BE49-F238E27FC236}">
                <a16:creationId xmlns:a16="http://schemas.microsoft.com/office/drawing/2014/main" xmlns="" id="{3D1DA9BE-5BB3-4C97-8892-A21583723D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307898"/>
            <a:ext cx="3244045" cy="54301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independent colleges and universities of texas logo">
            <a:extLst>
              <a:ext uri="{FF2B5EF4-FFF2-40B4-BE49-F238E27FC236}">
                <a16:creationId xmlns:a16="http://schemas.microsoft.com/office/drawing/2014/main" xmlns="" id="{0B7DA3FC-8A03-4795-9351-3933C18292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266" y="2907115"/>
            <a:ext cx="2432398" cy="101135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xmlns="" id="{8640CD22-FD8A-4802-8335-82D4D6E55A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395" y="3888596"/>
            <a:ext cx="1616239" cy="87689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exas Business Leadership Council">
            <a:extLst>
              <a:ext uri="{FF2B5EF4-FFF2-40B4-BE49-F238E27FC236}">
                <a16:creationId xmlns:a16="http://schemas.microsoft.com/office/drawing/2014/main" xmlns="" id="{69336818-447A-4F1B-861E-DE1A1C6FEE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2160"/>
          <a:stretch/>
        </p:blipFill>
        <p:spPr bwMode="auto">
          <a:xfrm>
            <a:off x="6741101" y="2985417"/>
            <a:ext cx="2067686" cy="91761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united ways of texas logo">
            <a:extLst>
              <a:ext uri="{FF2B5EF4-FFF2-40B4-BE49-F238E27FC236}">
                <a16:creationId xmlns:a16="http://schemas.microsoft.com/office/drawing/2014/main" xmlns="" id="{68A00770-C882-4A47-BF4B-8DA527526B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7707" y="1556467"/>
            <a:ext cx="1514475" cy="94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97882"/>
            <a:ext cx="85206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t>Texas </a:t>
            </a:r>
            <a:r>
              <a:rPr lang="en-US" sz="4800" dirty="0"/>
              <a:t>Counts Campaign: CBO</a:t>
            </a:r>
            <a:endParaRPr sz="4800" dirty="0"/>
          </a:p>
        </p:txBody>
      </p:sp>
      <p:sp>
        <p:nvSpPr>
          <p:cNvPr id="114" name="Google Shape;11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2"/>
                </a:solidFill>
              </a:rPr>
              <a:t>9</a:t>
            </a:fld>
            <a:endParaRPr>
              <a:solidFill>
                <a:schemeClr val="dk2"/>
              </a:solidFill>
            </a:endParaRPr>
          </a:p>
        </p:txBody>
      </p:sp>
      <p:sp>
        <p:nvSpPr>
          <p:cNvPr id="14" name="Google Shape;98;p17">
            <a:extLst>
              <a:ext uri="{FF2B5EF4-FFF2-40B4-BE49-F238E27FC236}">
                <a16:creationId xmlns:a16="http://schemas.microsoft.com/office/drawing/2014/main" xmlns="" id="{D8779E34-777F-42C6-BD7E-FCCA035BC00D}"/>
              </a:ext>
            </a:extLst>
          </p:cNvPr>
          <p:cNvSpPr txBox="1">
            <a:spLocks noGrp="1"/>
          </p:cNvSpPr>
          <p:nvPr>
            <p:ph type="body" idx="1"/>
          </p:nvPr>
        </p:nvSpPr>
        <p:spPr>
          <a:xfrm>
            <a:off x="311700" y="1264773"/>
            <a:ext cx="8520600" cy="3683007"/>
          </a:xfrm>
          <a:prstGeom prst="rect">
            <a:avLst/>
          </a:prstGeom>
        </p:spPr>
        <p:txBody>
          <a:bodyPr spcFirstLastPara="1" wrap="square" lIns="91425" tIns="91425" rIns="91425" bIns="91425" numCol="2" anchor="t" anchorCtr="0">
            <a:noAutofit/>
          </a:bodyPr>
          <a:lstStyle/>
          <a:p>
            <a:pPr marL="444500">
              <a:buSzPts val="2000"/>
            </a:pPr>
            <a:r>
              <a:rPr lang="en-US" sz="1600" dirty="0"/>
              <a:t>Co-chair: United Ways of Texas</a:t>
            </a:r>
          </a:p>
          <a:p>
            <a:pPr marL="444500">
              <a:buSzPts val="2000"/>
            </a:pPr>
            <a:r>
              <a:rPr lang="en-US" sz="1600" dirty="0"/>
              <a:t>Co-chair: CPPP</a:t>
            </a:r>
          </a:p>
          <a:p>
            <a:pPr marL="444500">
              <a:buSzPts val="2000"/>
            </a:pPr>
            <a:r>
              <a:rPr lang="en-US" sz="1600" dirty="0"/>
              <a:t>Arise</a:t>
            </a:r>
          </a:p>
          <a:p>
            <a:pPr marL="444500">
              <a:buSzPts val="2000"/>
            </a:pPr>
            <a:r>
              <a:rPr lang="en-US" sz="1600" dirty="0"/>
              <a:t>Boat People SOS</a:t>
            </a:r>
          </a:p>
          <a:p>
            <a:pPr marL="444500">
              <a:buSzPts val="2000"/>
            </a:pPr>
            <a:r>
              <a:rPr lang="en-US" sz="1600" dirty="0"/>
              <a:t>Children’s Defense Fund Texas</a:t>
            </a:r>
          </a:p>
          <a:p>
            <a:pPr marL="444500">
              <a:buSzPts val="2000"/>
            </a:pPr>
            <a:r>
              <a:rPr lang="en-US" sz="1600" dirty="0"/>
              <a:t>Feeding Texas</a:t>
            </a:r>
          </a:p>
          <a:p>
            <a:pPr marL="444500">
              <a:buSzPts val="2000"/>
            </a:pPr>
            <a:r>
              <a:rPr lang="en-US" sz="1600" dirty="0"/>
              <a:t>JOLT</a:t>
            </a:r>
          </a:p>
          <a:p>
            <a:pPr marL="444500">
              <a:buSzPts val="2000"/>
            </a:pPr>
            <a:r>
              <a:rPr lang="en-US" sz="1600" dirty="0"/>
              <a:t>League of Women Voters of Texas</a:t>
            </a:r>
          </a:p>
          <a:p>
            <a:pPr marL="444500">
              <a:buSzPts val="2000"/>
            </a:pPr>
            <a:r>
              <a:rPr lang="en-US" sz="1600" dirty="0"/>
              <a:t>Meals on Wheels</a:t>
            </a:r>
          </a:p>
          <a:p>
            <a:pPr marL="444500">
              <a:buSzPts val="2000"/>
            </a:pPr>
            <a:r>
              <a:rPr lang="en-US" sz="1600" dirty="0"/>
              <a:t>NAACP</a:t>
            </a:r>
          </a:p>
          <a:p>
            <a:pPr marL="444500">
              <a:buSzPts val="2000"/>
            </a:pPr>
            <a:r>
              <a:rPr lang="en-US" sz="1600" dirty="0"/>
              <a:t>NALEO</a:t>
            </a:r>
          </a:p>
          <a:p>
            <a:pPr marL="444500">
              <a:buSzPts val="2000"/>
            </a:pPr>
            <a:r>
              <a:rPr lang="en-US" sz="1600" dirty="0"/>
              <a:t>Proyecto Juan Diego</a:t>
            </a:r>
          </a:p>
          <a:p>
            <a:pPr marL="444500">
              <a:buSzPts val="2000"/>
            </a:pPr>
            <a:r>
              <a:rPr lang="en-US" sz="1600" dirty="0"/>
              <a:t>RGV Equal Voices Network</a:t>
            </a:r>
          </a:p>
          <a:p>
            <a:pPr marL="444500">
              <a:buSzPts val="2000"/>
            </a:pPr>
            <a:r>
              <a:rPr lang="en-US" sz="1600" dirty="0"/>
              <a:t>Texans Care for Children</a:t>
            </a:r>
          </a:p>
          <a:p>
            <a:pPr marL="444500">
              <a:buSzPts val="2000"/>
            </a:pPr>
            <a:r>
              <a:rPr lang="en-US" sz="1600" dirty="0"/>
              <a:t>Texas AFL-CIO</a:t>
            </a:r>
          </a:p>
          <a:p>
            <a:pPr marL="444500">
              <a:buSzPts val="2000"/>
            </a:pPr>
            <a:r>
              <a:rPr lang="en-US" sz="1600" dirty="0"/>
              <a:t>Texas Alliance of Boys and Girls Clubs</a:t>
            </a:r>
          </a:p>
          <a:p>
            <a:pPr marL="444500">
              <a:buSzPts val="2000"/>
            </a:pPr>
            <a:r>
              <a:rPr lang="en-US" sz="1600" dirty="0"/>
              <a:t>Texas Assoc. of Community Action Agencies</a:t>
            </a:r>
          </a:p>
          <a:p>
            <a:pPr marL="444500">
              <a:buSzPts val="2000"/>
            </a:pPr>
            <a:r>
              <a:rPr lang="en-US" sz="1600" dirty="0"/>
              <a:t>Texas Association of Community Development Centers</a:t>
            </a:r>
          </a:p>
          <a:p>
            <a:pPr marL="444500">
              <a:buSzPts val="2000"/>
            </a:pPr>
            <a:r>
              <a:rPr lang="en-US" sz="1600" dirty="0"/>
              <a:t>Texas Association of </a:t>
            </a:r>
            <a:r>
              <a:rPr lang="en-US" sz="1600" dirty="0" err="1"/>
              <a:t>Goodwills</a:t>
            </a:r>
            <a:endParaRPr lang="en-US" sz="1600" dirty="0"/>
          </a:p>
          <a:p>
            <a:pPr marL="444500">
              <a:buSzPts val="2000"/>
            </a:pPr>
            <a:r>
              <a:rPr lang="en-US" sz="1600" dirty="0">
                <a:highlight>
                  <a:srgbClr val="FFFF00"/>
                </a:highlight>
              </a:rPr>
              <a:t>WNA</a:t>
            </a:r>
          </a:p>
          <a:p>
            <a:pPr marL="444500">
              <a:buSzPts val="2000"/>
            </a:pPr>
            <a:r>
              <a:rPr lang="en-US" sz="1600" dirty="0">
                <a:highlight>
                  <a:srgbClr val="FFFF00"/>
                </a:highlight>
              </a:rPr>
              <a:t>+23 Additional orgs w/ interest </a:t>
            </a:r>
          </a:p>
          <a:p>
            <a:pPr marL="444500">
              <a:buSzPts val="2000"/>
            </a:pPr>
            <a:endParaRPr lang="en-US" sz="1600" dirty="0"/>
          </a:p>
        </p:txBody>
      </p:sp>
    </p:spTree>
    <p:extLst>
      <p:ext uri="{BB962C8B-B14F-4D97-AF65-F5344CB8AC3E}">
        <p14:creationId xmlns:p14="http://schemas.microsoft.com/office/powerpoint/2010/main" val="1155096422"/>
      </p:ext>
    </p:extLst>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572</Words>
  <Application>Microsoft Macintosh PowerPoint</Application>
  <PresentationFormat>On-screen Show (16:9)</PresentationFormat>
  <Paragraphs>164</Paragraphs>
  <Slides>34</Slides>
  <Notes>34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Open Sans</vt:lpstr>
      <vt:lpstr>PT Sans Narrow</vt:lpstr>
      <vt:lpstr>Tropic</vt:lpstr>
      <vt:lpstr>Texas Counts Campaign: CBO Webinar logistics </vt:lpstr>
      <vt:lpstr>Texas Counts Campaign</vt:lpstr>
      <vt:lpstr>Voices on the Call Today . . . </vt:lpstr>
      <vt:lpstr>Agenda</vt:lpstr>
      <vt:lpstr>Updates from the Campaign</vt:lpstr>
      <vt:lpstr>Where we started . . . </vt:lpstr>
      <vt:lpstr>Texas Counts Campaign</vt:lpstr>
      <vt:lpstr>Texas Counts Campaign</vt:lpstr>
      <vt:lpstr>Texas Counts Campaign: CBO</vt:lpstr>
      <vt:lpstr>PowerPoint Presentation</vt:lpstr>
      <vt:lpstr>Where we are now:  Campaign &amp; Pooled Fund</vt:lpstr>
      <vt:lpstr>Where we’re going . . . Three strategies</vt:lpstr>
      <vt:lpstr>Q&amp;A</vt:lpstr>
      <vt:lpstr>What do we have to help you now?</vt:lpstr>
      <vt:lpstr>PowerPoint Presentation</vt:lpstr>
      <vt:lpstr>PowerPoint Presentation</vt:lpstr>
      <vt:lpstr>PowerPoint Presentation</vt:lpstr>
      <vt:lpstr>PowerPoint Presentation</vt:lpstr>
      <vt:lpstr>Sample 2020 Census Questionnaire (Paper 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the queue</vt:lpstr>
      <vt:lpstr>What’s in the queue</vt:lpstr>
      <vt:lpstr>Q&amp;A</vt:lpstr>
      <vt:lpstr>CBO Subcommittee: Updates and needs</vt:lpstr>
      <vt:lpstr>Next Steps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Counts Campaign: CBO Webinar logistics</dc:title>
  <dc:creator>Frances Deviney</dc:creator>
  <cp:lastModifiedBy>Katie Martin</cp:lastModifiedBy>
  <cp:revision>173</cp:revision>
  <dcterms:modified xsi:type="dcterms:W3CDTF">2019-09-24T20:17:50Z</dcterms:modified>
</cp:coreProperties>
</file>